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8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C8"/>
    <a:srgbClr val="99D6EC"/>
    <a:srgbClr val="000000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47" autoAdjust="0"/>
  </p:normalViewPr>
  <p:slideViewPr>
    <p:cSldViewPr>
      <p:cViewPr varScale="1">
        <p:scale>
          <a:sx n="115" d="100"/>
          <a:sy n="115" d="100"/>
        </p:scale>
        <p:origin x="1134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35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EC3F-7821-4362-AD1C-3DC8219B9994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6412-B1FB-4538-9705-3EE2902620AD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0F55-CCDD-4168-958C-22983B51BEAD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6506" y="116632"/>
            <a:ext cx="8915400" cy="360040"/>
          </a:xfrm>
        </p:spPr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6DDF9-2B5C-4CEA-AE22-5B28D381AFD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2019/6/17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 10"/>
          <p:cNvSpPr>
            <a:spLocks noGrp="1"/>
          </p:cNvSpPr>
          <p:nvPr>
            <p:ph type="sldNum" sz="quarter" idx="4"/>
          </p:nvPr>
        </p:nvSpPr>
        <p:spPr>
          <a:xfrm>
            <a:off x="7634548" y="648938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 baseline="0">
                <a:solidFill>
                  <a:schemeClr val="tx1">
                    <a:tint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fld id="{F93BBD5F-2765-4267-9487-9672B0A6ABF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74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66EC97B4-B0E3-49D9-8DD0-1A1E68AF24B6}" type="datetime1">
              <a:rPr lang="ja-JP" altLang="en-US" smtClean="0"/>
              <a:t>2019/6/17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141793" y="783855"/>
            <a:ext cx="4811217" cy="2716015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6663" tIns="28332" rIns="56663" bIns="28332" rtlCol="0" anchor="ctr"/>
          <a:lstStyle/>
          <a:p>
            <a:pPr algn="ctr"/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41782" y="603229"/>
            <a:ext cx="4811218" cy="3882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6663" tIns="28332" rIns="56663" bIns="28332" rtlCol="0" anchor="ctr"/>
          <a:lstStyle/>
          <a:p>
            <a:pPr algn="ctr"/>
            <a:r>
              <a:rPr lang="ja-JP" altLang="en-US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産業部門　　</a:t>
            </a:r>
            <a:r>
              <a:rPr lang="ja-JP" altLang="en-US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＜省エネ量▲</a:t>
            </a:r>
            <a:r>
              <a:rPr lang="en-US" altLang="ja-JP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1,042</a:t>
            </a:r>
            <a:r>
              <a:rPr lang="ja-JP" altLang="en-US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ja-JP" altLang="en-US" sz="15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141676" y="898406"/>
            <a:ext cx="4710466" cy="2601463"/>
          </a:xfrm>
          <a:prstGeom prst="rect">
            <a:avLst/>
          </a:prstGeom>
          <a:ln w="381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6663" tIns="28332" rIns="56663" bIns="28332" rtlCol="0" anchor="ctr"/>
          <a:lstStyle/>
          <a:p>
            <a:pPr algn="ctr"/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138737" y="613175"/>
            <a:ext cx="4713796" cy="4156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56663" tIns="28332" rIns="56663" bIns="28332" rtlCol="0" anchor="ctr"/>
          <a:lstStyle/>
          <a:p>
            <a:pPr algn="ctr"/>
            <a:r>
              <a:rPr lang="ja-JP" altLang="en-US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業務部門　　</a:t>
            </a:r>
            <a:r>
              <a:rPr lang="ja-JP" altLang="en-US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＜省エネ量▲</a:t>
            </a:r>
            <a:r>
              <a:rPr lang="en-US" altLang="ja-JP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1,226</a:t>
            </a:r>
            <a:r>
              <a:rPr lang="ja-JP" altLang="en-US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ja-JP" altLang="en-US" sz="15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141680" y="3742572"/>
            <a:ext cx="4700139" cy="2638755"/>
          </a:xfrm>
          <a:prstGeom prst="rect">
            <a:avLst/>
          </a:prstGeom>
          <a:ln w="38100">
            <a:solidFill>
              <a:schemeClr val="accent4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56663" tIns="28332" rIns="56663" bIns="28332" rtlCol="0" anchor="ctr"/>
          <a:lstStyle/>
          <a:p>
            <a:pPr algn="ctr"/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141682" y="3627565"/>
            <a:ext cx="4700137" cy="415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56663" tIns="28332" rIns="56663" bIns="28332" rtlCol="0" anchor="ctr"/>
          <a:lstStyle/>
          <a:p>
            <a:pPr algn="ctr"/>
            <a:r>
              <a:rPr lang="ja-JP" altLang="en-US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家庭部門　　</a:t>
            </a:r>
            <a:r>
              <a:rPr lang="ja-JP" altLang="en-US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＜省エネ量▲</a:t>
            </a:r>
            <a:r>
              <a:rPr lang="en-US" altLang="ja-JP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1,160</a:t>
            </a:r>
            <a:r>
              <a:rPr lang="ja-JP" altLang="en-US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ja-JP" altLang="en-US" sz="15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41793" y="4041328"/>
            <a:ext cx="4811217" cy="2340000"/>
          </a:xfrm>
          <a:prstGeom prst="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6663" tIns="28332" rIns="56663" bIns="28332" rtlCol="0" anchor="ctr"/>
          <a:lstStyle/>
          <a:p>
            <a:pPr algn="ctr"/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41784" y="3627448"/>
            <a:ext cx="4811218" cy="415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663" tIns="28332" rIns="56663" bIns="28332" rtlCol="0" anchor="ctr"/>
          <a:lstStyle/>
          <a:p>
            <a:pPr algn="ctr"/>
            <a:r>
              <a:rPr lang="ja-JP" altLang="en-US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運輸部門　　</a:t>
            </a:r>
            <a:r>
              <a:rPr lang="ja-JP" altLang="en-US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＜省エネ量▲</a:t>
            </a:r>
            <a:r>
              <a:rPr lang="en-US" altLang="ja-JP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1,607</a:t>
            </a:r>
            <a:r>
              <a:rPr lang="ja-JP" altLang="en-US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ja-JP" altLang="en-US" sz="15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94476" y="1133860"/>
            <a:ext cx="4758530" cy="2068024"/>
          </a:xfrm>
          <a:prstGeom prst="rect">
            <a:avLst/>
          </a:prstGeom>
          <a:noFill/>
        </p:spPr>
        <p:txBody>
          <a:bodyPr wrap="square" lIns="56663" tIns="28332" rIns="56663" bIns="28332" rtlCol="0">
            <a:spAutoFit/>
          </a:bodyPr>
          <a:lstStyle/>
          <a:p>
            <a:r>
              <a:rPr lang="en-US" altLang="ja-JP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年度時点で▲</a:t>
            </a:r>
            <a:r>
              <a:rPr lang="en-US" altLang="ja-JP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119</a:t>
            </a:r>
            <a:r>
              <a:rPr lang="ja-JP" altLang="en-US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（進捗率：</a:t>
            </a:r>
            <a:r>
              <a:rPr lang="en-US" altLang="ja-JP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11.5%</a:t>
            </a:r>
            <a:r>
              <a:rPr lang="ja-JP" altLang="en-US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sng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12486" indent="-212486">
              <a:lnSpc>
                <a:spcPts val="2200"/>
              </a:lnSpc>
              <a:buFont typeface="Wingdings" panose="05000000000000000000" pitchFamily="2" charset="2"/>
              <a:buChar char="Ø"/>
            </a:pP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主な対策</a:t>
            </a:r>
            <a:endParaRPr lang="en-US" altLang="ja-JP" sz="16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LED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等の導入［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33.0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kl/108.0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30.6%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）］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・産業用ヒートポンプの導入［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kl/87.9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3.5%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）］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・産業用モータの導入［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4.0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kl/166.0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2.4%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）］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FEMS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の活用等によるエネルギー管理の実施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6.2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kl/67.2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9.2%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）］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29271" y="4156729"/>
            <a:ext cx="5057762" cy="1852581"/>
          </a:xfrm>
          <a:prstGeom prst="rect">
            <a:avLst/>
          </a:prstGeom>
          <a:noFill/>
        </p:spPr>
        <p:txBody>
          <a:bodyPr wrap="square" lIns="56663" tIns="28332" rIns="56663" bIns="28332" rtlCol="0">
            <a:spAutoFit/>
          </a:bodyPr>
          <a:lstStyle/>
          <a:p>
            <a:r>
              <a:rPr lang="en-US" altLang="ja-JP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年度時点で</a:t>
            </a:r>
            <a:r>
              <a:rPr lang="ja-JP" altLang="en-US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241</a:t>
            </a:r>
            <a:r>
              <a:rPr lang="ja-JP" altLang="en-US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（進捗率：</a:t>
            </a:r>
            <a:r>
              <a:rPr lang="en-US" altLang="ja-JP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15.0%</a:t>
            </a:r>
            <a:r>
              <a:rPr lang="ja-JP" altLang="en-US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12486" indent="-212486">
              <a:lnSpc>
                <a:spcPts val="2200"/>
              </a:lnSpc>
              <a:buFont typeface="Wingdings" panose="05000000000000000000" pitchFamily="2" charset="2"/>
              <a:buChar char="Ø"/>
            </a:pP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主な対策</a:t>
            </a:r>
            <a:endParaRPr lang="en-US" altLang="ja-JP" sz="16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・次世代自動車の普及［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59.1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kl/938.9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6.3%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）］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・その他の運輸部門対策［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181.5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kl/668.2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27.2%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］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（内訳）貨物輸送［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74.4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kl/337.6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22.0%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）］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旅客輸送［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107.1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kl/330.5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32.4%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）］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187033" y="1133860"/>
            <a:ext cx="4672152" cy="2134709"/>
          </a:xfrm>
          <a:prstGeom prst="rect">
            <a:avLst/>
          </a:prstGeom>
          <a:noFill/>
        </p:spPr>
        <p:txBody>
          <a:bodyPr wrap="square" lIns="56663" tIns="28332" rIns="56663" bIns="28332" rtlCol="0">
            <a:spAutoFit/>
          </a:bodyPr>
          <a:lstStyle/>
          <a:p>
            <a:r>
              <a:rPr lang="en-US" altLang="ja-JP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年度時点で</a:t>
            </a:r>
            <a:r>
              <a:rPr lang="ja-JP" altLang="en-US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126</a:t>
            </a:r>
            <a:r>
              <a:rPr lang="ja-JP" altLang="en-US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（進捗率：</a:t>
            </a:r>
            <a:r>
              <a:rPr lang="en-US" altLang="ja-JP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10.3%</a:t>
            </a:r>
            <a:r>
              <a:rPr lang="ja-JP" altLang="en-US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12486" indent="-212486">
              <a:lnSpc>
                <a:spcPts val="2200"/>
              </a:lnSpc>
              <a:buFont typeface="Wingdings" panose="05000000000000000000" pitchFamily="2" charset="2"/>
              <a:buChar char="Ø"/>
            </a:pP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主な対策</a:t>
            </a:r>
            <a:endParaRPr lang="en-US" altLang="ja-JP" sz="16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LED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等の導入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49.0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kl/228.8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21.4%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）］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・トップランナー制度等による機器の省エネ性能向上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22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25.0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kl/278.4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9.0%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）］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BEMS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の活用等によるエネルギー管理の実施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22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29.5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kl/235.3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12.5%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］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187033" y="4156729"/>
            <a:ext cx="4742544" cy="2134709"/>
          </a:xfrm>
          <a:prstGeom prst="rect">
            <a:avLst/>
          </a:prstGeom>
          <a:noFill/>
        </p:spPr>
        <p:txBody>
          <a:bodyPr wrap="square" lIns="56663" tIns="28332" rIns="56663" bIns="28332" rtlCol="0">
            <a:spAutoFit/>
          </a:bodyPr>
          <a:lstStyle/>
          <a:p>
            <a:r>
              <a:rPr lang="en-US" altLang="ja-JP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年度時点で▲</a:t>
            </a:r>
            <a:r>
              <a:rPr lang="en-US" altLang="ja-JP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111</a:t>
            </a:r>
            <a:r>
              <a:rPr lang="ja-JP" altLang="en-US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（進捗率</a:t>
            </a:r>
            <a:r>
              <a:rPr lang="ja-JP" altLang="en-US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9.5%</a:t>
            </a:r>
            <a:r>
              <a:rPr lang="ja-JP" altLang="en-US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12486" indent="-212486">
              <a:lnSpc>
                <a:spcPts val="2200"/>
              </a:lnSpc>
              <a:buFont typeface="Wingdings" panose="05000000000000000000" pitchFamily="2" charset="2"/>
              <a:buChar char="Ø"/>
            </a:pP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主な対策</a:t>
            </a:r>
            <a:endParaRPr lang="en-US" altLang="ja-JP" sz="16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LED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等の導入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60.0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kl/201.1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29.8%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）］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・トップランナー制度等による機器の省エネ性能向上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22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10.8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kl/133.5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8.1%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）］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HEMS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活用等によるエネルギー管理の実施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22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0.7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kl/178.3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0.4%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）］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5286" y="135638"/>
            <a:ext cx="5075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kumimoji="1" lang="ja-JP" altLang="en-US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年度時点で▲</a:t>
            </a:r>
            <a:r>
              <a:rPr kumimoji="1" lang="en-US" altLang="ja-JP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600</a:t>
            </a:r>
            <a:r>
              <a:rPr kumimoji="1" lang="ja-JP" altLang="en-US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kumimoji="1" lang="en-US" altLang="ja-JP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kumimoji="1" lang="ja-JP" altLang="en-US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（進捗率：</a:t>
            </a:r>
            <a:r>
              <a:rPr kumimoji="1" lang="en-US" altLang="ja-JP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11.8%</a:t>
            </a:r>
            <a:r>
              <a:rPr kumimoji="1" lang="ja-JP" altLang="en-US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u="sng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499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82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Meiryo UI</vt:lpstr>
      <vt:lpstr>ＭＳ Ｐゴシック</vt:lpstr>
      <vt:lpstr>Arial</vt:lpstr>
      <vt:lpstr>Calibri</vt:lpstr>
      <vt:lpstr>Wingdings</vt:lpstr>
      <vt:lpstr>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2018-03-13T09:14:21Z</dcterms:created>
  <dcterms:modified xsi:type="dcterms:W3CDTF">2019-06-17T02:05:52Z</dcterms:modified>
</cp:coreProperties>
</file>