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
  </p:notesMasterIdLst>
  <p:handoutMasterIdLst>
    <p:handoutMasterId r:id="rId4"/>
  </p:handoutMasterIdLst>
  <p:sldIdLst>
    <p:sldId id="476" r:id="rId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pos="12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98D0"/>
    <a:srgbClr val="99D6EC"/>
    <a:srgbClr val="000000"/>
    <a:srgbClr val="0064C8"/>
    <a:srgbClr val="FF5A00"/>
    <a:srgbClr val="B197D3"/>
    <a:srgbClr val="FF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47" autoAdjust="0"/>
  </p:normalViewPr>
  <p:slideViewPr>
    <p:cSldViewPr>
      <p:cViewPr varScale="1">
        <p:scale>
          <a:sx n="96" d="100"/>
          <a:sy n="96" d="100"/>
        </p:scale>
        <p:origin x="596" y="48"/>
      </p:cViewPr>
      <p:guideLst>
        <p:guide orient="horz" pos="414"/>
        <p:guide pos="126"/>
      </p:guideLst>
    </p:cSldViewPr>
  </p:slideViewPr>
  <p:outlineViewPr>
    <p:cViewPr>
      <p:scale>
        <a:sx n="33" d="100"/>
        <a:sy n="33" d="100"/>
      </p:scale>
      <p:origin x="0" y="1296"/>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070"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dirty="0" smtClean="0">
                <a:latin typeface="ＭＳ Ｐゴシック" pitchFamily="50" charset="-128"/>
                <a:ea typeface="ＭＳ Ｐゴシック" pitchFamily="50" charset="-128"/>
              </a:rPr>
              <a:t>機密性○</a:t>
            </a:r>
            <a:endParaRPr kumimoji="1" lang="ja-JP" altLang="en-US" sz="1400" dirty="0">
              <a:latin typeface="ＭＳ Ｐゴシック" pitchFamily="50" charset="-128"/>
              <a:ea typeface="ＭＳ Ｐゴシック" pitchFamily="50" charset="-128"/>
            </a:endParaRP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a:latin typeface="ＭＳ Ｐゴシック" pitchFamily="50" charset="-128"/>
                <a:ea typeface="ＭＳ Ｐゴシック" pitchFamily="50" charset="-128"/>
              </a:defRPr>
            </a:lvl1pPr>
          </a:lstStyle>
          <a:p>
            <a:r>
              <a:rPr lang="ja-JP" altLang="en-US" dirty="0" smtClean="0"/>
              <a:t>機密性○</a:t>
            </a:r>
            <a:endParaRPr lang="en-US" altLang="ja-JP" dirty="0" smtClean="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lang="ja-JP" altLang="en-US">
                <a:solidFill>
                  <a:prstClr val="black"/>
                </a:solidFill>
              </a:rPr>
              <a:t>機密性○</a:t>
            </a:r>
            <a:endParaRPr lang="en-US" altLang="ja-JP" dirty="0">
              <a:solidFill>
                <a:prstClr val="black"/>
              </a:solidFill>
            </a:endParaRPr>
          </a:p>
        </p:txBody>
      </p:sp>
    </p:spTree>
    <p:extLst>
      <p:ext uri="{BB962C8B-B14F-4D97-AF65-F5344CB8AC3E}">
        <p14:creationId xmlns:p14="http://schemas.microsoft.com/office/powerpoint/2010/main" val="50639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2018/4/16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2018/4/16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2018/4/16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2989527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2018/4/16</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
            <a:ext cx="9906000" cy="404813"/>
          </a:xfrm>
          <a:prstGeom prst="rect">
            <a:avLst/>
          </a:prstGeom>
          <a:solidFill>
            <a:srgbClr val="002060"/>
          </a:solidFill>
          <a:ln w="25400" cap="flat" cmpd="sng" algn="ctr">
            <a:noFill/>
            <a:prstDash val="solid"/>
            <a:headEnd/>
            <a:tailEnd/>
          </a:ln>
          <a:effectLst/>
          <a:extLst/>
        </p:spPr>
        <p:txBody>
          <a:bodyPr vert="horz" wrap="none" lIns="91440" tIns="45720" rIns="91440" bIns="45720" numCol="1" rtlCol="0" anchor="ctr" anchorCtr="0" compatLnSpc="1">
            <a:prstTxWarp prst="textNoShape">
              <a:avLst/>
            </a:prstTxWarp>
          </a:bodyPr>
          <a:lstStyle/>
          <a:p>
            <a:pPr algn="ctr" eaLnBrk="0" fontAlgn="auto" hangingPunct="0">
              <a:spcBef>
                <a:spcPts val="0"/>
              </a:spcBef>
              <a:spcAft>
                <a:spcPts val="0"/>
              </a:spcAft>
              <a:buFont typeface="Arial" charset="0"/>
              <a:buNone/>
            </a:pPr>
            <a:r>
              <a:rPr kumimoji="0" lang="ja-JP" altLang="en-US" sz="20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0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）技術② 火力発電の高効率化及びカーボンフリー化の展開</a:t>
            </a:r>
            <a:endParaRPr kumimoji="0" lang="ja-JP" altLang="en-US" sz="20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プレースホルダー 7"/>
          <p:cNvSpPr txBox="1">
            <a:spLocks/>
          </p:cNvSpPr>
          <p:nvPr/>
        </p:nvSpPr>
        <p:spPr>
          <a:xfrm>
            <a:off x="148707" y="656644"/>
            <a:ext cx="9505950" cy="756132"/>
          </a:xfrm>
          <a:prstGeom prst="rect">
            <a:avLst/>
          </a:prstGeom>
          <a:solidFill>
            <a:schemeClr val="accent5">
              <a:lumMod val="40000"/>
              <a:lumOff val="60000"/>
            </a:schemeClr>
          </a:solidFill>
          <a:ln>
            <a:solidFill>
              <a:schemeClr val="accent5">
                <a:lumMod val="20000"/>
                <a:lumOff val="80000"/>
              </a:schemeClr>
            </a:solidFill>
          </a:ln>
        </p:spPr>
        <p:txBody>
          <a:bodyPr anchor="ctr"/>
          <a:lstStyle>
            <a:lvl1pPr marL="335459" indent="-335459"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26829" indent="-279560" algn="l" rtl="0" eaLnBrk="0" fontAlgn="base" hangingPunct="0">
              <a:spcBef>
                <a:spcPct val="20000"/>
              </a:spcBef>
              <a:spcAft>
                <a:spcPct val="0"/>
              </a:spcAft>
              <a:buFont typeface="Arial" pitchFamily="34" charset="0"/>
              <a:buChar char="–"/>
              <a:defRPr kumimoji="1" sz="2700" kern="1200">
                <a:solidFill>
                  <a:schemeClr val="tx1"/>
                </a:solidFill>
                <a:latin typeface="+mn-lt"/>
                <a:ea typeface="+mn-ea"/>
                <a:cs typeface="+mn-cs"/>
              </a:defRPr>
            </a:lvl2pPr>
            <a:lvl3pPr marL="1118213" indent="-22363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65499" indent="-22363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12773" indent="-22363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460059" indent="-223638" algn="l" defTabSz="8945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07344" indent="-223638" algn="l" defTabSz="8945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54626" indent="-223638" algn="l" defTabSz="8945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01920" indent="-223638" algn="l" defTabSz="89456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日本に強みの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火力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発電の高効率化をさらに進めるとともに、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分離回収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、有効利用・貯留（ＣＣＵＳ技術）、水素やアンモニアによる発電技術など、世界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の気候変動対策に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貢献するための技術開発の在り方について検討していくべきではないか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a:spLocks noGrp="1"/>
          </p:cNvSpPr>
          <p:nvPr>
            <p:ph type="ctrTitle"/>
          </p:nvPr>
        </p:nvSpPr>
        <p:spPr>
          <a:xfrm>
            <a:off x="2836051" y="1556792"/>
            <a:ext cx="5650210" cy="288032"/>
          </a:xfrm>
        </p:spPr>
        <p:txBody>
          <a:bodyPr/>
          <a:lstStyle/>
          <a:p>
            <a:pPr algn="l"/>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火力発電のＣＯ２削減技術（ＣＣＵＳ等技術）</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7185248" y="3501008"/>
            <a:ext cx="0" cy="306896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85248" y="3501008"/>
            <a:ext cx="271236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2"/>
          <p:cNvSpPr txBox="1">
            <a:spLocks/>
          </p:cNvSpPr>
          <p:nvPr/>
        </p:nvSpPr>
        <p:spPr>
          <a:xfrm>
            <a:off x="7533287"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mtClean="0"/>
              <a:pPr/>
              <a:t>0</a:t>
            </a:fld>
            <a:endParaRPr lang="ja-JP" altLang="en-US" dirty="0"/>
          </a:p>
        </p:txBody>
      </p:sp>
      <p:sp>
        <p:nvSpPr>
          <p:cNvPr id="12" name="角丸四角形 11"/>
          <p:cNvSpPr/>
          <p:nvPr/>
        </p:nvSpPr>
        <p:spPr>
          <a:xfrm>
            <a:off x="1205171" y="2339958"/>
            <a:ext cx="6047331" cy="181346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 name="Picture 7" descr="http://4.bp.blogspot.com/-BTy0Rv_cLO4/UylAYr5eM1I/AAAAAAAAeTU/gRnCy67dkis/s800/hysteric_karyok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646" y="2111303"/>
            <a:ext cx="1075730" cy="10935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ttp://4.bp.blogspot.com/-BTy0Rv_cLO4/UylAYr5eM1I/AAAAAAAAeTU/gRnCy67dkis/s800/hysteric_karyok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272" y="2065204"/>
            <a:ext cx="1138000" cy="1156811"/>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7545288" y="1844824"/>
            <a:ext cx="1950217" cy="2923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74625" indent="-174625" algn="ctr">
              <a:spcAft>
                <a:spcPts val="600"/>
              </a:spcAft>
              <a:tabLst>
                <a:tab pos="174625" algn="l"/>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火力発電所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024" y="4585620"/>
            <a:ext cx="1919866" cy="130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540115" y="2329716"/>
            <a:ext cx="4340877" cy="523220"/>
          </a:xfrm>
          <a:prstGeom prst="rect">
            <a:avLst/>
          </a:prstGeom>
          <a:noFill/>
        </p:spPr>
        <p:txBody>
          <a:bodyPr wrap="square" rtlCol="0">
            <a:spAutoFit/>
          </a:bodyPr>
          <a:lstStyle/>
          <a:p>
            <a:pPr marL="171450" indent="-171450" algn="just">
              <a:spcAft>
                <a:spcPts val="600"/>
              </a:spcAft>
              <a:buFont typeface="Wingdings" panose="05000000000000000000" pitchFamily="2" charset="2"/>
              <a:buChar char="ü"/>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火力発電所に</a:t>
            </a:r>
            <a:r>
              <a:rPr lang="en-US" altLang="ja-JP" sz="1400" b="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分離回収設備を設置することで、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％超の</a:t>
            </a:r>
            <a:r>
              <a:rPr lang="en-US" altLang="ja-JP" sz="1400" b="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を放出せずに回収することが可能。</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008" y="1957348"/>
            <a:ext cx="1199419"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560512" y="1942674"/>
            <a:ext cx="4196861" cy="338554"/>
          </a:xfrm>
          <a:prstGeom prst="rect">
            <a:avLst/>
          </a:prstGeom>
          <a:solidFill>
            <a:srgbClr val="B197D3"/>
          </a:solidFill>
          <a:ln>
            <a:solidFill>
              <a:srgbClr val="B197D3"/>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CO</a:t>
            </a:r>
            <a:r>
              <a:rPr kumimoji="1" lang="en-US" altLang="ja-JP" sz="1600" b="1" baseline="-25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回収</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Carbon dioxide </a:t>
            </a:r>
            <a:r>
              <a:rPr lang="en-US" altLang="ja-JP" sz="11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Capture</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方向矢印 6"/>
          <p:cNvSpPr/>
          <p:nvPr/>
        </p:nvSpPr>
        <p:spPr>
          <a:xfrm rot="13412026">
            <a:off x="2836538" y="3237504"/>
            <a:ext cx="950721" cy="927762"/>
          </a:xfrm>
          <a:custGeom>
            <a:avLst/>
            <a:gdLst>
              <a:gd name="connsiteX0" fmla="*/ 0 w 925549"/>
              <a:gd name="connsiteY0" fmla="*/ 672642 h 896856"/>
              <a:gd name="connsiteX1" fmla="*/ 224214 w 925549"/>
              <a:gd name="connsiteY1" fmla="*/ 448428 h 896856"/>
              <a:gd name="connsiteX2" fmla="*/ 224214 w 925549"/>
              <a:gd name="connsiteY2" fmla="*/ 560535 h 896856"/>
              <a:gd name="connsiteX3" fmla="*/ 589228 w 925549"/>
              <a:gd name="connsiteY3" fmla="*/ 560535 h 896856"/>
              <a:gd name="connsiteX4" fmla="*/ 589228 w 925549"/>
              <a:gd name="connsiteY4" fmla="*/ 224214 h 896856"/>
              <a:gd name="connsiteX5" fmla="*/ 477121 w 925549"/>
              <a:gd name="connsiteY5" fmla="*/ 224214 h 896856"/>
              <a:gd name="connsiteX6" fmla="*/ 701335 w 925549"/>
              <a:gd name="connsiteY6" fmla="*/ 0 h 896856"/>
              <a:gd name="connsiteX7" fmla="*/ 925549 w 925549"/>
              <a:gd name="connsiteY7" fmla="*/ 224214 h 896856"/>
              <a:gd name="connsiteX8" fmla="*/ 813442 w 925549"/>
              <a:gd name="connsiteY8" fmla="*/ 224214 h 896856"/>
              <a:gd name="connsiteX9" fmla="*/ 813442 w 925549"/>
              <a:gd name="connsiteY9" fmla="*/ 784749 h 896856"/>
              <a:gd name="connsiteX10" fmla="*/ 224214 w 925549"/>
              <a:gd name="connsiteY10" fmla="*/ 784749 h 896856"/>
              <a:gd name="connsiteX11" fmla="*/ 224214 w 925549"/>
              <a:gd name="connsiteY11" fmla="*/ 896856 h 896856"/>
              <a:gd name="connsiteX12" fmla="*/ 0 w 925549"/>
              <a:gd name="connsiteY12" fmla="*/ 672642 h 896856"/>
              <a:gd name="connsiteX0" fmla="*/ 0 w 1074715"/>
              <a:gd name="connsiteY0" fmla="*/ 648554 h 896856"/>
              <a:gd name="connsiteX1" fmla="*/ 373380 w 1074715"/>
              <a:gd name="connsiteY1" fmla="*/ 448428 h 896856"/>
              <a:gd name="connsiteX2" fmla="*/ 373380 w 1074715"/>
              <a:gd name="connsiteY2" fmla="*/ 560535 h 896856"/>
              <a:gd name="connsiteX3" fmla="*/ 738394 w 1074715"/>
              <a:gd name="connsiteY3" fmla="*/ 560535 h 896856"/>
              <a:gd name="connsiteX4" fmla="*/ 738394 w 1074715"/>
              <a:gd name="connsiteY4" fmla="*/ 224214 h 896856"/>
              <a:gd name="connsiteX5" fmla="*/ 626287 w 1074715"/>
              <a:gd name="connsiteY5" fmla="*/ 224214 h 896856"/>
              <a:gd name="connsiteX6" fmla="*/ 850501 w 1074715"/>
              <a:gd name="connsiteY6" fmla="*/ 0 h 896856"/>
              <a:gd name="connsiteX7" fmla="*/ 1074715 w 1074715"/>
              <a:gd name="connsiteY7" fmla="*/ 224214 h 896856"/>
              <a:gd name="connsiteX8" fmla="*/ 962608 w 1074715"/>
              <a:gd name="connsiteY8" fmla="*/ 224214 h 896856"/>
              <a:gd name="connsiteX9" fmla="*/ 962608 w 1074715"/>
              <a:gd name="connsiteY9" fmla="*/ 784749 h 896856"/>
              <a:gd name="connsiteX10" fmla="*/ 373380 w 1074715"/>
              <a:gd name="connsiteY10" fmla="*/ 784749 h 896856"/>
              <a:gd name="connsiteX11" fmla="*/ 373380 w 1074715"/>
              <a:gd name="connsiteY11" fmla="*/ 896856 h 896856"/>
              <a:gd name="connsiteX12" fmla="*/ 0 w 1074715"/>
              <a:gd name="connsiteY12" fmla="*/ 648554 h 896856"/>
              <a:gd name="connsiteX0" fmla="*/ 0 w 1074715"/>
              <a:gd name="connsiteY0" fmla="*/ 762271 h 1010573"/>
              <a:gd name="connsiteX1" fmla="*/ 373380 w 1074715"/>
              <a:gd name="connsiteY1" fmla="*/ 562145 h 1010573"/>
              <a:gd name="connsiteX2" fmla="*/ 373380 w 1074715"/>
              <a:gd name="connsiteY2" fmla="*/ 674252 h 1010573"/>
              <a:gd name="connsiteX3" fmla="*/ 738394 w 1074715"/>
              <a:gd name="connsiteY3" fmla="*/ 674252 h 1010573"/>
              <a:gd name="connsiteX4" fmla="*/ 738394 w 1074715"/>
              <a:gd name="connsiteY4" fmla="*/ 337931 h 1010573"/>
              <a:gd name="connsiteX5" fmla="*/ 626287 w 1074715"/>
              <a:gd name="connsiteY5" fmla="*/ 337931 h 1010573"/>
              <a:gd name="connsiteX6" fmla="*/ 817062 w 1074715"/>
              <a:gd name="connsiteY6" fmla="*/ 0 h 1010573"/>
              <a:gd name="connsiteX7" fmla="*/ 1074715 w 1074715"/>
              <a:gd name="connsiteY7" fmla="*/ 337931 h 1010573"/>
              <a:gd name="connsiteX8" fmla="*/ 962608 w 1074715"/>
              <a:gd name="connsiteY8" fmla="*/ 337931 h 1010573"/>
              <a:gd name="connsiteX9" fmla="*/ 962608 w 1074715"/>
              <a:gd name="connsiteY9" fmla="*/ 898466 h 1010573"/>
              <a:gd name="connsiteX10" fmla="*/ 373380 w 1074715"/>
              <a:gd name="connsiteY10" fmla="*/ 898466 h 1010573"/>
              <a:gd name="connsiteX11" fmla="*/ 373380 w 1074715"/>
              <a:gd name="connsiteY11" fmla="*/ 1010573 h 1010573"/>
              <a:gd name="connsiteX12" fmla="*/ 0 w 1074715"/>
              <a:gd name="connsiteY12" fmla="*/ 762271 h 1010573"/>
              <a:gd name="connsiteX0" fmla="*/ 0 w 1074715"/>
              <a:gd name="connsiteY0" fmla="*/ 882337 h 1130639"/>
              <a:gd name="connsiteX1" fmla="*/ 373380 w 1074715"/>
              <a:gd name="connsiteY1" fmla="*/ 682211 h 1130639"/>
              <a:gd name="connsiteX2" fmla="*/ 373380 w 1074715"/>
              <a:gd name="connsiteY2" fmla="*/ 794318 h 1130639"/>
              <a:gd name="connsiteX3" fmla="*/ 738394 w 1074715"/>
              <a:gd name="connsiteY3" fmla="*/ 794318 h 1130639"/>
              <a:gd name="connsiteX4" fmla="*/ 738394 w 1074715"/>
              <a:gd name="connsiteY4" fmla="*/ 457997 h 1130639"/>
              <a:gd name="connsiteX5" fmla="*/ 626287 w 1074715"/>
              <a:gd name="connsiteY5" fmla="*/ 457997 h 1130639"/>
              <a:gd name="connsiteX6" fmla="*/ 868241 w 1074715"/>
              <a:gd name="connsiteY6" fmla="*/ 0 h 1130639"/>
              <a:gd name="connsiteX7" fmla="*/ 1074715 w 1074715"/>
              <a:gd name="connsiteY7" fmla="*/ 457997 h 1130639"/>
              <a:gd name="connsiteX8" fmla="*/ 962608 w 1074715"/>
              <a:gd name="connsiteY8" fmla="*/ 457997 h 1130639"/>
              <a:gd name="connsiteX9" fmla="*/ 962608 w 1074715"/>
              <a:gd name="connsiteY9" fmla="*/ 1018532 h 1130639"/>
              <a:gd name="connsiteX10" fmla="*/ 373380 w 1074715"/>
              <a:gd name="connsiteY10" fmla="*/ 1018532 h 1130639"/>
              <a:gd name="connsiteX11" fmla="*/ 373380 w 1074715"/>
              <a:gd name="connsiteY11" fmla="*/ 1130639 h 1130639"/>
              <a:gd name="connsiteX12" fmla="*/ 0 w 1074715"/>
              <a:gd name="connsiteY12" fmla="*/ 882337 h 1130639"/>
              <a:gd name="connsiteX0" fmla="*/ 0 w 1253650"/>
              <a:gd name="connsiteY0" fmla="*/ 904067 h 1130639"/>
              <a:gd name="connsiteX1" fmla="*/ 552315 w 1253650"/>
              <a:gd name="connsiteY1" fmla="*/ 682211 h 1130639"/>
              <a:gd name="connsiteX2" fmla="*/ 552315 w 1253650"/>
              <a:gd name="connsiteY2" fmla="*/ 794318 h 1130639"/>
              <a:gd name="connsiteX3" fmla="*/ 917329 w 1253650"/>
              <a:gd name="connsiteY3" fmla="*/ 794318 h 1130639"/>
              <a:gd name="connsiteX4" fmla="*/ 917329 w 1253650"/>
              <a:gd name="connsiteY4" fmla="*/ 457997 h 1130639"/>
              <a:gd name="connsiteX5" fmla="*/ 805222 w 1253650"/>
              <a:gd name="connsiteY5" fmla="*/ 457997 h 1130639"/>
              <a:gd name="connsiteX6" fmla="*/ 1047176 w 1253650"/>
              <a:gd name="connsiteY6" fmla="*/ 0 h 1130639"/>
              <a:gd name="connsiteX7" fmla="*/ 1253650 w 1253650"/>
              <a:gd name="connsiteY7" fmla="*/ 457997 h 1130639"/>
              <a:gd name="connsiteX8" fmla="*/ 1141543 w 1253650"/>
              <a:gd name="connsiteY8" fmla="*/ 457997 h 1130639"/>
              <a:gd name="connsiteX9" fmla="*/ 1141543 w 1253650"/>
              <a:gd name="connsiteY9" fmla="*/ 1018532 h 1130639"/>
              <a:gd name="connsiteX10" fmla="*/ 552315 w 1253650"/>
              <a:gd name="connsiteY10" fmla="*/ 1018532 h 1130639"/>
              <a:gd name="connsiteX11" fmla="*/ 552315 w 1253650"/>
              <a:gd name="connsiteY11" fmla="*/ 1130639 h 1130639"/>
              <a:gd name="connsiteX12" fmla="*/ 0 w 1253650"/>
              <a:gd name="connsiteY12" fmla="*/ 904067 h 1130639"/>
              <a:gd name="connsiteX0" fmla="*/ 0 w 1178733"/>
              <a:gd name="connsiteY0" fmla="*/ 906748 h 1130639"/>
              <a:gd name="connsiteX1" fmla="*/ 477398 w 1178733"/>
              <a:gd name="connsiteY1" fmla="*/ 682211 h 1130639"/>
              <a:gd name="connsiteX2" fmla="*/ 477398 w 1178733"/>
              <a:gd name="connsiteY2" fmla="*/ 794318 h 1130639"/>
              <a:gd name="connsiteX3" fmla="*/ 842412 w 1178733"/>
              <a:gd name="connsiteY3" fmla="*/ 794318 h 1130639"/>
              <a:gd name="connsiteX4" fmla="*/ 842412 w 1178733"/>
              <a:gd name="connsiteY4" fmla="*/ 457997 h 1130639"/>
              <a:gd name="connsiteX5" fmla="*/ 730305 w 1178733"/>
              <a:gd name="connsiteY5" fmla="*/ 457997 h 1130639"/>
              <a:gd name="connsiteX6" fmla="*/ 972259 w 1178733"/>
              <a:gd name="connsiteY6" fmla="*/ 0 h 1130639"/>
              <a:gd name="connsiteX7" fmla="*/ 1178733 w 1178733"/>
              <a:gd name="connsiteY7" fmla="*/ 457997 h 1130639"/>
              <a:gd name="connsiteX8" fmla="*/ 1066626 w 1178733"/>
              <a:gd name="connsiteY8" fmla="*/ 457997 h 1130639"/>
              <a:gd name="connsiteX9" fmla="*/ 1066626 w 1178733"/>
              <a:gd name="connsiteY9" fmla="*/ 1018532 h 1130639"/>
              <a:gd name="connsiteX10" fmla="*/ 477398 w 1178733"/>
              <a:gd name="connsiteY10" fmla="*/ 1018532 h 1130639"/>
              <a:gd name="connsiteX11" fmla="*/ 477398 w 1178733"/>
              <a:gd name="connsiteY11" fmla="*/ 1130639 h 1130639"/>
              <a:gd name="connsiteX12" fmla="*/ 0 w 1178733"/>
              <a:gd name="connsiteY12" fmla="*/ 906748 h 1130639"/>
              <a:gd name="connsiteX0" fmla="*/ 0 w 1216191"/>
              <a:gd name="connsiteY0" fmla="*/ 905408 h 1130639"/>
              <a:gd name="connsiteX1" fmla="*/ 514856 w 1216191"/>
              <a:gd name="connsiteY1" fmla="*/ 682211 h 1130639"/>
              <a:gd name="connsiteX2" fmla="*/ 514856 w 1216191"/>
              <a:gd name="connsiteY2" fmla="*/ 794318 h 1130639"/>
              <a:gd name="connsiteX3" fmla="*/ 879870 w 1216191"/>
              <a:gd name="connsiteY3" fmla="*/ 794318 h 1130639"/>
              <a:gd name="connsiteX4" fmla="*/ 879870 w 1216191"/>
              <a:gd name="connsiteY4" fmla="*/ 457997 h 1130639"/>
              <a:gd name="connsiteX5" fmla="*/ 767763 w 1216191"/>
              <a:gd name="connsiteY5" fmla="*/ 457997 h 1130639"/>
              <a:gd name="connsiteX6" fmla="*/ 1009717 w 1216191"/>
              <a:gd name="connsiteY6" fmla="*/ 0 h 1130639"/>
              <a:gd name="connsiteX7" fmla="*/ 1216191 w 1216191"/>
              <a:gd name="connsiteY7" fmla="*/ 457997 h 1130639"/>
              <a:gd name="connsiteX8" fmla="*/ 1104084 w 1216191"/>
              <a:gd name="connsiteY8" fmla="*/ 457997 h 1130639"/>
              <a:gd name="connsiteX9" fmla="*/ 1104084 w 1216191"/>
              <a:gd name="connsiteY9" fmla="*/ 1018532 h 1130639"/>
              <a:gd name="connsiteX10" fmla="*/ 514856 w 1216191"/>
              <a:gd name="connsiteY10" fmla="*/ 1018532 h 1130639"/>
              <a:gd name="connsiteX11" fmla="*/ 514856 w 1216191"/>
              <a:gd name="connsiteY11" fmla="*/ 1130639 h 1130639"/>
              <a:gd name="connsiteX12" fmla="*/ 0 w 1216191"/>
              <a:gd name="connsiteY12" fmla="*/ 905408 h 1130639"/>
              <a:gd name="connsiteX0" fmla="*/ 0 w 1216191"/>
              <a:gd name="connsiteY0" fmla="*/ 933167 h 1158398"/>
              <a:gd name="connsiteX1" fmla="*/ 514856 w 1216191"/>
              <a:gd name="connsiteY1" fmla="*/ 709970 h 1158398"/>
              <a:gd name="connsiteX2" fmla="*/ 514856 w 1216191"/>
              <a:gd name="connsiteY2" fmla="*/ 822077 h 1158398"/>
              <a:gd name="connsiteX3" fmla="*/ 879870 w 1216191"/>
              <a:gd name="connsiteY3" fmla="*/ 822077 h 1158398"/>
              <a:gd name="connsiteX4" fmla="*/ 879870 w 1216191"/>
              <a:gd name="connsiteY4" fmla="*/ 485756 h 1158398"/>
              <a:gd name="connsiteX5" fmla="*/ 767763 w 1216191"/>
              <a:gd name="connsiteY5" fmla="*/ 485756 h 1158398"/>
              <a:gd name="connsiteX6" fmla="*/ 1020088 w 1216191"/>
              <a:gd name="connsiteY6" fmla="*/ 0 h 1158398"/>
              <a:gd name="connsiteX7" fmla="*/ 1216191 w 1216191"/>
              <a:gd name="connsiteY7" fmla="*/ 485756 h 1158398"/>
              <a:gd name="connsiteX8" fmla="*/ 1104084 w 1216191"/>
              <a:gd name="connsiteY8" fmla="*/ 485756 h 1158398"/>
              <a:gd name="connsiteX9" fmla="*/ 1104084 w 1216191"/>
              <a:gd name="connsiteY9" fmla="*/ 1046291 h 1158398"/>
              <a:gd name="connsiteX10" fmla="*/ 514856 w 1216191"/>
              <a:gd name="connsiteY10" fmla="*/ 1046291 h 1158398"/>
              <a:gd name="connsiteX11" fmla="*/ 514856 w 1216191"/>
              <a:gd name="connsiteY11" fmla="*/ 1158398 h 1158398"/>
              <a:gd name="connsiteX12" fmla="*/ 0 w 1216191"/>
              <a:gd name="connsiteY12" fmla="*/ 933167 h 115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191" h="1158398">
                <a:moveTo>
                  <a:pt x="0" y="933167"/>
                </a:moveTo>
                <a:lnTo>
                  <a:pt x="514856" y="709970"/>
                </a:lnTo>
                <a:lnTo>
                  <a:pt x="514856" y="822077"/>
                </a:lnTo>
                <a:lnTo>
                  <a:pt x="879870" y="822077"/>
                </a:lnTo>
                <a:lnTo>
                  <a:pt x="879870" y="485756"/>
                </a:lnTo>
                <a:lnTo>
                  <a:pt x="767763" y="485756"/>
                </a:lnTo>
                <a:lnTo>
                  <a:pt x="1020088" y="0"/>
                </a:lnTo>
                <a:lnTo>
                  <a:pt x="1216191" y="485756"/>
                </a:lnTo>
                <a:lnTo>
                  <a:pt x="1104084" y="485756"/>
                </a:lnTo>
                <a:lnTo>
                  <a:pt x="1104084" y="1046291"/>
                </a:lnTo>
                <a:lnTo>
                  <a:pt x="514856" y="1046291"/>
                </a:lnTo>
                <a:lnTo>
                  <a:pt x="514856" y="1158398"/>
                </a:lnTo>
                <a:lnTo>
                  <a:pt x="0" y="933167"/>
                </a:lnTo>
                <a:close/>
              </a:path>
            </a:pathLst>
          </a:custGeom>
          <a:solidFill>
            <a:srgbClr val="C8E6E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144317" y="3029212"/>
            <a:ext cx="305390" cy="288000"/>
          </a:xfrm>
          <a:prstGeom prst="rect">
            <a:avLst/>
          </a:prstGeom>
          <a:solidFill>
            <a:srgbClr val="C8E6E6">
              <a:alpha val="80000"/>
            </a:srgb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雲 22"/>
          <p:cNvSpPr/>
          <p:nvPr/>
        </p:nvSpPr>
        <p:spPr>
          <a:xfrm>
            <a:off x="1712640" y="2914768"/>
            <a:ext cx="3248738" cy="402476"/>
          </a:xfrm>
          <a:prstGeom prst="cloud">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分離回収した</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kumimoji="1" lang="en-US" altLang="ja-JP" sz="14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711646" y="3937412"/>
            <a:ext cx="3113562" cy="507831"/>
          </a:xfrm>
          <a:prstGeom prst="rect">
            <a:avLst/>
          </a:prstGeom>
          <a:solidFill>
            <a:srgbClr val="A0C84D"/>
          </a:solid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ja-JP"/>
            </a:defPPr>
            <a:lvl1pPr algn="ctr">
              <a:defRPr sz="1100">
                <a:latin typeface="+mn-ea"/>
              </a:defRPr>
            </a:lvl1pPr>
          </a:lstStyle>
          <a:p>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b="1" baseline="-25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CCU: Carbon dioxide Capture and </a:t>
            </a:r>
            <a:r>
              <a:rPr lang="en-US" altLang="ja-JP"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Utilization</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50481" y="3937412"/>
            <a:ext cx="2933053" cy="507831"/>
          </a:xfrm>
          <a:prstGeom prst="rect">
            <a:avLst/>
          </a:prstGeom>
          <a:solidFill>
            <a:srgbClr val="FFBE3C"/>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sz="1100">
                <a:solidFill>
                  <a:schemeClr val="tx1"/>
                </a:solidFill>
              </a:defRPr>
            </a:lvl1pPr>
          </a:lstStyle>
          <a:p>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b="1" baseline="-25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貯留</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CCS: Carbon dioxide Capture and </a:t>
            </a:r>
            <a:r>
              <a:rPr lang="en-US" altLang="ja-JP"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Storage</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6" name="テキスト ボックス 25"/>
          <p:cNvSpPr txBox="1"/>
          <p:nvPr/>
        </p:nvSpPr>
        <p:spPr>
          <a:xfrm>
            <a:off x="3440831" y="4479196"/>
            <a:ext cx="1700797" cy="1169551"/>
          </a:xfrm>
          <a:prstGeom prst="rect">
            <a:avLst/>
          </a:prstGeom>
          <a:noFill/>
        </p:spPr>
        <p:txBody>
          <a:bodyPr wrap="square" rtlCol="0">
            <a:spAutoFit/>
          </a:bodyPr>
          <a:lstStyle/>
          <a:p>
            <a:pPr marL="285750" indent="-104775" algn="just">
              <a:spcBef>
                <a:spcPts val="0"/>
              </a:spcBef>
              <a:spcAft>
                <a:spcPts val="600"/>
              </a:spcAft>
              <a:buFont typeface="Wingdings" panose="05000000000000000000" pitchFamily="2" charset="2"/>
              <a:buChar char="ü"/>
            </a:pP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400" b="0" baseline="-25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を利用し、石油代替燃料や化学原料などの有価物を生産する技術。</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592960" y="3289340"/>
            <a:ext cx="1950217" cy="2616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74625" indent="-174625" algn="ctr">
              <a:spcAft>
                <a:spcPts val="600"/>
              </a:spcAft>
              <a:tabLst>
                <a:tab pos="174625" algn="l"/>
              </a:tabLst>
              <a:defRPr/>
            </a:pP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分離回収設備例</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a:grpSpLocks noChangeAspect="1"/>
          </p:cNvGrpSpPr>
          <p:nvPr/>
        </p:nvGrpSpPr>
        <p:grpSpPr>
          <a:xfrm>
            <a:off x="1243725" y="4441468"/>
            <a:ext cx="2264554" cy="2128500"/>
            <a:chOff x="2137376" y="1909117"/>
            <a:chExt cx="6161098" cy="4685755"/>
          </a:xfrm>
        </p:grpSpPr>
        <p:pic>
          <p:nvPicPr>
            <p:cNvPr id="29"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8222" y="1909117"/>
              <a:ext cx="5510252" cy="468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p:cNvSpPr/>
            <p:nvPr/>
          </p:nvSpPr>
          <p:spPr>
            <a:xfrm>
              <a:off x="2137376" y="2321584"/>
              <a:ext cx="792088" cy="196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フローチャート: 処理 30"/>
          <p:cNvSpPr/>
          <p:nvPr/>
        </p:nvSpPr>
        <p:spPr bwMode="auto">
          <a:xfrm>
            <a:off x="1390020" y="6308206"/>
            <a:ext cx="496874" cy="345090"/>
          </a:xfrm>
          <a:prstGeom prst="flowChartProcess">
            <a:avLst/>
          </a:prstGeom>
          <a:solidFill>
            <a:schemeClr val="bg1"/>
          </a:solidFill>
          <a:ln>
            <a:noFill/>
            <a:headEnd type="none" w="med" len="med"/>
            <a:tailEnd type="none" w="med" len="med"/>
          </a:ln>
          <a:effectLst>
            <a:outerShdw blurRad="50800" dist="50800" dir="5400000" algn="ctr" rotWithShape="0">
              <a:schemeClr val="bg1"/>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32" name="フローチャート: 処理 31"/>
          <p:cNvSpPr/>
          <p:nvPr/>
        </p:nvSpPr>
        <p:spPr bwMode="auto">
          <a:xfrm>
            <a:off x="1537938" y="5557657"/>
            <a:ext cx="324846" cy="172545"/>
          </a:xfrm>
          <a:prstGeom prst="flowChartProcess">
            <a:avLst/>
          </a:prstGeom>
          <a:solidFill>
            <a:schemeClr val="bg1"/>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33" name="テキスト ボックス 32"/>
          <p:cNvSpPr txBox="1"/>
          <p:nvPr/>
        </p:nvSpPr>
        <p:spPr>
          <a:xfrm>
            <a:off x="1482948" y="5586186"/>
            <a:ext cx="433620" cy="184666"/>
          </a:xfrm>
          <a:prstGeom prst="rect">
            <a:avLst/>
          </a:prstGeom>
          <a:noFill/>
        </p:spPr>
        <p:txBody>
          <a:bodyPr wrap="square" rtlCol="0">
            <a:spAutoFit/>
          </a:bodyPr>
          <a:lstStyle/>
          <a:p>
            <a:r>
              <a:rPr lang="ja-JP" altLang="en-US" sz="600" dirty="0"/>
              <a:t>遮蔽</a:t>
            </a:r>
            <a:r>
              <a:rPr kumimoji="1" lang="ja-JP" altLang="en-US" sz="600" dirty="0"/>
              <a:t>層</a:t>
            </a:r>
          </a:p>
        </p:txBody>
      </p:sp>
      <p:sp>
        <p:nvSpPr>
          <p:cNvPr id="34" name="フローチャート: 処理 33"/>
          <p:cNvSpPr/>
          <p:nvPr/>
        </p:nvSpPr>
        <p:spPr bwMode="auto">
          <a:xfrm>
            <a:off x="1504755" y="5053136"/>
            <a:ext cx="324846" cy="172545"/>
          </a:xfrm>
          <a:prstGeom prst="flowChartProcess">
            <a:avLst/>
          </a:prstGeom>
          <a:solidFill>
            <a:schemeClr val="bg1"/>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35" name="テキスト ボックス 34"/>
          <p:cNvSpPr txBox="1"/>
          <p:nvPr/>
        </p:nvSpPr>
        <p:spPr>
          <a:xfrm>
            <a:off x="1471433" y="5066228"/>
            <a:ext cx="433620" cy="184666"/>
          </a:xfrm>
          <a:prstGeom prst="rect">
            <a:avLst/>
          </a:prstGeom>
          <a:noFill/>
        </p:spPr>
        <p:txBody>
          <a:bodyPr wrap="square" rtlCol="0">
            <a:spAutoFit/>
          </a:bodyPr>
          <a:lstStyle/>
          <a:p>
            <a:r>
              <a:rPr kumimoji="1" lang="ja-JP" altLang="en-US" sz="600" dirty="0"/>
              <a:t>貯留層</a:t>
            </a:r>
          </a:p>
        </p:txBody>
      </p:sp>
      <p:sp>
        <p:nvSpPr>
          <p:cNvPr id="36" name="フローチャート: 処理 35"/>
          <p:cNvSpPr/>
          <p:nvPr/>
        </p:nvSpPr>
        <p:spPr bwMode="auto">
          <a:xfrm>
            <a:off x="3251997" y="5914422"/>
            <a:ext cx="324846" cy="172545"/>
          </a:xfrm>
          <a:prstGeom prst="flowChartProcess">
            <a:avLst/>
          </a:prstGeom>
          <a:solidFill>
            <a:schemeClr val="bg1"/>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37" name="テキスト ボックス 36"/>
          <p:cNvSpPr txBox="1"/>
          <p:nvPr/>
        </p:nvSpPr>
        <p:spPr>
          <a:xfrm>
            <a:off x="3146667" y="5914422"/>
            <a:ext cx="433620" cy="184666"/>
          </a:xfrm>
          <a:prstGeom prst="rect">
            <a:avLst/>
          </a:prstGeom>
          <a:noFill/>
        </p:spPr>
        <p:txBody>
          <a:bodyPr wrap="square" rtlCol="0">
            <a:spAutoFit/>
          </a:bodyPr>
          <a:lstStyle/>
          <a:p>
            <a:r>
              <a:rPr kumimoji="1" lang="ja-JP" altLang="en-US" sz="600" dirty="0"/>
              <a:t>貯留層</a:t>
            </a:r>
          </a:p>
        </p:txBody>
      </p:sp>
      <p:sp>
        <p:nvSpPr>
          <p:cNvPr id="38" name="フローチャート: 処理 37"/>
          <p:cNvSpPr/>
          <p:nvPr/>
        </p:nvSpPr>
        <p:spPr bwMode="auto">
          <a:xfrm>
            <a:off x="3332010" y="5149737"/>
            <a:ext cx="324846" cy="220874"/>
          </a:xfrm>
          <a:prstGeom prst="flowChartProcess">
            <a:avLst/>
          </a:prstGeom>
          <a:solidFill>
            <a:schemeClr val="bg1"/>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39" name="フローチャート: 処理 38"/>
          <p:cNvSpPr/>
          <p:nvPr/>
        </p:nvSpPr>
        <p:spPr bwMode="auto">
          <a:xfrm>
            <a:off x="3022448" y="5895372"/>
            <a:ext cx="124219" cy="86272"/>
          </a:xfrm>
          <a:prstGeom prst="flowChartProcess">
            <a:avLst/>
          </a:prstGeom>
          <a:solidFill>
            <a:schemeClr val="bg1"/>
          </a:solidFill>
          <a:ln>
            <a:noFill/>
            <a:headEnd type="none" w="med" len="med"/>
            <a:tailEnd type="none" w="med" len="med"/>
          </a:ln>
          <a:effectLst>
            <a:outerShdw blurRad="50800" dist="50800" sx="1000" sy="1000" algn="ctr" rotWithShape="0">
              <a:schemeClr val="bg1"/>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40" name="テキスト ボックス 39"/>
          <p:cNvSpPr txBox="1"/>
          <p:nvPr/>
        </p:nvSpPr>
        <p:spPr>
          <a:xfrm>
            <a:off x="2933370" y="5848764"/>
            <a:ext cx="386903" cy="184666"/>
          </a:xfrm>
          <a:prstGeom prst="rect">
            <a:avLst/>
          </a:prstGeom>
          <a:noFill/>
        </p:spPr>
        <p:txBody>
          <a:bodyPr wrap="square" rtlCol="0">
            <a:spAutoFit/>
          </a:bodyPr>
          <a:lstStyle/>
          <a:p>
            <a:r>
              <a:rPr kumimoji="1" lang="en-US" altLang="ja-JP" sz="600" dirty="0">
                <a:solidFill>
                  <a:srgbClr val="FF0000"/>
                </a:solidFill>
              </a:rPr>
              <a:t>CO</a:t>
            </a:r>
            <a:r>
              <a:rPr kumimoji="1" lang="en-US" altLang="ja-JP" sz="600" baseline="-25000" dirty="0">
                <a:solidFill>
                  <a:srgbClr val="FF0000"/>
                </a:solidFill>
              </a:rPr>
              <a:t>2</a:t>
            </a:r>
            <a:endParaRPr kumimoji="1" lang="ja-JP" altLang="en-US" sz="600" baseline="-25000" dirty="0">
              <a:solidFill>
                <a:srgbClr val="FF0000"/>
              </a:solidFill>
            </a:endParaRPr>
          </a:p>
        </p:txBody>
      </p:sp>
      <p:sp>
        <p:nvSpPr>
          <p:cNvPr id="41" name="フローチャート: 処理 40"/>
          <p:cNvSpPr/>
          <p:nvPr/>
        </p:nvSpPr>
        <p:spPr bwMode="auto">
          <a:xfrm>
            <a:off x="3097257" y="5238792"/>
            <a:ext cx="338227" cy="86272"/>
          </a:xfrm>
          <a:prstGeom prst="flowChartProcess">
            <a:avLst/>
          </a:prstGeom>
          <a:solidFill>
            <a:schemeClr val="bg1"/>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42" name="フローチャート: 処理 41"/>
          <p:cNvSpPr/>
          <p:nvPr/>
        </p:nvSpPr>
        <p:spPr bwMode="auto">
          <a:xfrm>
            <a:off x="1711774" y="4606178"/>
            <a:ext cx="214510" cy="86272"/>
          </a:xfrm>
          <a:prstGeom prst="flowChartProcess">
            <a:avLst/>
          </a:prstGeom>
          <a:solidFill>
            <a:schemeClr val="bg1"/>
          </a:solidFill>
          <a:ln>
            <a:noFill/>
            <a:headEnd type="none" w="med" len="med"/>
            <a:tailEnd type="none" w="med" len="med"/>
          </a:ln>
          <a:effectLst>
            <a:outerShdw blurRad="50800" dist="50800" sx="1000" sy="1000" algn="ctr" rotWithShape="0">
              <a:schemeClr val="bg1"/>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charset="-128"/>
            </a:endParaRPr>
          </a:p>
        </p:txBody>
      </p:sp>
      <p:sp>
        <p:nvSpPr>
          <p:cNvPr id="43" name="テキスト ボックス 42"/>
          <p:cNvSpPr txBox="1"/>
          <p:nvPr/>
        </p:nvSpPr>
        <p:spPr>
          <a:xfrm>
            <a:off x="1376885" y="4455924"/>
            <a:ext cx="619226" cy="184666"/>
          </a:xfrm>
          <a:prstGeom prst="rect">
            <a:avLst/>
          </a:prstGeom>
          <a:solidFill>
            <a:schemeClr val="bg1"/>
          </a:solidFill>
        </p:spPr>
        <p:txBody>
          <a:bodyPr wrap="square" rtlCol="0">
            <a:spAutoFit/>
          </a:bodyPr>
          <a:lstStyle/>
          <a:p>
            <a:r>
              <a:rPr lang="en-US" altLang="ja-JP" sz="600" dirty="0"/>
              <a:t>CCS</a:t>
            </a:r>
            <a:r>
              <a:rPr lang="ja-JP" altLang="en-US" sz="600" dirty="0"/>
              <a:t>概念図</a:t>
            </a:r>
            <a:endParaRPr kumimoji="1" lang="ja-JP" altLang="en-US" sz="600" dirty="0"/>
          </a:p>
        </p:txBody>
      </p:sp>
      <p:sp>
        <p:nvSpPr>
          <p:cNvPr id="44" name="テキスト ボックス 43"/>
          <p:cNvSpPr txBox="1"/>
          <p:nvPr/>
        </p:nvSpPr>
        <p:spPr>
          <a:xfrm>
            <a:off x="3218675" y="5194342"/>
            <a:ext cx="433620" cy="184666"/>
          </a:xfrm>
          <a:prstGeom prst="rect">
            <a:avLst/>
          </a:prstGeom>
          <a:noFill/>
        </p:spPr>
        <p:txBody>
          <a:bodyPr wrap="square" rtlCol="0">
            <a:spAutoFit/>
          </a:bodyPr>
          <a:lstStyle/>
          <a:p>
            <a:r>
              <a:rPr lang="ja-JP" altLang="en-US" sz="600" dirty="0"/>
              <a:t>遮蔽</a:t>
            </a:r>
            <a:r>
              <a:rPr kumimoji="1" lang="ja-JP" altLang="en-US" sz="600" dirty="0"/>
              <a:t>層</a:t>
            </a:r>
          </a:p>
        </p:txBody>
      </p:sp>
      <p:sp>
        <p:nvSpPr>
          <p:cNvPr id="45" name="テキスト ボックス 44"/>
          <p:cNvSpPr txBox="1"/>
          <p:nvPr/>
        </p:nvSpPr>
        <p:spPr>
          <a:xfrm>
            <a:off x="7386090" y="3961464"/>
            <a:ext cx="2123767" cy="338554"/>
          </a:xfrm>
          <a:prstGeom prst="rect">
            <a:avLst/>
          </a:prstGeom>
          <a:solidFill>
            <a:srgbClr val="99D6EC"/>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水素ガスタービン</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3"/>
          <p:cNvPicPr>
            <a:picLocks noChangeAspect="1"/>
          </p:cNvPicPr>
          <p:nvPr/>
        </p:nvPicPr>
        <p:blipFill rotWithShape="1">
          <a:blip r:embed="rId7" cstate="print">
            <a:extLst>
              <a:ext uri="{28A0092B-C50C-407E-A947-70E740481C1C}">
                <a14:useLocalDpi xmlns:a14="http://schemas.microsoft.com/office/drawing/2010/main" val="0"/>
              </a:ext>
            </a:extLst>
          </a:blip>
          <a:srcRect r="1391"/>
          <a:stretch/>
        </p:blipFill>
        <p:spPr>
          <a:xfrm>
            <a:off x="7838001" y="4900688"/>
            <a:ext cx="1651503" cy="1407518"/>
          </a:xfrm>
          <a:prstGeom prst="rect">
            <a:avLst/>
          </a:prstGeom>
        </p:spPr>
      </p:pic>
      <p:sp>
        <p:nvSpPr>
          <p:cNvPr id="47" name="正方形/長方形 46"/>
          <p:cNvSpPr/>
          <p:nvPr/>
        </p:nvSpPr>
        <p:spPr>
          <a:xfrm>
            <a:off x="7185248" y="4369460"/>
            <a:ext cx="2433519" cy="738664"/>
          </a:xfrm>
          <a:prstGeom prst="rect">
            <a:avLst/>
          </a:prstGeom>
        </p:spPr>
        <p:txBody>
          <a:bodyPr wrap="square">
            <a:spAutoFit/>
          </a:bodyPr>
          <a:lstStyle/>
          <a:p>
            <a:pPr marL="285750" indent="-104775">
              <a:buFont typeface="Wingdings" panose="05000000000000000000" pitchFamily="2" charset="2"/>
              <a:buChar char="ü"/>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フリーの水素を燃料とするガスタービンを有する発電技術。</a:t>
            </a:r>
          </a:p>
        </p:txBody>
      </p:sp>
      <p:sp>
        <p:nvSpPr>
          <p:cNvPr id="48" name="十字形 47"/>
          <p:cNvSpPr/>
          <p:nvPr/>
        </p:nvSpPr>
        <p:spPr bwMode="auto">
          <a:xfrm>
            <a:off x="6609184" y="2425244"/>
            <a:ext cx="554092" cy="535382"/>
          </a:xfrm>
          <a:prstGeom prst="plus">
            <a:avLst>
              <a:gd name="adj" fmla="val 35493"/>
            </a:avLst>
          </a:prstGeom>
          <a:solidFill>
            <a:srgbClr val="C8E6E6"/>
          </a:solidFill>
          <a:ln w="9525">
            <a:noFill/>
            <a:miter lim="800000"/>
            <a:headEnd/>
            <a:tailEnd/>
          </a:ln>
          <a:effectLst/>
          <a:extLst/>
        </p:spPr>
        <p:txBody>
          <a:bodyPr wrap="none" rtlCol="0" anchor="ctr"/>
          <a:lstStyle/>
          <a:p>
            <a:pPr algn="l"/>
            <a:endParaRPr kumimoji="0" lang="ja-JP" altLang="en-US" sz="1800" dirty="0"/>
          </a:p>
        </p:txBody>
      </p:sp>
      <p:sp>
        <p:nvSpPr>
          <p:cNvPr id="49" name="下矢印 48"/>
          <p:cNvSpPr/>
          <p:nvPr/>
        </p:nvSpPr>
        <p:spPr bwMode="auto">
          <a:xfrm>
            <a:off x="8121352" y="3356992"/>
            <a:ext cx="729818" cy="314668"/>
          </a:xfrm>
          <a:prstGeom prst="downArrow">
            <a:avLst/>
          </a:prstGeom>
          <a:solidFill>
            <a:srgbClr val="C8E6E6"/>
          </a:solidFill>
          <a:ln w="9525">
            <a:noFill/>
            <a:miter lim="800000"/>
            <a:headEnd/>
            <a:tailEnd/>
          </a:ln>
          <a:effectLst/>
          <a:extLst/>
        </p:spPr>
        <p:txBody>
          <a:bodyPr wrap="none" rtlCol="0" anchor="ctr"/>
          <a:lstStyle/>
          <a:p>
            <a:pPr algn="l"/>
            <a:endParaRPr kumimoji="0" lang="ja-JP" altLang="en-US" sz="1800" dirty="0"/>
          </a:p>
        </p:txBody>
      </p:sp>
      <p:sp>
        <p:nvSpPr>
          <p:cNvPr id="50" name="テキスト ボックス 49"/>
          <p:cNvSpPr txBox="1"/>
          <p:nvPr/>
        </p:nvSpPr>
        <p:spPr>
          <a:xfrm>
            <a:off x="-87560" y="4513476"/>
            <a:ext cx="1530832" cy="738664"/>
          </a:xfrm>
          <a:prstGeom prst="rect">
            <a:avLst/>
          </a:prstGeom>
          <a:noFill/>
        </p:spPr>
        <p:txBody>
          <a:bodyPr wrap="square" rtlCol="0">
            <a:spAutoFit/>
          </a:bodyPr>
          <a:lstStyle/>
          <a:p>
            <a:pPr marL="285750" indent="-104775" algn="just">
              <a:spcAft>
                <a:spcPts val="600"/>
              </a:spcAft>
              <a:buFont typeface="Wingdings" panose="05000000000000000000" pitchFamily="2" charset="2"/>
              <a:buChar char="ü"/>
              <a:defRPr/>
            </a:pP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分離回収した</a:t>
            </a:r>
            <a:r>
              <a:rPr lang="en-US" altLang="ja-JP" sz="1400" b="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を地中に　貯留する技術。</a:t>
            </a:r>
            <a:endParaRPr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7985566" y="6309320"/>
            <a:ext cx="1441420"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MHPS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提供資料</a:t>
            </a:r>
          </a:p>
        </p:txBody>
      </p:sp>
    </p:spTree>
    <p:extLst>
      <p:ext uri="{BB962C8B-B14F-4D97-AF65-F5344CB8AC3E}">
        <p14:creationId xmlns:p14="http://schemas.microsoft.com/office/powerpoint/2010/main" val="1074976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lgn="l">
          <a:defRPr kumimoji="0" sz="1800" dirty="0"/>
        </a:defPPr>
      </a:lstStyle>
    </a:spDef>
    <a:txDef>
      <a:spPr>
        <a:noFill/>
      </a:spPr>
      <a:bodyPr wrap="none" rtlCol="0">
        <a:spAutoFit/>
      </a:bodyPr>
      <a:lstStyle>
        <a:defPPr>
          <a:defRPr kumimoji="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4743</TotalTime>
  <Words>196</Words>
  <Application>Microsoft Office PowerPoint</Application>
  <PresentationFormat>A4 210 x 297 mm</PresentationFormat>
  <Paragraphs>23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メイリオ</vt:lpstr>
      <vt:lpstr>Arial</vt:lpstr>
      <vt:lpstr>Calibri</vt:lpstr>
      <vt:lpstr>Wingdings</vt:lpstr>
      <vt:lpstr>blank</vt:lpstr>
      <vt:lpstr>火力発電のＣＯ２削減技術（ＣＣＵＳ等技術）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中長期を見据えた資源・燃料政策 の視点について</dc:title>
  <dc:creator>森川 恵菜</dc:creator>
  <cp:lastModifiedBy>Windows ユーザー</cp:lastModifiedBy>
  <cp:revision>4</cp:revision>
  <cp:lastPrinted>2018-01-09T05:03:21Z</cp:lastPrinted>
  <dcterms:created xsi:type="dcterms:W3CDTF">2017-12-25T11:58:36Z</dcterms:created>
  <dcterms:modified xsi:type="dcterms:W3CDTF">2018-04-16T13:21:31Z</dcterms:modified>
</cp:coreProperties>
</file>