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2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98D0"/>
    <a:srgbClr val="99D6EC"/>
    <a:srgbClr val="000000"/>
    <a:srgbClr val="0064C8"/>
    <a:srgbClr val="FF5A0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47" autoAdjust="0"/>
  </p:normalViewPr>
  <p:slideViewPr>
    <p:cSldViewPr>
      <p:cViewPr varScale="1">
        <p:scale>
          <a:sx n="115" d="100"/>
          <a:sy n="115" d="100"/>
        </p:scale>
        <p:origin x="1218" y="10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12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477071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2019/6/17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グループ化 20"/>
          <p:cNvGrpSpPr/>
          <p:nvPr/>
        </p:nvGrpSpPr>
        <p:grpSpPr>
          <a:xfrm>
            <a:off x="1" y="1209374"/>
            <a:ext cx="10425607" cy="5400600"/>
            <a:chOff x="1" y="1268760"/>
            <a:chExt cx="10425607" cy="5400600"/>
          </a:xfrm>
        </p:grpSpPr>
        <p:grpSp>
          <p:nvGrpSpPr>
            <p:cNvPr id="11" name="グループ化 10"/>
            <p:cNvGrpSpPr/>
            <p:nvPr/>
          </p:nvGrpSpPr>
          <p:grpSpPr>
            <a:xfrm>
              <a:off x="1" y="1548396"/>
              <a:ext cx="9777535" cy="5120964"/>
              <a:chOff x="1" y="1294863"/>
              <a:chExt cx="9777535" cy="5120964"/>
            </a:xfrm>
          </p:grpSpPr>
          <p:grpSp>
            <p:nvGrpSpPr>
              <p:cNvPr id="17" name="グループ化 16"/>
              <p:cNvGrpSpPr/>
              <p:nvPr/>
            </p:nvGrpSpPr>
            <p:grpSpPr>
              <a:xfrm>
                <a:off x="1" y="1294863"/>
                <a:ext cx="9777535" cy="4261249"/>
                <a:chOff x="1" y="1747940"/>
                <a:chExt cx="9777535" cy="4261249"/>
              </a:xfrm>
            </p:grpSpPr>
            <p:pic>
              <p:nvPicPr>
                <p:cNvPr id="4" name="図 3"/>
                <p:cNvPicPr/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" y="2588486"/>
                  <a:ext cx="3512840" cy="21621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5" name="線吹き出し 2 (枠付き) 4"/>
                <p:cNvSpPr/>
                <p:nvPr/>
              </p:nvSpPr>
              <p:spPr bwMode="auto">
                <a:xfrm>
                  <a:off x="3440832" y="1747940"/>
                  <a:ext cx="2952328" cy="840546"/>
                </a:xfrm>
                <a:prstGeom prst="borderCallout2">
                  <a:avLst>
                    <a:gd name="adj1" fmla="val 36018"/>
                    <a:gd name="adj2" fmla="val -3492"/>
                    <a:gd name="adj3" fmla="val 37744"/>
                    <a:gd name="adj4" fmla="val -17743"/>
                    <a:gd name="adj5" fmla="val 120388"/>
                    <a:gd name="adj6" fmla="val -66221"/>
                  </a:avLst>
                </a:prstGeom>
                <a:ln>
                  <a:headEnd/>
                  <a:tailEnd/>
                </a:ln>
                <a:ex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r>
                    <a:rPr kumimoji="0" lang="en-US" altLang="ja-JP" sz="1200" dirty="0" smtClean="0"/>
                    <a:t>【</a:t>
                  </a:r>
                  <a:r>
                    <a:rPr kumimoji="0" lang="ja-JP" altLang="en-US" sz="1200" dirty="0" smtClean="0"/>
                    <a:t>敷地利用の規制</a:t>
                  </a:r>
                  <a:r>
                    <a:rPr kumimoji="0" lang="en-US" altLang="ja-JP" sz="1200" dirty="0" smtClean="0"/>
                    <a:t>】</a:t>
                  </a:r>
                </a:p>
                <a:p>
                  <a:r>
                    <a:rPr kumimoji="0" lang="ja-JP" altLang="en-US" sz="1200" dirty="0" smtClean="0"/>
                    <a:t>給油所敷地においては、給油及びその</a:t>
                  </a:r>
                  <a:endParaRPr kumimoji="0" lang="en-US" altLang="ja-JP" sz="1200" dirty="0" smtClean="0"/>
                </a:p>
                <a:p>
                  <a:r>
                    <a:rPr kumimoji="0" lang="ja-JP" altLang="en-US" sz="1200" dirty="0" smtClean="0"/>
                    <a:t>付帯業務以外は不可（消防法）</a:t>
                  </a:r>
                  <a:endParaRPr kumimoji="0" lang="ja-JP" altLang="en-US" sz="1200" dirty="0"/>
                </a:p>
              </p:txBody>
            </p:sp>
            <p:sp>
              <p:nvSpPr>
                <p:cNvPr id="6" name="線吹き出し 2 (枠付き) 5"/>
                <p:cNvSpPr/>
                <p:nvPr/>
              </p:nvSpPr>
              <p:spPr bwMode="auto">
                <a:xfrm>
                  <a:off x="3467762" y="4453548"/>
                  <a:ext cx="2925398" cy="757614"/>
                </a:xfrm>
                <a:prstGeom prst="borderCallout2">
                  <a:avLst>
                    <a:gd name="adj1" fmla="val 42938"/>
                    <a:gd name="adj2" fmla="val 238"/>
                    <a:gd name="adj3" fmla="val 18750"/>
                    <a:gd name="adj4" fmla="val -16667"/>
                    <a:gd name="adj5" fmla="val -63252"/>
                    <a:gd name="adj6" fmla="val -55260"/>
                  </a:avLst>
                </a:prstGeom>
                <a:ln>
                  <a:headEnd/>
                  <a:tailEnd/>
                </a:ln>
                <a:ex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r>
                    <a:rPr kumimoji="0" lang="en-US" altLang="ja-JP" sz="1200" dirty="0" smtClean="0"/>
                    <a:t>【</a:t>
                  </a:r>
                  <a:r>
                    <a:rPr kumimoji="0" lang="ja-JP" altLang="en-US" sz="1200" dirty="0" smtClean="0"/>
                    <a:t>給油方法の規制</a:t>
                  </a:r>
                  <a:r>
                    <a:rPr kumimoji="0" lang="en-US" altLang="ja-JP" sz="1200" dirty="0" smtClean="0"/>
                    <a:t>】</a:t>
                  </a:r>
                </a:p>
                <a:p>
                  <a:r>
                    <a:rPr kumimoji="0" lang="ja-JP" altLang="en-US" sz="1200" dirty="0" smtClean="0"/>
                    <a:t>ガソリン給油は原則地下タンクから</a:t>
                  </a:r>
                  <a:endParaRPr kumimoji="0" lang="en-US" altLang="ja-JP" sz="1200" dirty="0" smtClean="0"/>
                </a:p>
                <a:p>
                  <a:r>
                    <a:rPr kumimoji="0" lang="ja-JP" altLang="en-US" sz="1200" dirty="0" smtClean="0"/>
                    <a:t>のみ（消防法）</a:t>
                  </a:r>
                  <a:endParaRPr kumimoji="0" lang="en-US" altLang="ja-JP" sz="1200" dirty="0" smtClean="0"/>
                </a:p>
              </p:txBody>
            </p:sp>
            <p:sp>
              <p:nvSpPr>
                <p:cNvPr id="7" name="線吹き出し 2 (枠付き) 6"/>
                <p:cNvSpPr/>
                <p:nvPr/>
              </p:nvSpPr>
              <p:spPr bwMode="auto">
                <a:xfrm>
                  <a:off x="3440832" y="3556454"/>
                  <a:ext cx="2952328" cy="840546"/>
                </a:xfrm>
                <a:prstGeom prst="borderCallout2">
                  <a:avLst>
                    <a:gd name="adj1" fmla="val 48260"/>
                    <a:gd name="adj2" fmla="val -792"/>
                    <a:gd name="adj3" fmla="val 36910"/>
                    <a:gd name="adj4" fmla="val -15051"/>
                    <a:gd name="adj5" fmla="val 3175"/>
                    <a:gd name="adj6" fmla="val -41936"/>
                  </a:avLst>
                </a:prstGeom>
                <a:ln>
                  <a:headEnd/>
                  <a:tailEnd/>
                </a:ln>
                <a:ex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r>
                    <a:rPr kumimoji="0" lang="en-US" altLang="ja-JP" sz="1200" dirty="0" smtClean="0"/>
                    <a:t>【</a:t>
                  </a:r>
                  <a:r>
                    <a:rPr kumimoji="0" lang="ja-JP" altLang="en-US" sz="1200" dirty="0" smtClean="0"/>
                    <a:t>機器の使用に関する規制</a:t>
                  </a:r>
                  <a:r>
                    <a:rPr kumimoji="0" lang="en-US" altLang="ja-JP" sz="1200" dirty="0" smtClean="0"/>
                    <a:t>】</a:t>
                  </a:r>
                  <a:endParaRPr kumimoji="0" lang="en-US" altLang="ja-JP" sz="1200" dirty="0" smtClean="0"/>
                </a:p>
                <a:p>
                  <a:r>
                    <a:rPr kumimoji="0" lang="ja-JP" altLang="en-US" sz="1200" dirty="0" smtClean="0"/>
                    <a:t>可燃性蒸気の滞留範囲における機械器具</a:t>
                  </a:r>
                  <a:endParaRPr kumimoji="0" lang="en-US" altLang="ja-JP" sz="1200" dirty="0" smtClean="0"/>
                </a:p>
                <a:p>
                  <a:r>
                    <a:rPr kumimoji="0" lang="ja-JP" altLang="en-US" sz="1200" dirty="0" smtClean="0"/>
                    <a:t>の使用制限（消防法等）</a:t>
                  </a:r>
                  <a:endParaRPr kumimoji="0" lang="en-US" altLang="ja-JP" sz="1200" dirty="0" smtClean="0"/>
                </a:p>
              </p:txBody>
            </p:sp>
            <p:sp>
              <p:nvSpPr>
                <p:cNvPr id="8" name="線吹き出し 2 (枠付き) 7"/>
                <p:cNvSpPr/>
                <p:nvPr/>
              </p:nvSpPr>
              <p:spPr bwMode="auto">
                <a:xfrm>
                  <a:off x="3467762" y="5284728"/>
                  <a:ext cx="2925398" cy="724461"/>
                </a:xfrm>
                <a:prstGeom prst="borderCallout2">
                  <a:avLst>
                    <a:gd name="adj1" fmla="val 59698"/>
                    <a:gd name="adj2" fmla="val -6001"/>
                    <a:gd name="adj3" fmla="val 48313"/>
                    <a:gd name="adj4" fmla="val -11310"/>
                    <a:gd name="adj5" fmla="val -252907"/>
                    <a:gd name="adj6" fmla="val -48058"/>
                  </a:avLst>
                </a:prstGeom>
                <a:ln>
                  <a:headEnd/>
                  <a:tailEnd/>
                </a:ln>
                <a:ex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r>
                    <a:rPr kumimoji="0" lang="en-US" altLang="ja-JP" sz="1200" dirty="0" smtClean="0"/>
                    <a:t>【</a:t>
                  </a:r>
                  <a:r>
                    <a:rPr kumimoji="0" lang="ja-JP" altLang="en-US" sz="1200" dirty="0" smtClean="0"/>
                    <a:t>燃料規制</a:t>
                  </a:r>
                  <a:r>
                    <a:rPr kumimoji="0" lang="en-US" altLang="ja-JP" sz="1200" dirty="0" smtClean="0"/>
                    <a:t>】</a:t>
                  </a:r>
                </a:p>
                <a:p>
                  <a:r>
                    <a:rPr kumimoji="0" lang="ja-JP" altLang="en-US" sz="1200" dirty="0" smtClean="0"/>
                    <a:t>水素、電気</a:t>
                  </a:r>
                  <a:r>
                    <a:rPr kumimoji="0" lang="ja-JP" altLang="en-US" sz="1200" dirty="0"/>
                    <a:t>、</a:t>
                  </a:r>
                  <a:r>
                    <a:rPr kumimoji="0" lang="en-US" altLang="ja-JP" sz="1200" dirty="0" smtClean="0"/>
                    <a:t>LPG</a:t>
                  </a:r>
                  <a:r>
                    <a:rPr kumimoji="0" lang="ja-JP" altLang="en-US" sz="1200" dirty="0" smtClean="0"/>
                    <a:t>スタンド</a:t>
                  </a:r>
                  <a:r>
                    <a:rPr kumimoji="0" lang="ja-JP" altLang="en-US" sz="1200" dirty="0" smtClean="0"/>
                    <a:t>の設置場所に</a:t>
                  </a:r>
                  <a:endParaRPr kumimoji="0" lang="en-US" altLang="ja-JP" sz="1200" dirty="0" smtClean="0"/>
                </a:p>
                <a:p>
                  <a:r>
                    <a:rPr kumimoji="0" lang="ja-JP" altLang="en-US" sz="1200" dirty="0" smtClean="0"/>
                    <a:t>関する制限（</a:t>
                  </a:r>
                  <a:r>
                    <a:rPr kumimoji="0" lang="ja-JP" altLang="en-US" sz="1200" dirty="0" smtClean="0"/>
                    <a:t>消防法）</a:t>
                  </a:r>
                  <a:endParaRPr kumimoji="0" lang="en-US" altLang="ja-JP" sz="1200" dirty="0" smtClean="0"/>
                </a:p>
              </p:txBody>
            </p:sp>
            <p:sp>
              <p:nvSpPr>
                <p:cNvPr id="9" name="線吹き出し 2 (枠付き) 8"/>
                <p:cNvSpPr/>
                <p:nvPr/>
              </p:nvSpPr>
              <p:spPr bwMode="auto">
                <a:xfrm>
                  <a:off x="3440832" y="2636912"/>
                  <a:ext cx="2952328" cy="835858"/>
                </a:xfrm>
                <a:prstGeom prst="borderCallout2">
                  <a:avLst>
                    <a:gd name="adj1" fmla="val 48933"/>
                    <a:gd name="adj2" fmla="val -1341"/>
                    <a:gd name="adj3" fmla="val 51743"/>
                    <a:gd name="adj4" fmla="val -18818"/>
                    <a:gd name="adj5" fmla="val 56618"/>
                    <a:gd name="adj6" fmla="val -64607"/>
                  </a:avLst>
                </a:prstGeom>
                <a:ln>
                  <a:headEnd/>
                  <a:tailEnd/>
                </a:ln>
                <a:extLst/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r>
                    <a:rPr kumimoji="0" lang="en-US" altLang="ja-JP" sz="1200" dirty="0" smtClean="0"/>
                    <a:t>【</a:t>
                  </a:r>
                  <a:r>
                    <a:rPr kumimoji="0" lang="ja-JP" altLang="en-US" sz="1200" dirty="0" smtClean="0"/>
                    <a:t>監視体制の規制</a:t>
                  </a:r>
                  <a:r>
                    <a:rPr kumimoji="0" lang="en-US" altLang="ja-JP" sz="1200" dirty="0" smtClean="0"/>
                    <a:t>】</a:t>
                  </a:r>
                </a:p>
                <a:p>
                  <a:r>
                    <a:rPr kumimoji="0" lang="ja-JP" altLang="en-US" sz="1200" dirty="0" smtClean="0"/>
                    <a:t>セルフ</a:t>
                  </a:r>
                  <a:r>
                    <a:rPr kumimoji="0" lang="en-US" altLang="ja-JP" sz="1200" dirty="0" smtClean="0"/>
                    <a:t>SS</a:t>
                  </a:r>
                  <a:r>
                    <a:rPr kumimoji="0" lang="ja-JP" altLang="en-US" sz="1200" dirty="0" smtClean="0"/>
                    <a:t>においても、目視による監視</a:t>
                  </a:r>
                  <a:endParaRPr kumimoji="0" lang="en-US" altLang="ja-JP" sz="1200" dirty="0" smtClean="0"/>
                </a:p>
                <a:p>
                  <a:r>
                    <a:rPr kumimoji="0" lang="ja-JP" altLang="en-US" sz="1200" dirty="0" smtClean="0"/>
                    <a:t>が必要（消防法）</a:t>
                  </a:r>
                  <a:endParaRPr kumimoji="0" lang="en-US" altLang="ja-JP" sz="1200" dirty="0" smtClean="0"/>
                </a:p>
              </p:txBody>
            </p:sp>
            <p:sp>
              <p:nvSpPr>
                <p:cNvPr id="13" name="正方形/長方形 12"/>
                <p:cNvSpPr/>
                <p:nvPr/>
              </p:nvSpPr>
              <p:spPr bwMode="auto">
                <a:xfrm>
                  <a:off x="6537176" y="1747940"/>
                  <a:ext cx="3240360" cy="840546"/>
                </a:xfrm>
                <a:prstGeom prst="rect">
                  <a:avLst/>
                </a:prstGeom>
                <a:ln>
                  <a:headEnd/>
                  <a:tailEnd/>
                </a:ln>
                <a:extLst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kumimoji="0" lang="ja-JP" altLang="en-US" sz="1200" dirty="0" smtClean="0"/>
                    <a:t>給油所の多機能化</a:t>
                  </a:r>
                  <a:endParaRPr kumimoji="0" lang="en-US" altLang="ja-JP" sz="1200" dirty="0" smtClean="0"/>
                </a:p>
                <a:p>
                  <a:pPr algn="ctr"/>
                  <a:r>
                    <a:rPr kumimoji="0" lang="ja-JP" altLang="en-US" sz="1200" dirty="0" smtClean="0"/>
                    <a:t>（地域の物流・サービス拠点等）</a:t>
                  </a:r>
                  <a:endParaRPr kumimoji="0" lang="ja-JP" altLang="en-US" sz="1200" dirty="0"/>
                </a:p>
              </p:txBody>
            </p:sp>
            <p:sp>
              <p:nvSpPr>
                <p:cNvPr id="14" name="正方形/長方形 13"/>
                <p:cNvSpPr/>
                <p:nvPr/>
              </p:nvSpPr>
              <p:spPr bwMode="auto">
                <a:xfrm>
                  <a:off x="6537176" y="2632224"/>
                  <a:ext cx="3234839" cy="840546"/>
                </a:xfrm>
                <a:prstGeom prst="rect">
                  <a:avLst/>
                </a:prstGeom>
                <a:ln>
                  <a:headEnd/>
                  <a:tailEnd/>
                </a:ln>
                <a:extLst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kumimoji="0" lang="ja-JP" altLang="en-US" sz="1200" dirty="0" smtClean="0"/>
                    <a:t>人手不足への対応・生産性向上</a:t>
                  </a:r>
                  <a:endParaRPr kumimoji="0" lang="en-US" altLang="ja-JP" sz="1200" dirty="0" smtClean="0"/>
                </a:p>
              </p:txBody>
            </p:sp>
            <p:sp>
              <p:nvSpPr>
                <p:cNvPr id="15" name="正方形/長方形 14"/>
                <p:cNvSpPr/>
                <p:nvPr/>
              </p:nvSpPr>
              <p:spPr bwMode="auto">
                <a:xfrm>
                  <a:off x="6537176" y="3556454"/>
                  <a:ext cx="3233127" cy="840546"/>
                </a:xfrm>
                <a:prstGeom prst="rect">
                  <a:avLst/>
                </a:prstGeom>
                <a:ln>
                  <a:headEnd/>
                  <a:tailEnd/>
                </a:ln>
                <a:extLst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kumimoji="0" lang="en-US" altLang="ja-JP" sz="1200" dirty="0" smtClean="0"/>
                    <a:t>IT</a:t>
                  </a:r>
                  <a:r>
                    <a:rPr kumimoji="0" lang="ja-JP" altLang="en-US" sz="1200" dirty="0"/>
                    <a:t>による</a:t>
                  </a:r>
                  <a:r>
                    <a:rPr kumimoji="0" lang="ja-JP" altLang="en-US" sz="1200" dirty="0" smtClean="0"/>
                    <a:t>効率化・新たなサービスの創出</a:t>
                  </a:r>
                  <a:endParaRPr kumimoji="0" lang="en-US" altLang="ja-JP" sz="1200" dirty="0" smtClean="0"/>
                </a:p>
              </p:txBody>
            </p:sp>
            <p:sp>
              <p:nvSpPr>
                <p:cNvPr id="16" name="正方形/長方形 15"/>
                <p:cNvSpPr/>
                <p:nvPr/>
              </p:nvSpPr>
              <p:spPr bwMode="auto">
                <a:xfrm>
                  <a:off x="6537176" y="4460661"/>
                  <a:ext cx="3219718" cy="750501"/>
                </a:xfrm>
                <a:prstGeom prst="rect">
                  <a:avLst/>
                </a:prstGeom>
                <a:ln>
                  <a:headEnd/>
                  <a:tailEnd/>
                </a:ln>
                <a:extLst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wrap="none" rtlCol="0" anchor="ctr"/>
                <a:lstStyle/>
                <a:p>
                  <a:pPr algn="ctr"/>
                  <a:r>
                    <a:rPr kumimoji="0" lang="ja-JP" altLang="en-US" sz="1200" dirty="0" smtClean="0"/>
                    <a:t>インフラ維持コスト低減・供給方法多様化</a:t>
                  </a:r>
                  <a:endParaRPr kumimoji="0" lang="en-US" altLang="ja-JP" sz="1200" dirty="0" smtClean="0"/>
                </a:p>
              </p:txBody>
            </p:sp>
          </p:grpSp>
          <p:sp>
            <p:nvSpPr>
              <p:cNvPr id="2" name="テキスト ボックス 1"/>
              <p:cNvSpPr txBox="1"/>
              <p:nvPr/>
            </p:nvSpPr>
            <p:spPr>
              <a:xfrm>
                <a:off x="133020" y="1345804"/>
                <a:ext cx="21602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ガソリンスタンド</a:t>
                </a:r>
                <a:endParaRPr kumimoji="1" lang="ja-JP" altLang="en-US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34238" y="4204087"/>
                <a:ext cx="21602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LP</a:t>
                </a:r>
                <a:r>
                  <a:rPr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ガス供給</a:t>
                </a:r>
                <a:endParaRPr kumimoji="1" lang="ja-JP" altLang="en-US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pic>
            <p:nvPicPr>
              <p:cNvPr id="1026" name="Picture 2" descr="\\mrdf990001.ring.meti.go.jp\share$\KMAC9876\Downloads\pic_02.jpg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176" y="4813162"/>
                <a:ext cx="2448272" cy="14859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9" name="線吹き出し 2 (枠付き) 18"/>
              <p:cNvSpPr/>
              <p:nvPr/>
            </p:nvSpPr>
            <p:spPr bwMode="auto">
              <a:xfrm>
                <a:off x="3440832" y="5623739"/>
                <a:ext cx="2952328" cy="792088"/>
              </a:xfrm>
              <a:prstGeom prst="borderCallout2">
                <a:avLst>
                  <a:gd name="adj1" fmla="val 53688"/>
                  <a:gd name="adj2" fmla="val -833"/>
                  <a:gd name="adj3" fmla="val 48313"/>
                  <a:gd name="adj4" fmla="val -11310"/>
                  <a:gd name="adj5" fmla="val 33218"/>
                  <a:gd name="adj6" fmla="val -16790"/>
                </a:avLst>
              </a:prstGeom>
              <a:ln>
                <a:headEnd/>
                <a:tailEnd/>
              </a:ln>
              <a:extLst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 anchor="ctr"/>
              <a:lstStyle/>
              <a:p>
                <a:r>
                  <a:rPr kumimoji="0" lang="en-US" altLang="ja-JP" sz="1200" dirty="0" smtClean="0"/>
                  <a:t>【30</a:t>
                </a:r>
                <a:r>
                  <a:rPr kumimoji="0" lang="ja-JP" altLang="en-US" sz="1200" dirty="0" smtClean="0"/>
                  <a:t>分ルール</a:t>
                </a:r>
                <a:r>
                  <a:rPr kumimoji="0" lang="en-US" altLang="ja-JP" sz="1200" dirty="0" smtClean="0"/>
                  <a:t>】</a:t>
                </a:r>
              </a:p>
              <a:p>
                <a:r>
                  <a:rPr kumimoji="0" lang="en-US" altLang="ja-JP" sz="1200" dirty="0"/>
                  <a:t>30</a:t>
                </a:r>
                <a:r>
                  <a:rPr kumimoji="0" lang="ja-JP" altLang="en-US" sz="1200" dirty="0" smtClean="0"/>
                  <a:t>分以内の保安対応規制により、販売は</a:t>
                </a:r>
                <a:r>
                  <a:rPr kumimoji="0" lang="en-US" altLang="ja-JP" sz="1200" dirty="0" smtClean="0"/>
                  <a:t>30</a:t>
                </a:r>
                <a:r>
                  <a:rPr kumimoji="0" lang="ja-JP" altLang="en-US" sz="1200" dirty="0" smtClean="0"/>
                  <a:t>分距離の範囲に限定（液石法）</a:t>
                </a:r>
                <a:endParaRPr kumimoji="0" lang="en-US" altLang="ja-JP" sz="1200" dirty="0"/>
              </a:p>
            </p:txBody>
          </p:sp>
        </p:grpSp>
        <p:sp>
          <p:nvSpPr>
            <p:cNvPr id="20" name="テキスト ボックス 19"/>
            <p:cNvSpPr txBox="1"/>
            <p:nvPr/>
          </p:nvSpPr>
          <p:spPr>
            <a:xfrm>
              <a:off x="3584848" y="1268760"/>
              <a:ext cx="28083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燃料供給に係る保安規制の例</a:t>
              </a:r>
              <a:endPara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7617296" y="1269008"/>
              <a:ext cx="28083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検討の視点</a:t>
              </a:r>
              <a:endPara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273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4744</TotalTime>
  <Words>187</Words>
  <Application>Microsoft Office PowerPoint</Application>
  <PresentationFormat>A4 210 x 297 mm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中長期を見据えた資源・燃料政策 の視点について</dc:title>
  <dc:creator>森川 恵菜</dc:creator>
  <cp:lastModifiedBy>Windows ユーザー</cp:lastModifiedBy>
  <cp:revision>5</cp:revision>
  <cp:lastPrinted>2018-01-09T05:03:21Z</cp:lastPrinted>
  <dcterms:created xsi:type="dcterms:W3CDTF">2017-12-25T11:58:36Z</dcterms:created>
  <dcterms:modified xsi:type="dcterms:W3CDTF">2019-06-17T01:33:07Z</dcterms:modified>
</cp:coreProperties>
</file>