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0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0098D0"/>
    <a:srgbClr val="99D6EC"/>
    <a:srgbClr val="000000"/>
    <a:srgbClr val="0064C8"/>
    <a:srgbClr val="FF5A0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47" autoAdjust="0"/>
  </p:normalViewPr>
  <p:slideViewPr>
    <p:cSldViewPr>
      <p:cViewPr varScale="1">
        <p:scale>
          <a:sx n="96" d="100"/>
          <a:sy n="96" d="100"/>
        </p:scale>
        <p:origin x="596" y="48"/>
      </p:cViewPr>
      <p:guideLst>
        <p:guide orient="horz" pos="414"/>
        <p:guide pos="126"/>
      </p:guideLst>
    </p:cSldViewPr>
  </p:slideViewPr>
  <p:outlineViewPr>
    <p:cViewPr>
      <p:scale>
        <a:sx n="33" d="100"/>
        <a:sy n="33" d="100"/>
      </p:scale>
      <p:origin x="0" y="1296"/>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lang="ja-JP" altLang="en-US">
                <a:solidFill>
                  <a:prstClr val="black"/>
                </a:solidFill>
              </a:rPr>
              <a:t>機密性○</a:t>
            </a:r>
            <a:endParaRPr lang="en-US" altLang="ja-JP" dirty="0">
              <a:solidFill>
                <a:prstClr val="black"/>
              </a:solidFill>
            </a:endParaRPr>
          </a:p>
        </p:txBody>
      </p:sp>
    </p:spTree>
    <p:extLst>
      <p:ext uri="{BB962C8B-B14F-4D97-AF65-F5344CB8AC3E}">
        <p14:creationId xmlns:p14="http://schemas.microsoft.com/office/powerpoint/2010/main" val="506394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2018/4/16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2018/4/16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2018/4/16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2018/4/16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3"/>
            <a:ext cx="9906000" cy="404813"/>
          </a:xfrm>
          <a:prstGeom prst="rect">
            <a:avLst/>
          </a:prstGeom>
          <a:solidFill>
            <a:srgbClr val="1F497D">
              <a:lumMod val="75000"/>
            </a:srgbClr>
          </a:solidFill>
          <a:ln w="25400" cap="flat" cmpd="sng" algn="ctr">
            <a:noFill/>
            <a:prstDash val="solid"/>
            <a:headEnd/>
            <a:tailEnd/>
          </a:ln>
          <a:effectLst/>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rtlCol="0" anchor="ctr" anchorCtr="0" compatLnSpc="1">
            <a:prstTxWarp prst="textNoShape">
              <a:avLst/>
            </a:prstTxWarp>
          </a:bodyPr>
          <a:lstStyle/>
          <a:p>
            <a:pPr algn="ctr" eaLnBrk="0" fontAlgn="auto" hangingPunct="0">
              <a:spcBef>
                <a:spcPts val="0"/>
              </a:spcBef>
              <a:spcAft>
                <a:spcPts val="0"/>
              </a:spcAft>
              <a:buFont typeface="Arial" charset="0"/>
              <a:buNone/>
            </a:pPr>
            <a:r>
              <a:rPr kumimoji="0" lang="ja-JP" altLang="en-US" sz="2000"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（３）供給インフラ①　</a:t>
            </a:r>
            <a:r>
              <a:rPr kumimoji="0" lang="ja-JP" altLang="en-US" sz="20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国内の燃料サプライチェーンの確保</a:t>
            </a:r>
          </a:p>
        </p:txBody>
      </p:sp>
      <p:sp>
        <p:nvSpPr>
          <p:cNvPr id="89" name="テキスト ボックス 1"/>
          <p:cNvSpPr txBox="1"/>
          <p:nvPr/>
        </p:nvSpPr>
        <p:spPr>
          <a:xfrm>
            <a:off x="682424" y="6444044"/>
            <a:ext cx="9671176"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85725" indent="-85725"/>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※IEA</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は、パリ協定を履行する場合、２０４０年までに乗用車向け需要が４割減少すると予測。しかし、</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世界の</a:t>
            </a: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EV</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化の進展は、今後の各国政府・自動車メーカーの対応</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技術</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開発動向などに依存するため、各種機関による見通し予測には</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幅がある。</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525" y="1714078"/>
            <a:ext cx="8362950" cy="466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スライド番号プレースホルダー 2"/>
          <p:cNvSpPr>
            <a:spLocks noGrp="1"/>
          </p:cNvSpPr>
          <p:nvPr>
            <p:ph type="sldNum" sz="quarter" idx="12"/>
          </p:nvPr>
        </p:nvSpPr>
        <p:spPr>
          <a:xfrm>
            <a:off x="7605295" y="6525345"/>
            <a:ext cx="2311400" cy="365125"/>
          </a:xfrm>
        </p:spPr>
        <p:txBody>
          <a:bodyPr/>
          <a:lstStyle/>
          <a:p>
            <a:fld id="{D9550142-B990-490A-A107-ED7302A7FD52}" type="slidenum">
              <a:rPr kumimoji="1" lang="ja-JP" altLang="en-US" smtClean="0"/>
              <a:t>0</a:t>
            </a:fld>
            <a:endParaRPr kumimoji="1" lang="ja-JP" altLang="en-US"/>
          </a:p>
        </p:txBody>
      </p:sp>
      <p:sp>
        <p:nvSpPr>
          <p:cNvPr id="8" name="テキスト プレースホルダー 7"/>
          <p:cNvSpPr txBox="1">
            <a:spLocks/>
          </p:cNvSpPr>
          <p:nvPr/>
        </p:nvSpPr>
        <p:spPr>
          <a:xfrm>
            <a:off x="56456" y="521677"/>
            <a:ext cx="9768535" cy="1035115"/>
          </a:xfrm>
          <a:prstGeom prst="rect">
            <a:avLst/>
          </a:prstGeom>
          <a:solidFill>
            <a:schemeClr val="accent5">
              <a:lumMod val="40000"/>
              <a:lumOff val="60000"/>
            </a:schemeClr>
          </a:solidFill>
          <a:ln>
            <a:solidFill>
              <a:schemeClr val="accent5">
                <a:lumMod val="20000"/>
                <a:lumOff val="80000"/>
              </a:schemeClr>
            </a:solidFill>
          </a:ln>
        </p:spPr>
        <p:txBody>
          <a:bodyPr anchor="ctr"/>
          <a:lstStyle>
            <a:lvl1pPr marL="335459" indent="-335459"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26829" indent="-279560" algn="l" rtl="0" eaLnBrk="0" fontAlgn="base" hangingPunct="0">
              <a:spcBef>
                <a:spcPct val="20000"/>
              </a:spcBef>
              <a:spcAft>
                <a:spcPct val="0"/>
              </a:spcAft>
              <a:buFont typeface="Arial" pitchFamily="34" charset="0"/>
              <a:buChar char="–"/>
              <a:defRPr kumimoji="1" sz="2700" kern="1200">
                <a:solidFill>
                  <a:schemeClr val="tx1"/>
                </a:solidFill>
                <a:latin typeface="+mn-lt"/>
                <a:ea typeface="+mn-ea"/>
                <a:cs typeface="+mn-cs"/>
              </a:defRPr>
            </a:lvl2pPr>
            <a:lvl3pPr marL="1118213" indent="-223638"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65499" indent="-223638"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12773" indent="-223638"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460059" indent="-223638" algn="l" defTabSz="8945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07344" indent="-223638" algn="l" defTabSz="8945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354626" indent="-223638" algn="l" defTabSz="8945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01920" indent="-223638" algn="l" defTabSz="894563"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l"/>
            </a:pP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ガソリン等の国内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需要の</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減少は継続</a:t>
            </a:r>
            <a:r>
              <a:rPr lang="ja-JP" altLang="en-US" sz="1400" dirty="0" smtClean="0"/>
              <a:t>、今後、ＥＶ普及やカーシェア等の新技術により、更に大きく減少する可能性。　</a:t>
            </a:r>
            <a:endParaRPr lang="en-US" altLang="ja-JP" sz="1400" dirty="0" smtClean="0"/>
          </a:p>
          <a:p>
            <a:pPr>
              <a:buFont typeface="Wingdings" panose="05000000000000000000" pitchFamily="2" charset="2"/>
              <a:buChar char="l"/>
            </a:pPr>
            <a:r>
              <a:rPr lang="ja-JP" altLang="en-US" sz="1400" dirty="0" smtClean="0"/>
              <a:t>需要予測には幅があるものの、さまざまな将来像に備えるためには、</a:t>
            </a:r>
            <a:r>
              <a:rPr lang="ja-JP" altLang="en-US" sz="1400" u="sng" dirty="0" smtClean="0"/>
              <a:t>代替できない燃料の供給を確保するための設備構成の変更や事業ポートフォリオの転換などの在り方について検討していくべきではないか。</a:t>
            </a:r>
          </a:p>
        </p:txBody>
      </p:sp>
    </p:spTree>
    <p:extLst>
      <p:ext uri="{BB962C8B-B14F-4D97-AF65-F5344CB8AC3E}">
        <p14:creationId xmlns:p14="http://schemas.microsoft.com/office/powerpoint/2010/main" val="2685915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non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4743</TotalTime>
  <Words>80</Words>
  <Application>Microsoft Office PowerPoint</Application>
  <PresentationFormat>A4 210 x 297 mm</PresentationFormat>
  <Paragraphs>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中長期を見据えた資源・燃料政策 の視点について</dc:title>
  <dc:creator>森川 恵菜</dc:creator>
  <cp:lastModifiedBy>Windows ユーザー</cp:lastModifiedBy>
  <cp:revision>4</cp:revision>
  <cp:lastPrinted>2018-01-09T05:03:21Z</cp:lastPrinted>
  <dcterms:created xsi:type="dcterms:W3CDTF">2017-12-25T11:58:36Z</dcterms:created>
  <dcterms:modified xsi:type="dcterms:W3CDTF">2018-04-16T13:12:09Z</dcterms:modified>
</cp:coreProperties>
</file>