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0098D0"/>
    <a:srgbClr val="99D6EC"/>
    <a:srgbClr val="000000"/>
    <a:srgbClr val="0064C8"/>
    <a:srgbClr val="FF5A0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 varScale="1">
        <p:scale>
          <a:sx n="96" d="100"/>
          <a:sy n="96" d="100"/>
        </p:scale>
        <p:origin x="596" y="6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12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O:\00_&#20849;&#36890;&#65288;&#36039;&#26009;&#12539;&#12487;&#12540;&#12479;&#65289;\10_&#33258;&#20027;&#38283;&#30330;&#27604;&#29575;\&#9733;&#22522;&#30990;&#36039;&#26009;\01_&#25512;&#31227;\&#12304;&#27231;&#65298;&#12305;&#33258;&#20027;&#38283;&#30330;&#27604;&#29575;&#12398;&#25512;&#31227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280520544580369E-2"/>
          <c:y val="6.0653501186435324E-2"/>
          <c:w val="0.92088611768468442"/>
          <c:h val="0.7624787129788233"/>
        </c:manualLayout>
      </c:layout>
      <c:lineChart>
        <c:grouping val="standard"/>
        <c:varyColors val="0"/>
        <c:ser>
          <c:idx val="0"/>
          <c:order val="0"/>
          <c:tx>
            <c:strRef>
              <c:f>グラフ作成用!$B$1</c:f>
              <c:strCache>
                <c:ptCount val="1"/>
                <c:pt idx="0">
                  <c:v>自主開発比率（原油）</c:v>
                </c:pt>
              </c:strCache>
            </c:strRef>
          </c:tx>
          <c:dLbls>
            <c:dLbl>
              <c:idx val="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D3-4B8B-B836-A5780F758048}"/>
                </c:ext>
              </c:extLst>
            </c:dLbl>
            <c:dLbl>
              <c:idx val="7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D3-4B8B-B836-A5780F758048}"/>
                </c:ext>
              </c:extLst>
            </c:dLbl>
            <c:dLbl>
              <c:idx val="9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BD3-4B8B-B836-A5780F758048}"/>
                </c:ext>
              </c:extLst>
            </c:dLbl>
            <c:dLbl>
              <c:idx val="11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BD3-4B8B-B836-A5780F758048}"/>
                </c:ext>
              </c:extLst>
            </c:dLbl>
            <c:dLbl>
              <c:idx val="12"/>
              <c:layout>
                <c:manualLayout>
                  <c:x val="-2.5938220732366412E-2"/>
                  <c:y val="-1.76828436259913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BD3-4B8B-B836-A5780F758048}"/>
                </c:ext>
              </c:extLst>
            </c:dLbl>
            <c:dLbl>
              <c:idx val="15"/>
              <c:layout>
                <c:manualLayout>
                  <c:x val="-2.7641025641025642E-2"/>
                  <c:y val="-3.46449107009496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BD3-4B8B-B836-A5780F758048}"/>
                </c:ext>
              </c:extLst>
            </c:dLbl>
            <c:dLbl>
              <c:idx val="20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BD3-4B8B-B836-A5780F758048}"/>
                </c:ext>
              </c:extLst>
            </c:dLbl>
            <c:dLbl>
              <c:idx val="23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BD3-4B8B-B836-A5780F758048}"/>
                </c:ext>
              </c:extLst>
            </c:dLbl>
            <c:dLbl>
              <c:idx val="24"/>
              <c:layout>
                <c:manualLayout>
                  <c:x val="-2.7641025641025642E-2"/>
                  <c:y val="-2.4963464241894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BD3-4B8B-B836-A5780F758048}"/>
                </c:ext>
              </c:extLst>
            </c:dLbl>
            <c:dLbl>
              <c:idx val="26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BD3-4B8B-B836-A5780F758048}"/>
                </c:ext>
              </c:extLst>
            </c:dLbl>
            <c:dLbl>
              <c:idx val="27"/>
              <c:layout>
                <c:manualLayout>
                  <c:x val="-3.1487179487179488E-2"/>
                  <c:y val="-4.38446088173033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BD3-4B8B-B836-A5780F758048}"/>
                </c:ext>
              </c:extLst>
            </c:dLbl>
            <c:dLbl>
              <c:idx val="28"/>
              <c:layout>
                <c:manualLayout>
                  <c:x val="-2.4744195437108821E-2"/>
                  <c:y val="-2.89909461832159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BD3-4B8B-B836-A5780F758048}"/>
                </c:ext>
              </c:extLst>
            </c:dLbl>
            <c:dLbl>
              <c:idx val="29"/>
              <c:layout>
                <c:manualLayout>
                  <c:x val="-3.405128205128205E-2"/>
                  <c:y val="2.89908883426301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5BD3-4B8B-B836-A5780F758048}"/>
                </c:ext>
              </c:extLst>
            </c:dLbl>
            <c:dLbl>
              <c:idx val="30"/>
              <c:layout>
                <c:manualLayout>
                  <c:x val="-2.3462245103977295E-2"/>
                  <c:y val="2.7549335240564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5BD3-4B8B-B836-A5780F758048}"/>
                </c:ext>
              </c:extLst>
            </c:dLbl>
            <c:dLbl>
              <c:idx val="34"/>
              <c:layout>
                <c:manualLayout>
                  <c:x val="-1.532954149622473E-2"/>
                  <c:y val="-4.5952955417588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5BD3-4B8B-B836-A5780F758048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グラフ作成用!$A$2:$A$45</c:f>
              <c:strCache>
                <c:ptCount val="44"/>
                <c:pt idx="0">
                  <c:v>1973年度</c:v>
                </c:pt>
                <c:pt idx="1">
                  <c:v>1974年度</c:v>
                </c:pt>
                <c:pt idx="2">
                  <c:v>1975年度</c:v>
                </c:pt>
                <c:pt idx="3">
                  <c:v>1976年度</c:v>
                </c:pt>
                <c:pt idx="4">
                  <c:v>1977年度</c:v>
                </c:pt>
                <c:pt idx="5">
                  <c:v>1978年度</c:v>
                </c:pt>
                <c:pt idx="6">
                  <c:v>1979年度</c:v>
                </c:pt>
                <c:pt idx="7">
                  <c:v>1980年度</c:v>
                </c:pt>
                <c:pt idx="8">
                  <c:v>1981年度</c:v>
                </c:pt>
                <c:pt idx="9">
                  <c:v>1982年度</c:v>
                </c:pt>
                <c:pt idx="10">
                  <c:v>1983年度</c:v>
                </c:pt>
                <c:pt idx="11">
                  <c:v>1984年度</c:v>
                </c:pt>
                <c:pt idx="12">
                  <c:v>1985年度</c:v>
                </c:pt>
                <c:pt idx="13">
                  <c:v>1986年度</c:v>
                </c:pt>
                <c:pt idx="14">
                  <c:v>1987年度</c:v>
                </c:pt>
                <c:pt idx="15">
                  <c:v>1988年度</c:v>
                </c:pt>
                <c:pt idx="16">
                  <c:v>1989年度</c:v>
                </c:pt>
                <c:pt idx="17">
                  <c:v>1990年度</c:v>
                </c:pt>
                <c:pt idx="18">
                  <c:v>1991年度</c:v>
                </c:pt>
                <c:pt idx="19">
                  <c:v>1992年度</c:v>
                </c:pt>
                <c:pt idx="20">
                  <c:v>1993年度</c:v>
                </c:pt>
                <c:pt idx="21">
                  <c:v>1994年度</c:v>
                </c:pt>
                <c:pt idx="22">
                  <c:v>1995年度</c:v>
                </c:pt>
                <c:pt idx="23">
                  <c:v>1996年度</c:v>
                </c:pt>
                <c:pt idx="24">
                  <c:v>1997年度</c:v>
                </c:pt>
                <c:pt idx="25">
                  <c:v>1998年度</c:v>
                </c:pt>
                <c:pt idx="26">
                  <c:v>1999年度</c:v>
                </c:pt>
                <c:pt idx="27">
                  <c:v>2000年度</c:v>
                </c:pt>
                <c:pt idx="28">
                  <c:v>2001年度</c:v>
                </c:pt>
                <c:pt idx="29">
                  <c:v>2002年度</c:v>
                </c:pt>
                <c:pt idx="30">
                  <c:v>2003年度</c:v>
                </c:pt>
                <c:pt idx="31">
                  <c:v>2004年度</c:v>
                </c:pt>
                <c:pt idx="32">
                  <c:v>2005年度</c:v>
                </c:pt>
                <c:pt idx="33">
                  <c:v>2006年度</c:v>
                </c:pt>
                <c:pt idx="34">
                  <c:v>2007年度</c:v>
                </c:pt>
                <c:pt idx="35">
                  <c:v>2008年度</c:v>
                </c:pt>
                <c:pt idx="36">
                  <c:v>2009年度</c:v>
                </c:pt>
                <c:pt idx="37">
                  <c:v>2010年度</c:v>
                </c:pt>
                <c:pt idx="38">
                  <c:v>2011年度</c:v>
                </c:pt>
                <c:pt idx="39">
                  <c:v>2012年度</c:v>
                </c:pt>
                <c:pt idx="40">
                  <c:v>2013年度</c:v>
                </c:pt>
                <c:pt idx="41">
                  <c:v>2014年度</c:v>
                </c:pt>
                <c:pt idx="42">
                  <c:v>2015年度</c:v>
                </c:pt>
                <c:pt idx="43">
                  <c:v>2016年度</c:v>
                </c:pt>
              </c:strCache>
            </c:strRef>
          </c:cat>
          <c:val>
            <c:numRef>
              <c:f>グラフ作成用!$B$2:$B$45</c:f>
              <c:numCache>
                <c:formatCode>#,##0.0;[Red]\-#,##0.0</c:formatCode>
                <c:ptCount val="44"/>
                <c:pt idx="0">
                  <c:v>8.5191383498089106</c:v>
                </c:pt>
                <c:pt idx="1">
                  <c:v>9.9736486315049273</c:v>
                </c:pt>
                <c:pt idx="2">
                  <c:v>8.8593336758186343</c:v>
                </c:pt>
                <c:pt idx="3">
                  <c:v>8.7004125789446967</c:v>
                </c:pt>
                <c:pt idx="4">
                  <c:v>8.5304367569203947</c:v>
                </c:pt>
                <c:pt idx="5">
                  <c:v>11.008770143750395</c:v>
                </c:pt>
                <c:pt idx="6">
                  <c:v>8.9697376444651322</c:v>
                </c:pt>
                <c:pt idx="7">
                  <c:v>8.9162031798008012</c:v>
                </c:pt>
                <c:pt idx="8">
                  <c:v>8.7972514561462187</c:v>
                </c:pt>
                <c:pt idx="9">
                  <c:v>8.9047469803997199</c:v>
                </c:pt>
                <c:pt idx="10">
                  <c:v>11.076187254515043</c:v>
                </c:pt>
                <c:pt idx="11">
                  <c:v>10.934146192540544</c:v>
                </c:pt>
                <c:pt idx="12">
                  <c:v>10.749210436933808</c:v>
                </c:pt>
                <c:pt idx="13">
                  <c:v>12.822905778706886</c:v>
                </c:pt>
                <c:pt idx="14">
                  <c:v>10.271789167815308</c:v>
                </c:pt>
                <c:pt idx="15">
                  <c:v>12.563201473783279</c:v>
                </c:pt>
                <c:pt idx="16">
                  <c:v>13.267991521686559</c:v>
                </c:pt>
                <c:pt idx="17">
                  <c:v>11.03069439785307</c:v>
                </c:pt>
                <c:pt idx="18">
                  <c:v>12.045037419441348</c:v>
                </c:pt>
                <c:pt idx="19">
                  <c:v>12.992239936167216</c:v>
                </c:pt>
                <c:pt idx="20">
                  <c:v>14.064803475737698</c:v>
                </c:pt>
                <c:pt idx="21">
                  <c:v>14.17425845328539</c:v>
                </c:pt>
                <c:pt idx="22">
                  <c:v>15.087788013226579</c:v>
                </c:pt>
                <c:pt idx="23">
                  <c:v>14.70893734457451</c:v>
                </c:pt>
                <c:pt idx="24">
                  <c:v>14.871639581440729</c:v>
                </c:pt>
                <c:pt idx="25">
                  <c:v>15.347708619272527</c:v>
                </c:pt>
                <c:pt idx="26">
                  <c:v>15.203798334205125</c:v>
                </c:pt>
                <c:pt idx="27">
                  <c:v>16.456601061260073</c:v>
                </c:pt>
                <c:pt idx="28">
                  <c:v>16.458214302098146</c:v>
                </c:pt>
                <c:pt idx="29">
                  <c:v>14.888093328593044</c:v>
                </c:pt>
                <c:pt idx="30">
                  <c:v>14.854157988025518</c:v>
                </c:pt>
                <c:pt idx="31">
                  <c:v>15.005066065631397</c:v>
                </c:pt>
                <c:pt idx="32">
                  <c:v>16.537890044576525</c:v>
                </c:pt>
                <c:pt idx="33">
                  <c:v>18.876676625504402</c:v>
                </c:pt>
                <c:pt idx="34">
                  <c:v>18.859286682312497</c:v>
                </c:pt>
                <c:pt idx="35">
                  <c:v>15.773913637022943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BD3-4B8B-B836-A5780F758048}"/>
            </c:ext>
          </c:extLst>
        </c:ser>
        <c:ser>
          <c:idx val="1"/>
          <c:order val="1"/>
          <c:tx>
            <c:strRef>
              <c:f>グラフ作成用!$C$1</c:f>
              <c:strCache>
                <c:ptCount val="1"/>
                <c:pt idx="0">
                  <c:v>自主開発比率
（国産含む原油・天然ガス）</c:v>
                </c:pt>
              </c:strCache>
            </c:strRef>
          </c:tx>
          <c:dLbls>
            <c:dLbl>
              <c:idx val="36"/>
              <c:layout>
                <c:manualLayout>
                  <c:x val="-2.5195717601970612E-2"/>
                  <c:y val="1.9789078254118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5BD3-4B8B-B836-A5780F758048}"/>
                </c:ext>
              </c:extLst>
            </c:dLbl>
            <c:dLbl>
              <c:idx val="37"/>
              <c:layout>
                <c:manualLayout>
                  <c:x val="-2.2543443376801073E-2"/>
                  <c:y val="-1.978907825411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5BD3-4B8B-B836-A5780F758048}"/>
                </c:ext>
              </c:extLst>
            </c:dLbl>
            <c:dLbl>
              <c:idx val="38"/>
              <c:layout>
                <c:manualLayout>
                  <c:x val="-2.9173867899389624E-2"/>
                  <c:y val="1.978907825411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5BD3-4B8B-B836-A5780F758048}"/>
                </c:ext>
              </c:extLst>
            </c:dLbl>
            <c:dLbl>
              <c:idx val="42"/>
              <c:layout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5BD3-4B8B-B836-A5780F758048}"/>
                </c:ext>
              </c:extLst>
            </c:dLbl>
            <c:spPr>
              <a:noFill/>
              <a:ln>
                <a:noFill/>
              </a:ln>
              <a:effectLst/>
            </c:sp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グラフ作成用!$A$2:$A$45</c:f>
              <c:strCache>
                <c:ptCount val="44"/>
                <c:pt idx="0">
                  <c:v>1973年度</c:v>
                </c:pt>
                <c:pt idx="1">
                  <c:v>1974年度</c:v>
                </c:pt>
                <c:pt idx="2">
                  <c:v>1975年度</c:v>
                </c:pt>
                <c:pt idx="3">
                  <c:v>1976年度</c:v>
                </c:pt>
                <c:pt idx="4">
                  <c:v>1977年度</c:v>
                </c:pt>
                <c:pt idx="5">
                  <c:v>1978年度</c:v>
                </c:pt>
                <c:pt idx="6">
                  <c:v>1979年度</c:v>
                </c:pt>
                <c:pt idx="7">
                  <c:v>1980年度</c:v>
                </c:pt>
                <c:pt idx="8">
                  <c:v>1981年度</c:v>
                </c:pt>
                <c:pt idx="9">
                  <c:v>1982年度</c:v>
                </c:pt>
                <c:pt idx="10">
                  <c:v>1983年度</c:v>
                </c:pt>
                <c:pt idx="11">
                  <c:v>1984年度</c:v>
                </c:pt>
                <c:pt idx="12">
                  <c:v>1985年度</c:v>
                </c:pt>
                <c:pt idx="13">
                  <c:v>1986年度</c:v>
                </c:pt>
                <c:pt idx="14">
                  <c:v>1987年度</c:v>
                </c:pt>
                <c:pt idx="15">
                  <c:v>1988年度</c:v>
                </c:pt>
                <c:pt idx="16">
                  <c:v>1989年度</c:v>
                </c:pt>
                <c:pt idx="17">
                  <c:v>1990年度</c:v>
                </c:pt>
                <c:pt idx="18">
                  <c:v>1991年度</c:v>
                </c:pt>
                <c:pt idx="19">
                  <c:v>1992年度</c:v>
                </c:pt>
                <c:pt idx="20">
                  <c:v>1993年度</c:v>
                </c:pt>
                <c:pt idx="21">
                  <c:v>1994年度</c:v>
                </c:pt>
                <c:pt idx="22">
                  <c:v>1995年度</c:v>
                </c:pt>
                <c:pt idx="23">
                  <c:v>1996年度</c:v>
                </c:pt>
                <c:pt idx="24">
                  <c:v>1997年度</c:v>
                </c:pt>
                <c:pt idx="25">
                  <c:v>1998年度</c:v>
                </c:pt>
                <c:pt idx="26">
                  <c:v>1999年度</c:v>
                </c:pt>
                <c:pt idx="27">
                  <c:v>2000年度</c:v>
                </c:pt>
                <c:pt idx="28">
                  <c:v>2001年度</c:v>
                </c:pt>
                <c:pt idx="29">
                  <c:v>2002年度</c:v>
                </c:pt>
                <c:pt idx="30">
                  <c:v>2003年度</c:v>
                </c:pt>
                <c:pt idx="31">
                  <c:v>2004年度</c:v>
                </c:pt>
                <c:pt idx="32">
                  <c:v>2005年度</c:v>
                </c:pt>
                <c:pt idx="33">
                  <c:v>2006年度</c:v>
                </c:pt>
                <c:pt idx="34">
                  <c:v>2007年度</c:v>
                </c:pt>
                <c:pt idx="35">
                  <c:v>2008年度</c:v>
                </c:pt>
                <c:pt idx="36">
                  <c:v>2009年度</c:v>
                </c:pt>
                <c:pt idx="37">
                  <c:v>2010年度</c:v>
                </c:pt>
                <c:pt idx="38">
                  <c:v>2011年度</c:v>
                </c:pt>
                <c:pt idx="39">
                  <c:v>2012年度</c:v>
                </c:pt>
                <c:pt idx="40">
                  <c:v>2013年度</c:v>
                </c:pt>
                <c:pt idx="41">
                  <c:v>2014年度</c:v>
                </c:pt>
                <c:pt idx="42">
                  <c:v>2015年度</c:v>
                </c:pt>
                <c:pt idx="43">
                  <c:v>2016年度</c:v>
                </c:pt>
              </c:strCache>
            </c:strRef>
          </c:cat>
          <c:val>
            <c:numRef>
              <c:f>グラフ作成用!$C$2:$C$45</c:f>
              <c:numCache>
                <c:formatCode>General</c:formatCode>
                <c:ptCount val="44"/>
                <c:pt idx="36" formatCode="#,##0.0;[Red]\-#,##0.0">
                  <c:v>23.1</c:v>
                </c:pt>
                <c:pt idx="37" formatCode="#,##0.0;[Red]\-#,##0.0">
                  <c:v>23.518353188650099</c:v>
                </c:pt>
                <c:pt idx="38" formatCode="#,##0.0;[Red]\-#,##0.0">
                  <c:v>22.6</c:v>
                </c:pt>
                <c:pt idx="39" formatCode="#,##0.0;[Red]\-#,##0.0">
                  <c:v>22.1</c:v>
                </c:pt>
                <c:pt idx="40" formatCode="#,##0.0;[Red]\-#,##0.0">
                  <c:v>23.28</c:v>
                </c:pt>
                <c:pt idx="41" formatCode="#,##0.0;[Red]\-#,##0.0">
                  <c:v>24.72</c:v>
                </c:pt>
                <c:pt idx="42" formatCode="#,##0.0;[Red]\-#,##0.0">
                  <c:v>27.2</c:v>
                </c:pt>
                <c:pt idx="43" formatCode="#,##0.0;[Red]\-#,##0.0">
                  <c:v>27.4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5BD3-4B8B-B836-A5780F7580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244544"/>
        <c:axId val="107258624"/>
      </c:lineChart>
      <c:catAx>
        <c:axId val="1072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7258624"/>
        <c:crosses val="autoZero"/>
        <c:auto val="1"/>
        <c:lblAlgn val="ctr"/>
        <c:lblOffset val="100"/>
        <c:noMultiLvlLbl val="0"/>
      </c:catAx>
      <c:valAx>
        <c:axId val="107258624"/>
        <c:scaling>
          <c:orientation val="minMax"/>
          <c:min val="5"/>
        </c:scaling>
        <c:delete val="0"/>
        <c:axPos val="l"/>
        <c:majorGridlines/>
        <c:numFmt formatCode="#,##0.0;[Red]\-#,##0.0" sourceLinked="1"/>
        <c:majorTickMark val="out"/>
        <c:minorTickMark val="none"/>
        <c:tickLblPos val="nextTo"/>
        <c:crossAx val="10724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0044821320411871E-2"/>
          <c:y val="3.1250736715075875E-2"/>
          <c:w val="0.49381475873208158"/>
          <c:h val="0.15088540674424289"/>
        </c:manualLayout>
      </c:layout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0.0945</cdr:x>
      <cdr:y>0.05556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-2132857"/>
          <a:ext cx="936104" cy="26806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r>
            <a: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rPr>
            <a:t>（％）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1904881"/>
              </p:ext>
            </p:extLst>
          </p:nvPr>
        </p:nvGraphicFramePr>
        <p:xfrm>
          <a:off x="0" y="2132857"/>
          <a:ext cx="9906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プレースホルダー 7"/>
          <p:cNvSpPr>
            <a:spLocks noGrp="1"/>
          </p:cNvSpPr>
          <p:nvPr>
            <p:ph type="body" sz="quarter" idx="17"/>
          </p:nvPr>
        </p:nvSpPr>
        <p:spPr>
          <a:xfrm>
            <a:off x="128464" y="534688"/>
            <a:ext cx="9684000" cy="1526160"/>
          </a:xfrm>
        </p:spPr>
        <p:txBody>
          <a:bodyPr/>
          <a:lstStyle/>
          <a:p>
            <a:pPr>
              <a:spcBef>
                <a:spcPts val="0"/>
              </a:spcBef>
              <a:buClrTx/>
              <a:buFont typeface="Wingdings" panose="05000000000000000000" pitchFamily="2" charset="2"/>
              <a:buChar char="l"/>
            </a:pPr>
            <a:r>
              <a:rPr lang="ja-JP" altLang="en-US" sz="1600" dirty="0" smtClean="0"/>
              <a:t>オイルショックを契機として、</a:t>
            </a:r>
            <a:r>
              <a:rPr lang="en-US" altLang="ja-JP" sz="1600" dirty="0" smtClean="0"/>
              <a:t>1970</a:t>
            </a:r>
            <a:r>
              <a:rPr lang="ja-JP" altLang="en-US" sz="1600" dirty="0" smtClean="0"/>
              <a:t>年代より我が国は石油の自主開発政策を推進。</a:t>
            </a:r>
            <a:r>
              <a:rPr lang="ja-JP" altLang="en-US" sz="1600" b="1" dirty="0" smtClean="0"/>
              <a:t>自主開発比率</a:t>
            </a:r>
            <a:r>
              <a:rPr lang="en-US" altLang="ja-JP" sz="1600" b="1" baseline="30000" dirty="0" smtClean="0"/>
              <a:t>※</a:t>
            </a:r>
            <a:r>
              <a:rPr lang="ja-JP" altLang="en-US" sz="1600" dirty="0" smtClean="0"/>
              <a:t>を</a:t>
            </a:r>
            <a:r>
              <a:rPr lang="en-US" altLang="ja-JP" sz="1600" b="1" dirty="0" smtClean="0"/>
              <a:t>2030</a:t>
            </a:r>
            <a:r>
              <a:rPr lang="ja-JP" altLang="en-US" sz="1600" b="1" dirty="0" smtClean="0"/>
              <a:t>年に</a:t>
            </a:r>
            <a:r>
              <a:rPr lang="en-US" altLang="ja-JP" sz="1600" b="1" dirty="0" smtClean="0"/>
              <a:t>40</a:t>
            </a:r>
            <a:r>
              <a:rPr lang="ja-JP" altLang="en-US" sz="1600" b="1" dirty="0" smtClean="0"/>
              <a:t>％以上</a:t>
            </a:r>
            <a:r>
              <a:rPr lang="ja-JP" altLang="en-US" sz="1600" dirty="0" smtClean="0"/>
              <a:t>とする政策目標を掲げている（</a:t>
            </a:r>
            <a:r>
              <a:rPr lang="en-US" altLang="ja-JP" sz="1600" dirty="0" smtClean="0"/>
              <a:t>2016</a:t>
            </a:r>
            <a:r>
              <a:rPr lang="ja-JP" altLang="en-US" sz="1600" dirty="0" smtClean="0"/>
              <a:t>（平成</a:t>
            </a:r>
            <a:r>
              <a:rPr lang="en-US" altLang="ja-JP" sz="1600" dirty="0" smtClean="0"/>
              <a:t>28</a:t>
            </a:r>
            <a:r>
              <a:rPr lang="ja-JP" altLang="en-US" sz="1600" dirty="0" smtClean="0"/>
              <a:t>）年度は</a:t>
            </a:r>
            <a:r>
              <a:rPr lang="en-US" altLang="ja-JP" sz="1600" b="1" dirty="0" smtClean="0"/>
              <a:t>27.4</a:t>
            </a:r>
            <a:r>
              <a:rPr lang="ja-JP" altLang="en-US" sz="1600" b="1" dirty="0" smtClean="0"/>
              <a:t>％</a:t>
            </a:r>
            <a:r>
              <a:rPr lang="ja-JP" altLang="en-US" sz="1600" dirty="0" smtClean="0"/>
              <a:t>）。</a:t>
            </a:r>
            <a:endParaRPr lang="en-US" altLang="ja-JP" sz="1600" dirty="0" smtClean="0"/>
          </a:p>
          <a:p>
            <a:pPr marL="355600" indent="0">
              <a:spcBef>
                <a:spcPts val="0"/>
              </a:spcBef>
              <a:buClrTx/>
              <a:buNone/>
            </a:pPr>
            <a:r>
              <a:rPr lang="en-US" altLang="ja-JP" sz="1100" dirty="0" smtClean="0"/>
              <a:t>※</a:t>
            </a:r>
            <a:r>
              <a:rPr lang="ja-JP" altLang="en-US" sz="1100" dirty="0" smtClean="0"/>
              <a:t>自主</a:t>
            </a:r>
            <a:r>
              <a:rPr lang="ja-JP" altLang="en-US" sz="1100" dirty="0"/>
              <a:t>開発</a:t>
            </a:r>
            <a:r>
              <a:rPr lang="ja-JP" altLang="en-US" sz="1100" dirty="0" smtClean="0"/>
              <a:t>比率＝（我が国</a:t>
            </a:r>
            <a:r>
              <a:rPr lang="ja-JP" altLang="en-US" sz="1100" dirty="0"/>
              <a:t>企業の権益下にある石油・天然ガスの</a:t>
            </a:r>
            <a:r>
              <a:rPr lang="ja-JP" altLang="en-US" sz="1100" dirty="0" smtClean="0"/>
              <a:t>引取量＋国産生産量）</a:t>
            </a:r>
            <a:r>
              <a:rPr lang="en-US" altLang="ja-JP" sz="1100" dirty="0" smtClean="0"/>
              <a:t>÷</a:t>
            </a:r>
            <a:r>
              <a:rPr lang="ja-JP" altLang="en-US" sz="1100" dirty="0"/>
              <a:t> （石油・天然ガスの輸入量＋国内生産量</a:t>
            </a:r>
            <a:r>
              <a:rPr lang="ja-JP" altLang="en-US" sz="1100" dirty="0" smtClean="0"/>
              <a:t>）</a:t>
            </a:r>
            <a:endParaRPr lang="en-US" altLang="ja-JP" sz="1600" dirty="0"/>
          </a:p>
          <a:p>
            <a:pPr>
              <a:spcBef>
                <a:spcPts val="0"/>
              </a:spcBef>
              <a:buClrTx/>
            </a:pPr>
            <a:r>
              <a:rPr lang="ja-JP" altLang="en-US" sz="1600" dirty="0" smtClean="0"/>
              <a:t>新たな環境を踏まえつつ、本政策目標を達成するべく、既存の</a:t>
            </a:r>
            <a:r>
              <a:rPr lang="en-US" altLang="ja-JP" sz="1600" b="1" dirty="0" smtClean="0"/>
              <a:t>JOGMEC</a:t>
            </a:r>
            <a:r>
              <a:rPr lang="ja-JP" altLang="en-US" sz="1600" b="1" dirty="0" smtClean="0"/>
              <a:t>によるリスクマネー供給</a:t>
            </a:r>
            <a:r>
              <a:rPr lang="ja-JP" altLang="en-US" sz="1600" dirty="0" smtClean="0"/>
              <a:t>、</a:t>
            </a:r>
            <a:r>
              <a:rPr lang="ja-JP" altLang="en-US" sz="1600" b="1" dirty="0" smtClean="0"/>
              <a:t>政府による資源外交</a:t>
            </a:r>
            <a:r>
              <a:rPr lang="ja-JP" altLang="en-US" sz="1600" dirty="0" smtClean="0"/>
              <a:t>などの政策資源をいかに戦略的に重点投入するか等について、検討していくべきではないか。</a:t>
            </a:r>
            <a:endParaRPr lang="en-US" altLang="ja-JP" sz="16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3"/>
            <a:ext cx="9906000" cy="404813"/>
          </a:xfrm>
          <a:prstGeom prst="rect">
            <a:avLst/>
          </a:prstGeom>
          <a:solidFill>
            <a:srgbClr val="002060"/>
          </a:solidFill>
          <a:ln w="25400" cap="flat" cmpd="sng" algn="ctr">
            <a:noFill/>
            <a:prstDash val="solid"/>
            <a:headEnd/>
            <a:tailEnd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r>
              <a:rPr kumimoji="0" lang="ja-JP" altLang="en-US" sz="20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kumimoji="0" lang="ja-JP" altLang="en-US" sz="20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）資源確保①　石油</a:t>
            </a:r>
            <a:r>
              <a:rPr kumimoji="0" lang="ja-JP" altLang="en-US" sz="2000" b="1" kern="0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・天然ガス自主</a:t>
            </a:r>
            <a:r>
              <a:rPr kumimoji="0" lang="ja-JP" altLang="en-US" sz="2000" b="1" kern="0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開発の推進</a:t>
            </a:r>
            <a:endParaRPr kumimoji="0" lang="ja-JP" altLang="en-US" sz="2000" b="1" kern="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pPr>
              <a:defRPr/>
            </a:pPr>
            <a:fld id="{2C5F67C6-FB39-4A1F-A8DA-18EB3416C525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98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4743</TotalTime>
  <Words>164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中長期を見据えた資源・燃料政策 の視点について</dc:title>
  <dc:creator>森川 恵菜</dc:creator>
  <cp:lastModifiedBy>Windows ユーザー</cp:lastModifiedBy>
  <cp:revision>4</cp:revision>
  <cp:lastPrinted>2018-01-09T05:03:21Z</cp:lastPrinted>
  <dcterms:created xsi:type="dcterms:W3CDTF">2017-12-25T11:58:36Z</dcterms:created>
  <dcterms:modified xsi:type="dcterms:W3CDTF">2018-04-16T13:10:31Z</dcterms:modified>
</cp:coreProperties>
</file>