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7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243" r:id="rId1"/>
    <p:sldMasterId id="2147484356" r:id="rId2"/>
    <p:sldMasterId id="2147486217" r:id="rId3"/>
    <p:sldMasterId id="2147486229" r:id="rId4"/>
    <p:sldMasterId id="2147486307" r:id="rId5"/>
    <p:sldMasterId id="2147486323" r:id="rId6"/>
    <p:sldMasterId id="2147486426" r:id="rId7"/>
    <p:sldMasterId id="2147486431" r:id="rId8"/>
  </p:sldMasterIdLst>
  <p:notesMasterIdLst>
    <p:notesMasterId r:id="rId10"/>
  </p:notesMasterIdLst>
  <p:handoutMasterIdLst>
    <p:handoutMasterId r:id="rId11"/>
  </p:handoutMasterIdLst>
  <p:sldIdLst>
    <p:sldId id="2437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26" autoAdjust="0"/>
    <p:restoredTop sz="97767" autoAdjust="0"/>
  </p:normalViewPr>
  <p:slideViewPr>
    <p:cSldViewPr>
      <p:cViewPr varScale="1">
        <p:scale>
          <a:sx n="117" d="100"/>
          <a:sy n="117" d="100"/>
        </p:scale>
        <p:origin x="1384" y="10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20C69-0E1C-4AD2-80D9-91B91780A02D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703E-95C8-4A97-9CA3-D9B1080C93D3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426D-E801-4FFE-85E5-39F2CEFC44F5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5DC5952-FE58-45C3-BAD8-C4BEF77523B2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3B6E5D30-B049-4643-95D9-CAC97780B113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0E66572-7FAB-41C6-AF46-27B2FDFCAF5C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41EE2C-AA6F-4030-8424-4454A2BAD34B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CA2753-3CD5-43AC-B5D1-525542BFD9CC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C062E68-C0BE-4912-9ECA-05A15CAF9A99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87EDB534-2799-4AFB-9F6E-83BE03B32685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7F15D87-27D0-41A4-A60E-5A8155F0AF70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AAAA-8B9E-45D2-9880-46632468B415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60A7189-C6D0-46DD-9761-6A31A913876F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E9974A6-F563-487C-A9DA-2932ED5EE085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9DC35C-3C6F-4D47-863E-11097C0E1864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E5B1C-1091-4F10-ADA3-28EE667FCA94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251B-39FE-43C6-A3B8-407E72431E91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C721-8D62-413F-8E4C-6B01054DB159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BBEF-5BEF-4012-A9E0-EB1556AF802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0361-8DAA-44A8-B41D-1B211E41B04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4073-F564-4835-804E-7DB687457CA7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4C7F-D961-4BF3-9E0B-0A7791D51397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5759-AD92-447C-8062-808B4DFA5D19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BBD6-9263-4A20-939B-FB0F077D1983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3F3E-1B92-4323-BDF4-E1ED087477C9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D6C3-9A15-4AA0-B368-DB8A0C5FFBCE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2FD7-218E-4C7A-A000-41462D28EAF5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7C76-0F12-4B63-B664-FCF6D7DCEFC3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BA3C-4176-4FBC-B427-C5E92FBCCC3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C1D7-D2FA-4999-8DD7-C63C053170DA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0739-F570-448A-931E-EEDD226EF0AF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8ABB-AE2F-4013-A07D-D4D5B4E766A5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D397-6A4D-491A-8E29-586DE6286BDE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837E-D884-4CBE-8701-3FCFE7D7D04B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2C2DC-BFFB-44B4-BCC6-62EA313D939A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10D3-01DD-49CD-B41C-8EAC7C1852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7B4C-B86F-4DA1-882B-B044FB61BECF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42E6-BA7E-4D82-B32D-0B742F892B51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E1A8-3A12-48BE-AFD4-D9F8A2A63625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A342-6C8C-43CC-9623-B0FBD51802AE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27A16-8C39-4CAD-A630-BA0434E056A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D31A-B43A-4CEB-8B54-0ECA00CAC804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49333-A84A-46DD-84C5-29E110C69DD4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92BC0-5863-4119-90F1-908179FF0F69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85F9-E8AD-430F-8AB5-BB5AD4AFCB2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EE741-670C-48F9-9475-786D7F47281A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2B68-8049-408D-8609-3F76077F4A4B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BFA-CEC4-4660-831D-50D84FDD4FAA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35BC9-788E-4E12-99D1-989628C57340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B1DC8-D956-4F0B-9559-F0AE4C7620F2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A2DB-D23C-4B2F-8DA3-18BA85693ECD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6E2-5A78-44C2-BCB9-D4B6BEA943FB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7A6C9-19C3-41B0-B844-0340845252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1608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C0BB5-D5EC-46F0-ACF7-CE96824B4A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900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1F83D-005F-4175-B655-7311EB6F54F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3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BED4-72E4-463C-90BC-B03C2DBAB603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5935-FEF7-4A32-A73F-1BFF711CA89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2932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F68A-E34A-49E9-9447-BB177469090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256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91475-1752-46B6-BEB8-2BE354882B6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1086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5F68-B5E3-4A40-ABC8-14B5AD3AD51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027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B55D2-C956-4C8F-947F-B4E4CD5E9D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7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F7FF-7717-4695-983B-2D4E35B5E19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1950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EA93D-4F4F-49A8-9628-C5B25BAE72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888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78FF8-4BDC-4156-85DA-87BE462F0A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1049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5D4F8-438F-41F9-9314-F4B3604ED74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7031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64CD0-03A6-426B-B453-B74AA1A777A9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B978-C115-433C-83B7-87CF48F684B5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35DE-8C59-4B1F-90B4-094CF575FFDA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5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5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7250B-E267-461B-81A7-CB61B534118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FF31FE55-3660-42D9-ADDF-37E776741C22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A66D-384E-4C8E-9EC0-21379A9D4311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E1690-7D97-49E3-A0FD-05DD86BC64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B526BFE-3AE8-4066-A6D6-C548EB03832A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D29AED4-3A9D-434A-8389-AB30BFCA530F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DBB1038-A1E6-488C-8799-C67E4452B7B2}" type="datetime1">
              <a:rPr lang="ja-JP" altLang="en-US" smtClean="0"/>
              <a:t>2018/4/25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2F1583C-DBE4-4532-9E7B-EE4AB057141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77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32" r:id="rId1"/>
    <p:sldLayoutId id="2147486433" r:id="rId2"/>
    <p:sldLayoutId id="2147486434" r:id="rId3"/>
    <p:sldLayoutId id="2147486435" r:id="rId4"/>
    <p:sldLayoutId id="2147486436" r:id="rId5"/>
    <p:sldLayoutId id="2147486437" r:id="rId6"/>
    <p:sldLayoutId id="2147486438" r:id="rId7"/>
    <p:sldLayoutId id="2147486439" r:id="rId8"/>
    <p:sldLayoutId id="2147486440" r:id="rId9"/>
    <p:sldLayoutId id="2147486441" r:id="rId10"/>
    <p:sldLayoutId id="2147486442" r:id="rId11"/>
    <p:sldLayoutId id="21474864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981" y="2144878"/>
            <a:ext cx="2139881" cy="120101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3369" y="5474156"/>
            <a:ext cx="2341067" cy="126198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0283" y="4370123"/>
            <a:ext cx="2341067" cy="118882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0067" y="3209418"/>
            <a:ext cx="2341067" cy="126198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4176" y="1110132"/>
            <a:ext cx="2341067" cy="1261981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8409576" y="1807619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007120" y="123161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47" name="円/楕円 46"/>
          <p:cNvSpPr/>
          <p:nvPr/>
        </p:nvSpPr>
        <p:spPr bwMode="auto">
          <a:xfrm>
            <a:off x="9626642" y="2346306"/>
            <a:ext cx="87543" cy="87138"/>
          </a:xfrm>
          <a:prstGeom prst="ellips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48" name="直線コネクタ 47"/>
          <p:cNvCxnSpPr/>
          <p:nvPr/>
        </p:nvCxnSpPr>
        <p:spPr>
          <a:xfrm flipV="1">
            <a:off x="8294719" y="2395419"/>
            <a:ext cx="1298349" cy="539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8695976" y="2153021"/>
            <a:ext cx="11596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</a:t>
            </a:r>
            <a:r>
              <a:rPr kumimoji="1" lang="en-US" altLang="ja-JP" sz="9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1.7%/</a:t>
            </a:r>
            <a:r>
              <a:rPr kumimoji="1" lang="ja-JP" altLang="en-US" sz="9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949557" y="2155642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cxnSp>
        <p:nvCxnSpPr>
          <p:cNvPr id="51" name="直線コネクタ 50"/>
          <p:cNvCxnSpPr/>
          <p:nvPr/>
        </p:nvCxnSpPr>
        <p:spPr>
          <a:xfrm flipH="1">
            <a:off x="8055473" y="2317829"/>
            <a:ext cx="184910" cy="59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下矢印 51"/>
          <p:cNvSpPr/>
          <p:nvPr/>
        </p:nvSpPr>
        <p:spPr bwMode="auto">
          <a:xfrm>
            <a:off x="9716070" y="2443570"/>
            <a:ext cx="139603" cy="164543"/>
          </a:xfrm>
          <a:prstGeom prst="down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cxnSp>
        <p:nvCxnSpPr>
          <p:cNvPr id="53" name="直線コネクタ 52"/>
          <p:cNvCxnSpPr/>
          <p:nvPr/>
        </p:nvCxnSpPr>
        <p:spPr>
          <a:xfrm>
            <a:off x="8291243" y="2459618"/>
            <a:ext cx="1297107" cy="11587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9023055" y="2631579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360521" y="2485479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300983" y="2807210"/>
            <a:ext cx="595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徹底した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endParaRPr kumimoji="1" lang="ja-JP" altLang="en-US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911457" y="2725632"/>
            <a:ext cx="99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ミックス策定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 flipH="1">
            <a:off x="8207998" y="2496381"/>
            <a:ext cx="78419" cy="249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H="1">
            <a:off x="9648871" y="2560699"/>
            <a:ext cx="112205" cy="3017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7952491" y="375099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532747" y="3393063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158070" y="3850511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cxnSp>
        <p:nvCxnSpPr>
          <p:cNvPr id="68" name="直線コネクタ 67"/>
          <p:cNvCxnSpPr/>
          <p:nvPr/>
        </p:nvCxnSpPr>
        <p:spPr>
          <a:xfrm>
            <a:off x="8024844" y="3621787"/>
            <a:ext cx="177579" cy="127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8532747" y="3524379"/>
            <a:ext cx="84709" cy="131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8268979" y="3559642"/>
            <a:ext cx="1370262" cy="24240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8269073" y="4766448"/>
            <a:ext cx="142370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9113358" y="452181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482302" y="4870619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923130" y="498603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cxnSp>
        <p:nvCxnSpPr>
          <p:cNvPr id="79" name="直線コネクタ 78"/>
          <p:cNvCxnSpPr/>
          <p:nvPr/>
        </p:nvCxnSpPr>
        <p:spPr>
          <a:xfrm flipV="1">
            <a:off x="8294060" y="5786945"/>
            <a:ext cx="1257555" cy="45316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8927336" y="554423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8436387" y="615579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974216" y="568996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</a:p>
        </p:txBody>
      </p:sp>
      <p:sp>
        <p:nvSpPr>
          <p:cNvPr id="2" name="大かっこ 1"/>
          <p:cNvSpPr/>
          <p:nvPr/>
        </p:nvSpPr>
        <p:spPr>
          <a:xfrm>
            <a:off x="3363145" y="4979897"/>
            <a:ext cx="1104537" cy="20908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大かっこ 53"/>
          <p:cNvSpPr/>
          <p:nvPr/>
        </p:nvSpPr>
        <p:spPr>
          <a:xfrm>
            <a:off x="4747580" y="4975287"/>
            <a:ext cx="1118851" cy="22048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18970" y="6518016"/>
            <a:ext cx="5396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四捨五入の関係で合計があわない場合がある。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年度の電力コストは系統安定化費用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0.1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含む。</a:t>
            </a:r>
            <a:endParaRPr kumimoji="1" lang="ja-JP" altLang="en-US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15707" y="6666241"/>
            <a:ext cx="71827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出所）総合エネルギー統計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確報値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等を基に資源エネルギー庁作成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976" y="1178748"/>
            <a:ext cx="492443" cy="19670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取組指標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1338" y="3270274"/>
            <a:ext cx="492443" cy="31587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大かっこ 63"/>
          <p:cNvSpPr/>
          <p:nvPr/>
        </p:nvSpPr>
        <p:spPr>
          <a:xfrm>
            <a:off x="1962885" y="2530489"/>
            <a:ext cx="1083721" cy="560991"/>
          </a:xfrm>
          <a:prstGeom prst="bracketPair">
            <a:avLst>
              <a:gd name="adj" fmla="val 94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大かっこ 68"/>
          <p:cNvSpPr/>
          <p:nvPr/>
        </p:nvSpPr>
        <p:spPr>
          <a:xfrm>
            <a:off x="3349948" y="2540335"/>
            <a:ext cx="1083721" cy="560991"/>
          </a:xfrm>
          <a:prstGeom prst="bracketPair">
            <a:avLst>
              <a:gd name="adj" fmla="val 94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大かっこ 69"/>
          <p:cNvSpPr/>
          <p:nvPr/>
        </p:nvSpPr>
        <p:spPr>
          <a:xfrm>
            <a:off x="4867481" y="2536788"/>
            <a:ext cx="1104450" cy="560991"/>
          </a:xfrm>
          <a:prstGeom prst="bracketPair">
            <a:avLst>
              <a:gd name="adj" fmla="val 94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大かっこ 82"/>
          <p:cNvSpPr/>
          <p:nvPr/>
        </p:nvSpPr>
        <p:spPr>
          <a:xfrm>
            <a:off x="6331971" y="2536990"/>
            <a:ext cx="1141309" cy="560991"/>
          </a:xfrm>
          <a:prstGeom prst="bracketPair">
            <a:avLst>
              <a:gd name="adj" fmla="val 94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93229"/>
              </p:ext>
            </p:extLst>
          </p:nvPr>
        </p:nvGraphicFramePr>
        <p:xfrm>
          <a:off x="542510" y="548680"/>
          <a:ext cx="9316034" cy="596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52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011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震災前</a:t>
                      </a:r>
                      <a:endParaRPr kumimoji="1" lang="en-US" altLang="ja-JP" sz="18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2010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震災後</a:t>
                      </a:r>
                      <a:endParaRPr kumimoji="1" lang="en-US" altLang="ja-JP" sz="18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(2013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足下</a:t>
                      </a:r>
                      <a:endParaRPr kumimoji="1" lang="en-US" altLang="ja-JP" sz="18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(2016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ミックス</a:t>
                      </a:r>
                      <a:endParaRPr kumimoji="1" lang="en-US" altLang="ja-JP" sz="18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年度）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kern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進捗状況</a:t>
                      </a:r>
                      <a:endParaRPr kumimoji="1" lang="ja-JP" altLang="en-US" sz="1800" b="1" kern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①ゼロエミ電源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比率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endParaRPr kumimoji="1" lang="en-US" altLang="ja-JP" sz="4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再エネ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9%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12%</a:t>
                      </a:r>
                    </a:p>
                    <a:p>
                      <a:pPr algn="ctr"/>
                      <a:endParaRPr kumimoji="1" lang="en-US" altLang="ja-JP" sz="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再エネ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11%</a:t>
                      </a:r>
                    </a:p>
                    <a:p>
                      <a:pPr algn="ctr"/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1%</a:t>
                      </a:r>
                      <a:endParaRPr kumimoji="1" lang="ja-JP" altLang="en-US" sz="1100" u="sng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16%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再エネ</a:t>
                      </a:r>
                      <a:r>
                        <a:rPr kumimoji="1" lang="en-US" altLang="ja-JP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en-US" altLang="ja-JP" sz="11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再エネ</a:t>
                      </a:r>
                      <a:r>
                        <a:rPr kumimoji="1" lang="en-US" altLang="ja-JP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22~24</a:t>
                      </a:r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en-US" altLang="ja-JP" sz="11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原子力</a:t>
                      </a:r>
                      <a:r>
                        <a:rPr kumimoji="1" lang="en-US" altLang="ja-JP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22~20</a:t>
                      </a:r>
                      <a:r>
                        <a:rPr kumimoji="1" lang="ja-JP" altLang="en-US" sz="11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u="sng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原油換算の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最終エネルギー消費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3.8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kl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u="none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産業・業務：</a:t>
                      </a:r>
                      <a:r>
                        <a:rPr kumimoji="1" lang="en-US" altLang="ja-JP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2.4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家　　</a:t>
                      </a:r>
                      <a:r>
                        <a:rPr kumimoji="1" lang="ja-JP" altLang="en-US" sz="1100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庭：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0.6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運　　　　輸：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0.9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3.6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kl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u="none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産業・業務：</a:t>
                      </a:r>
                      <a:r>
                        <a:rPr kumimoji="1" lang="en-US" altLang="ja-JP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2.3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家　     庭：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運　     輸：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3.4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kl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産業・業務：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2.1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u="none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　　　</a:t>
                      </a:r>
                      <a:r>
                        <a:rPr kumimoji="1" lang="ja-JP" altLang="en-US" sz="1100" u="sng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庭：</a:t>
                      </a:r>
                      <a:r>
                        <a:rPr kumimoji="1" lang="en-US" altLang="ja-JP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u="none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運　　　　輸：</a:t>
                      </a:r>
                      <a:r>
                        <a:rPr kumimoji="1" lang="en-US" altLang="ja-JP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0.8</a:t>
                      </a:r>
                      <a:endParaRPr kumimoji="1" lang="ja-JP" altLang="en-US" sz="1100" u="sng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kl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産業・業務：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2.3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u="none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　　　　庭：</a:t>
                      </a:r>
                      <a:r>
                        <a:rPr kumimoji="1" lang="en-US" altLang="ja-JP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0.4</a:t>
                      </a:r>
                    </a:p>
                    <a:p>
                      <a:pPr marL="0" algn="l" defTabSz="894563" rtl="0" eaLnBrk="1" latinLnBrk="0" hangingPunct="1"/>
                      <a:r>
                        <a:rPr kumimoji="1" lang="ja-JP" altLang="en-US" sz="1100" u="none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運　　　　輸：</a:t>
                      </a:r>
                      <a:r>
                        <a:rPr kumimoji="1" lang="en-US" altLang="ja-JP" sz="1100" u="sng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0.6</a:t>
                      </a:r>
                      <a:endParaRPr kumimoji="1" lang="ja-JP" altLang="en-US" sz="1100" u="sng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endParaRPr kumimoji="1" lang="ja-JP" altLang="en-US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8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CO2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排出量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エネルギー起源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36000" marR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11.4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億トン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12.4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億トン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11.3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億トン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億トン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38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④電力コスト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燃料費＋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FIT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買取費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5.0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6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燃料費：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5.0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原油価格</a:t>
                      </a: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84$/</a:t>
                      </a:r>
                      <a:r>
                        <a:rPr kumimoji="1" lang="en-US" altLang="ja-JP" sz="90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bbl</a:t>
                      </a: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FIT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買取：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9.7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燃料費：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9.2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原油価格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110$/</a:t>
                      </a:r>
                      <a:r>
                        <a:rPr kumimoji="1" lang="en-US" altLang="ja-JP" sz="900" kern="12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bbl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900" u="sng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r>
                        <a:rPr kumimoji="1" lang="ja-JP" altLang="en-US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数量要因＋</a:t>
                      </a:r>
                      <a:r>
                        <a:rPr kumimoji="1" lang="en-US" altLang="ja-JP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1.6</a:t>
                      </a:r>
                      <a:r>
                        <a:rPr kumimoji="1" lang="ja-JP" altLang="en-US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900" u="sng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価格要因＋</a:t>
                      </a:r>
                      <a:r>
                        <a:rPr kumimoji="1" lang="en-US" altLang="ja-JP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2.7</a:t>
                      </a:r>
                      <a:r>
                        <a:rPr kumimoji="1" lang="ja-JP" altLang="en-US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900" u="sng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FIT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買取：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6.2</a:t>
                      </a: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燃料費：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4.2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原油価格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48$/</a:t>
                      </a:r>
                      <a:r>
                        <a:rPr kumimoji="1" lang="en-US" altLang="ja-JP" sz="900" kern="12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bbl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数量要因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1.0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</a:t>
                      </a:r>
                      <a:r>
                        <a:rPr kumimoji="1" lang="ja-JP" altLang="en-US" sz="9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en-US" altLang="ja-JP" sz="9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価格要因▲</a:t>
                      </a:r>
                      <a:r>
                        <a:rPr kumimoji="1" lang="en-US" altLang="ja-JP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4.1</a:t>
                      </a:r>
                      <a:r>
                        <a:rPr kumimoji="1" lang="ja-JP" altLang="en-US" sz="900" u="sng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900" u="sng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FIT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買取：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2.0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9.2~9.5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600" baseline="30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ctr" defTabSz="894563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燃料費：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5.3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原油価格</a:t>
                      </a: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128$/</a:t>
                      </a:r>
                      <a:r>
                        <a:rPr kumimoji="1" lang="en-US" altLang="ja-JP" sz="900" kern="1200" dirty="0" err="1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bbl</a:t>
                      </a:r>
                      <a:r>
                        <a:rPr kumimoji="1" lang="en-US" altLang="ja-JP" sz="9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pPr marL="0" algn="l" defTabSz="894563" rtl="0" eaLnBrk="1" latinLnBrk="0" hangingPunct="1"/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894563" rtl="0" eaLnBrk="1" latinLnBrk="0" hangingPunct="1"/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894563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FIT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買取</a:t>
                      </a: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:3.7~4.0</a:t>
                      </a:r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11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8945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4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⑤エネルギー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自給率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次エネルギー全体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r>
                        <a:rPr kumimoji="1" lang="en-US" altLang="ja-JP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6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en-US" altLang="ja-JP" sz="1600" baseline="30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8%</a:t>
                      </a:r>
                      <a:endParaRPr kumimoji="1" lang="ja-JP" altLang="en-US" sz="1600" b="0" u="none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r>
                        <a:rPr kumimoji="1" lang="en-US" altLang="ja-JP" sz="1600" b="0" u="none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600" b="0" u="none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b="0" u="none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894563" rtl="0" eaLnBrk="1" latinLnBrk="0" hangingPunct="1"/>
                      <a:endParaRPr kumimoji="1" lang="ja-JP" altLang="en-US" sz="1600" b="0" u="none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" name="フリーフォーム 27"/>
          <p:cNvSpPr/>
          <p:nvPr/>
        </p:nvSpPr>
        <p:spPr>
          <a:xfrm>
            <a:off x="5959540" y="572953"/>
            <a:ext cx="118742" cy="5931747"/>
          </a:xfrm>
          <a:custGeom>
            <a:avLst/>
            <a:gdLst>
              <a:gd name="connsiteX0" fmla="*/ 178105 w 306094"/>
              <a:gd name="connsiteY0" fmla="*/ 0 h 6052842"/>
              <a:gd name="connsiteX1" fmla="*/ 299486 w 306094"/>
              <a:gd name="connsiteY1" fmla="*/ 428878 h 6052842"/>
              <a:gd name="connsiteX2" fmla="*/ 80 w 306094"/>
              <a:gd name="connsiteY2" fmla="*/ 1140977 h 6052842"/>
              <a:gd name="connsiteX3" fmla="*/ 267118 w 306094"/>
              <a:gd name="connsiteY3" fmla="*/ 2168665 h 6052842"/>
              <a:gd name="connsiteX4" fmla="*/ 24357 w 306094"/>
              <a:gd name="connsiteY4" fmla="*/ 3309642 h 6052842"/>
              <a:gd name="connsiteX5" fmla="*/ 250934 w 306094"/>
              <a:gd name="connsiteY5" fmla="*/ 4426343 h 6052842"/>
              <a:gd name="connsiteX6" fmla="*/ 32449 w 306094"/>
              <a:gd name="connsiteY6" fmla="*/ 5510676 h 6052842"/>
              <a:gd name="connsiteX7" fmla="*/ 194289 w 306094"/>
              <a:gd name="connsiteY7" fmla="*/ 6052842 h 6052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094" h="6052842">
                <a:moveTo>
                  <a:pt x="178105" y="0"/>
                </a:moveTo>
                <a:cubicBezTo>
                  <a:pt x="253631" y="119357"/>
                  <a:pt x="329157" y="238715"/>
                  <a:pt x="299486" y="428878"/>
                </a:cubicBezTo>
                <a:cubicBezTo>
                  <a:pt x="269815" y="619041"/>
                  <a:pt x="5475" y="851013"/>
                  <a:pt x="80" y="1140977"/>
                </a:cubicBezTo>
                <a:cubicBezTo>
                  <a:pt x="-5315" y="1430941"/>
                  <a:pt x="263072" y="1807221"/>
                  <a:pt x="267118" y="2168665"/>
                </a:cubicBezTo>
                <a:cubicBezTo>
                  <a:pt x="271164" y="2530109"/>
                  <a:pt x="27054" y="2933362"/>
                  <a:pt x="24357" y="3309642"/>
                </a:cubicBezTo>
                <a:cubicBezTo>
                  <a:pt x="21660" y="3685922"/>
                  <a:pt x="249585" y="4059504"/>
                  <a:pt x="250934" y="4426343"/>
                </a:cubicBezTo>
                <a:cubicBezTo>
                  <a:pt x="252283" y="4793182"/>
                  <a:pt x="41890" y="5239593"/>
                  <a:pt x="32449" y="5510676"/>
                </a:cubicBezTo>
                <a:cubicBezTo>
                  <a:pt x="23008" y="5781759"/>
                  <a:pt x="152480" y="5951692"/>
                  <a:pt x="194289" y="6052842"/>
                </a:cubicBezTo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フリーフォーム 83"/>
          <p:cNvSpPr/>
          <p:nvPr/>
        </p:nvSpPr>
        <p:spPr>
          <a:xfrm>
            <a:off x="6009001" y="585591"/>
            <a:ext cx="118742" cy="5931747"/>
          </a:xfrm>
          <a:custGeom>
            <a:avLst/>
            <a:gdLst>
              <a:gd name="connsiteX0" fmla="*/ 178105 w 306094"/>
              <a:gd name="connsiteY0" fmla="*/ 0 h 6052842"/>
              <a:gd name="connsiteX1" fmla="*/ 299486 w 306094"/>
              <a:gd name="connsiteY1" fmla="*/ 428878 h 6052842"/>
              <a:gd name="connsiteX2" fmla="*/ 80 w 306094"/>
              <a:gd name="connsiteY2" fmla="*/ 1140977 h 6052842"/>
              <a:gd name="connsiteX3" fmla="*/ 267118 w 306094"/>
              <a:gd name="connsiteY3" fmla="*/ 2168665 h 6052842"/>
              <a:gd name="connsiteX4" fmla="*/ 24357 w 306094"/>
              <a:gd name="connsiteY4" fmla="*/ 3309642 h 6052842"/>
              <a:gd name="connsiteX5" fmla="*/ 250934 w 306094"/>
              <a:gd name="connsiteY5" fmla="*/ 4426343 h 6052842"/>
              <a:gd name="connsiteX6" fmla="*/ 32449 w 306094"/>
              <a:gd name="connsiteY6" fmla="*/ 5510676 h 6052842"/>
              <a:gd name="connsiteX7" fmla="*/ 194289 w 306094"/>
              <a:gd name="connsiteY7" fmla="*/ 6052842 h 6052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6094" h="6052842">
                <a:moveTo>
                  <a:pt x="178105" y="0"/>
                </a:moveTo>
                <a:cubicBezTo>
                  <a:pt x="253631" y="119357"/>
                  <a:pt x="329157" y="238715"/>
                  <a:pt x="299486" y="428878"/>
                </a:cubicBezTo>
                <a:cubicBezTo>
                  <a:pt x="269815" y="619041"/>
                  <a:pt x="5475" y="851013"/>
                  <a:pt x="80" y="1140977"/>
                </a:cubicBezTo>
                <a:cubicBezTo>
                  <a:pt x="-5315" y="1430941"/>
                  <a:pt x="263072" y="1807221"/>
                  <a:pt x="267118" y="2168665"/>
                </a:cubicBezTo>
                <a:cubicBezTo>
                  <a:pt x="271164" y="2530109"/>
                  <a:pt x="27054" y="2933362"/>
                  <a:pt x="24357" y="3309642"/>
                </a:cubicBezTo>
                <a:cubicBezTo>
                  <a:pt x="21660" y="3685922"/>
                  <a:pt x="249585" y="4059504"/>
                  <a:pt x="250934" y="4426343"/>
                </a:cubicBezTo>
                <a:cubicBezTo>
                  <a:pt x="252283" y="4793182"/>
                  <a:pt x="41890" y="5239593"/>
                  <a:pt x="32449" y="5510676"/>
                </a:cubicBezTo>
                <a:cubicBezTo>
                  <a:pt x="23008" y="5781759"/>
                  <a:pt x="152480" y="5951692"/>
                  <a:pt x="194289" y="6052842"/>
                </a:cubicBezTo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上矢印 17"/>
          <p:cNvSpPr/>
          <p:nvPr/>
        </p:nvSpPr>
        <p:spPr>
          <a:xfrm>
            <a:off x="3066391" y="3654023"/>
            <a:ext cx="264979" cy="360040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上矢印 18"/>
          <p:cNvSpPr/>
          <p:nvPr/>
        </p:nvSpPr>
        <p:spPr>
          <a:xfrm rot="10800000">
            <a:off x="3051799" y="2472158"/>
            <a:ext cx="279571" cy="379866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上矢印 20"/>
          <p:cNvSpPr/>
          <p:nvPr/>
        </p:nvSpPr>
        <p:spPr>
          <a:xfrm rot="10800000">
            <a:off x="3061341" y="1456870"/>
            <a:ext cx="279571" cy="379866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上矢印 22"/>
          <p:cNvSpPr/>
          <p:nvPr/>
        </p:nvSpPr>
        <p:spPr>
          <a:xfrm>
            <a:off x="3061340" y="4644133"/>
            <a:ext cx="264979" cy="360040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上矢印 25"/>
          <p:cNvSpPr/>
          <p:nvPr/>
        </p:nvSpPr>
        <p:spPr>
          <a:xfrm rot="10800000">
            <a:off x="3053249" y="5829449"/>
            <a:ext cx="279571" cy="379866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上矢印 2"/>
          <p:cNvSpPr/>
          <p:nvPr/>
        </p:nvSpPr>
        <p:spPr>
          <a:xfrm>
            <a:off x="4501500" y="1436141"/>
            <a:ext cx="264979" cy="360040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上矢印 19"/>
          <p:cNvSpPr/>
          <p:nvPr/>
        </p:nvSpPr>
        <p:spPr>
          <a:xfrm rot="10800000">
            <a:off x="4501500" y="2464066"/>
            <a:ext cx="279571" cy="379866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上矢印 21"/>
          <p:cNvSpPr/>
          <p:nvPr/>
        </p:nvSpPr>
        <p:spPr>
          <a:xfrm rot="10800000">
            <a:off x="4491959" y="3646834"/>
            <a:ext cx="279571" cy="379866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上矢印 23"/>
          <p:cNvSpPr/>
          <p:nvPr/>
        </p:nvSpPr>
        <p:spPr>
          <a:xfrm rot="10800000">
            <a:off x="4501501" y="4661220"/>
            <a:ext cx="279571" cy="379866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上矢印 24"/>
          <p:cNvSpPr/>
          <p:nvPr/>
        </p:nvSpPr>
        <p:spPr>
          <a:xfrm>
            <a:off x="4501500" y="5809718"/>
            <a:ext cx="264979" cy="360040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 flipV="1">
            <a:off x="8305932" y="1359731"/>
            <a:ext cx="1246332" cy="49199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右矢印 3"/>
          <p:cNvSpPr/>
          <p:nvPr/>
        </p:nvSpPr>
        <p:spPr>
          <a:xfrm>
            <a:off x="5853101" y="683695"/>
            <a:ext cx="360040" cy="242316"/>
          </a:xfrm>
          <a:prstGeom prst="rightArrow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右矢印 84"/>
          <p:cNvSpPr/>
          <p:nvPr/>
        </p:nvSpPr>
        <p:spPr>
          <a:xfrm>
            <a:off x="5853100" y="1358770"/>
            <a:ext cx="417436" cy="242316"/>
          </a:xfrm>
          <a:prstGeom prst="rightArrow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右矢印 85"/>
          <p:cNvSpPr/>
          <p:nvPr/>
        </p:nvSpPr>
        <p:spPr>
          <a:xfrm>
            <a:off x="5853100" y="2303875"/>
            <a:ext cx="417436" cy="242316"/>
          </a:xfrm>
          <a:prstGeom prst="rightArrow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右矢印 86"/>
          <p:cNvSpPr/>
          <p:nvPr/>
        </p:nvSpPr>
        <p:spPr>
          <a:xfrm>
            <a:off x="5853100" y="3654025"/>
            <a:ext cx="417436" cy="242316"/>
          </a:xfrm>
          <a:prstGeom prst="rightArrow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右矢印 87"/>
          <p:cNvSpPr/>
          <p:nvPr/>
        </p:nvSpPr>
        <p:spPr>
          <a:xfrm>
            <a:off x="5808095" y="4419110"/>
            <a:ext cx="417436" cy="242316"/>
          </a:xfrm>
          <a:prstGeom prst="rightArrow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右矢印 88"/>
          <p:cNvSpPr/>
          <p:nvPr/>
        </p:nvSpPr>
        <p:spPr>
          <a:xfrm>
            <a:off x="5853100" y="5886984"/>
            <a:ext cx="417436" cy="242316"/>
          </a:xfrm>
          <a:prstGeom prst="rightArrow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/>
          <p:cNvSpPr txBox="1">
            <a:spLocks noChangeArrowheads="1"/>
          </p:cNvSpPr>
          <p:nvPr/>
        </p:nvSpPr>
        <p:spPr bwMode="auto">
          <a:xfrm>
            <a:off x="-15552" y="-905"/>
            <a:ext cx="9907698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anchor="ctr"/>
          <a:lstStyle>
            <a:defPPr>
              <a:defRPr lang="ja-JP"/>
            </a:defPPr>
            <a:lvl1pPr algn="ctr" eaLnBrk="0" hangingPunct="0">
              <a:defRPr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47287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894563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41849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789135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US" altLang="ja-JP" sz="2000" dirty="0" smtClean="0"/>
              <a:t>30</a:t>
            </a:r>
            <a:r>
              <a:rPr lang="ja-JP" altLang="en-US" sz="2000" dirty="0" smtClean="0"/>
              <a:t>年エネルギーミックス</a:t>
            </a:r>
            <a:r>
              <a:rPr lang="ja-JP" altLang="en-US" sz="2000" dirty="0"/>
              <a:t>の進捗　～着実に進展。他方で道半ば～</a:t>
            </a:r>
            <a:endParaRPr lang="en-US" altLang="ja-JP" sz="2000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0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7724" y="3203973"/>
            <a:ext cx="986442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03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31855</TotalTime>
  <Words>326</Words>
  <Application>Microsoft Office PowerPoint</Application>
  <PresentationFormat>A4 210 x 297 mm</PresentationFormat>
  <Paragraphs>112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10_テスト</vt:lpstr>
      <vt:lpstr>テスト</vt:lpstr>
      <vt:lpstr>1_テスト</vt:lpstr>
      <vt:lpstr>4_Office テーマ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METI</cp:lastModifiedBy>
  <cp:revision>2414</cp:revision>
  <cp:lastPrinted>2018-03-23T12:42:56Z</cp:lastPrinted>
  <dcterms:created xsi:type="dcterms:W3CDTF">2011-04-21T14:38:47Z</dcterms:created>
  <dcterms:modified xsi:type="dcterms:W3CDTF">2018-04-25T07:18:50Z</dcterms:modified>
</cp:coreProperties>
</file>