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92" d="100"/>
          <a:sy n="92" d="100"/>
        </p:scale>
        <p:origin x="123" y="6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435" y="955345"/>
            <a:ext cx="9356183" cy="5832648"/>
          </a:xfrm>
          <a:prstGeom prst="rect">
            <a:avLst/>
          </a:prstGeom>
        </p:spPr>
      </p:pic>
      <p:sp>
        <p:nvSpPr>
          <p:cNvPr id="19" name="テキスト ボックス 38"/>
          <p:cNvSpPr txBox="1">
            <a:spLocks noChangeArrowheads="1"/>
          </p:cNvSpPr>
          <p:nvPr/>
        </p:nvSpPr>
        <p:spPr bwMode="auto">
          <a:xfrm>
            <a:off x="9304723" y="3428467"/>
            <a:ext cx="60801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Arial" charset="0"/>
              </a:rPr>
              <a:t>本賠償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51252" y="752471"/>
            <a:ext cx="9560549" cy="5657621"/>
            <a:chOff x="151252" y="752471"/>
            <a:chExt cx="9560549" cy="5657621"/>
          </a:xfrm>
        </p:grpSpPr>
        <p:sp>
          <p:nvSpPr>
            <p:cNvPr id="10" name="テキスト ボックス 16"/>
            <p:cNvSpPr txBox="1">
              <a:spLocks noChangeArrowheads="1"/>
            </p:cNvSpPr>
            <p:nvPr/>
          </p:nvSpPr>
          <p:spPr bwMode="auto">
            <a:xfrm>
              <a:off x="151252" y="752471"/>
              <a:ext cx="10985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 dirty="0">
                  <a:latin typeface="Arial" charset="0"/>
                </a:rPr>
                <a:t>（億円）</a:t>
              </a:r>
            </a:p>
          </p:txBody>
        </p:sp>
        <p:sp>
          <p:nvSpPr>
            <p:cNvPr id="14" name="テキスト ボックス 39"/>
            <p:cNvSpPr txBox="1">
              <a:spLocks noChangeArrowheads="1"/>
            </p:cNvSpPr>
            <p:nvPr/>
          </p:nvSpPr>
          <p:spPr bwMode="auto">
            <a:xfrm>
              <a:off x="7971113" y="5062754"/>
              <a:ext cx="1279525" cy="400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dirty="0" smtClean="0">
                  <a:latin typeface="+mn-ea"/>
                  <a:ea typeface="+mn-ea"/>
                </a:rPr>
                <a:t>個人</a:t>
              </a:r>
              <a:endParaRPr lang="en-US" altLang="ja-JP" sz="1000" b="1" dirty="0" smtClean="0">
                <a:latin typeface="+mn-ea"/>
                <a:ea typeface="+mn-ea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u="sng" dirty="0" smtClean="0">
                  <a:latin typeface="+mn-ea"/>
                  <a:ea typeface="+mn-ea"/>
                </a:rPr>
                <a:t>約３</a:t>
              </a:r>
              <a:r>
                <a:rPr lang="ja-JP" altLang="en-US" sz="1000" b="1" u="sng" dirty="0">
                  <a:latin typeface="+mn-ea"/>
                  <a:ea typeface="+mn-ea"/>
                </a:rPr>
                <a:t>０</a:t>
              </a:r>
              <a:r>
                <a:rPr lang="en-US" altLang="ja-JP" sz="1000" b="1" u="sng" dirty="0" smtClean="0">
                  <a:latin typeface="+mn-ea"/>
                  <a:ea typeface="+mn-ea"/>
                </a:rPr>
                <a:t>,</a:t>
              </a:r>
              <a:r>
                <a:rPr lang="ja-JP" altLang="en-US" sz="1000" b="1" u="sng" dirty="0" smtClean="0">
                  <a:latin typeface="+mn-ea"/>
                  <a:ea typeface="+mn-ea"/>
                </a:rPr>
                <a:t>３６</a:t>
              </a:r>
              <a:r>
                <a:rPr lang="ja-JP" altLang="en-US" sz="1000" b="1" u="sng" dirty="0">
                  <a:latin typeface="+mn-ea"/>
                  <a:ea typeface="+mn-ea"/>
                </a:rPr>
                <a:t>９</a:t>
              </a:r>
              <a:r>
                <a:rPr lang="ja-JP" altLang="en-US" sz="1000" b="1" u="sng" dirty="0" smtClean="0">
                  <a:latin typeface="+mn-ea"/>
                  <a:ea typeface="+mn-ea"/>
                </a:rPr>
                <a:t>億円</a:t>
              </a:r>
              <a:endParaRPr lang="en-US" altLang="ja-JP" sz="1000" b="1" u="sng" dirty="0" smtClean="0">
                <a:latin typeface="+mn-ea"/>
                <a:ea typeface="+mn-ea"/>
              </a:endParaRPr>
            </a:p>
          </p:txBody>
        </p:sp>
        <p:sp>
          <p:nvSpPr>
            <p:cNvPr id="15" name="テキスト ボックス 40"/>
            <p:cNvSpPr txBox="1">
              <a:spLocks noChangeArrowheads="1"/>
            </p:cNvSpPr>
            <p:nvPr/>
          </p:nvSpPr>
          <p:spPr bwMode="auto">
            <a:xfrm>
              <a:off x="7740838" y="3678849"/>
              <a:ext cx="1514475" cy="40011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dirty="0" smtClean="0">
                  <a:latin typeface="+mn-ea"/>
                  <a:ea typeface="+mn-ea"/>
                </a:rPr>
                <a:t>団体・地方公共団体等</a:t>
              </a:r>
              <a:r>
                <a:rPr lang="ja-JP" altLang="en-US" sz="1000" b="1" u="sng" dirty="0" smtClean="0">
                  <a:latin typeface="+mn-ea"/>
                  <a:ea typeface="+mn-ea"/>
                </a:rPr>
                <a:t>約２５，１９９億円</a:t>
              </a:r>
              <a:endParaRPr lang="en-US" altLang="ja-JP" sz="1000" b="1" u="sng" dirty="0" smtClean="0">
                <a:latin typeface="+mn-ea"/>
                <a:ea typeface="+mn-ea"/>
              </a:endParaRPr>
            </a:p>
          </p:txBody>
        </p:sp>
        <p:sp>
          <p:nvSpPr>
            <p:cNvPr id="17" name="右中かっこ 16"/>
            <p:cNvSpPr/>
            <p:nvPr/>
          </p:nvSpPr>
          <p:spPr>
            <a:xfrm>
              <a:off x="9502717" y="6296545"/>
              <a:ext cx="163767" cy="10918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8" name="右中かっこ 17"/>
            <p:cNvSpPr/>
            <p:nvPr/>
          </p:nvSpPr>
          <p:spPr>
            <a:xfrm>
              <a:off x="9497084" y="1612088"/>
              <a:ext cx="214717" cy="4571918"/>
            </a:xfrm>
            <a:prstGeom prst="rightBrace">
              <a:avLst>
                <a:gd name="adj1" fmla="val 39609"/>
                <a:gd name="adj2" fmla="val 49871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" name="テキスト ボックス 39"/>
            <p:cNvSpPr txBox="1">
              <a:spLocks noChangeArrowheads="1"/>
            </p:cNvSpPr>
            <p:nvPr/>
          </p:nvSpPr>
          <p:spPr bwMode="auto">
            <a:xfrm>
              <a:off x="7963499" y="5840705"/>
              <a:ext cx="1269193" cy="5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None/>
              </a:pPr>
              <a:r>
                <a:rPr lang="ja-JP" altLang="en-US" sz="1000" b="1" u="sng" dirty="0" smtClean="0">
                  <a:latin typeface="+mn-ea"/>
                  <a:ea typeface="+mn-ea"/>
                </a:rPr>
                <a:t>仮払</a:t>
              </a:r>
              <a:endParaRPr lang="en-US" altLang="ja-JP" sz="1000" b="1" u="sng" dirty="0" smtClean="0">
                <a:latin typeface="+mn-ea"/>
                <a:ea typeface="+mn-ea"/>
              </a:endParaRPr>
            </a:p>
            <a:p>
              <a:pPr algn="r" eaLnBrk="1" hangingPunct="1">
                <a:spcBef>
                  <a:spcPct val="0"/>
                </a:spcBef>
                <a:buNone/>
              </a:pPr>
              <a:r>
                <a:rPr lang="ja-JP" altLang="en-US" sz="1000" b="1" u="sng" dirty="0" smtClean="0">
                  <a:latin typeface="+mn-ea"/>
                  <a:ea typeface="+mn-ea"/>
                </a:rPr>
                <a:t>約１</a:t>
              </a:r>
              <a:r>
                <a:rPr lang="en-US" altLang="ja-JP" sz="1000" b="1" u="sng" dirty="0" smtClean="0">
                  <a:latin typeface="+mn-ea"/>
                  <a:ea typeface="+mn-ea"/>
                </a:rPr>
                <a:t>,</a:t>
              </a:r>
              <a:r>
                <a:rPr lang="ja-JP" altLang="en-US" sz="1000" b="1" u="sng" dirty="0" smtClean="0">
                  <a:latin typeface="+mn-ea"/>
                  <a:ea typeface="+mn-ea"/>
                </a:rPr>
                <a:t>５２９億円</a:t>
              </a:r>
              <a:endParaRPr lang="en-US" altLang="ja-JP" sz="1000" b="1" u="sng" dirty="0">
                <a:latin typeface="+mn-ea"/>
                <a:ea typeface="+mn-ea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100" dirty="0">
                <a:latin typeface="Arial" charset="0"/>
              </a:endParaRPr>
            </a:p>
          </p:txBody>
        </p:sp>
        <p:sp>
          <p:nvSpPr>
            <p:cNvPr id="21" name="テキスト ボックス 40"/>
            <p:cNvSpPr txBox="1">
              <a:spLocks noChangeArrowheads="1"/>
            </p:cNvSpPr>
            <p:nvPr/>
          </p:nvSpPr>
          <p:spPr bwMode="auto">
            <a:xfrm>
              <a:off x="7911418" y="1580761"/>
              <a:ext cx="1331912" cy="400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dirty="0" smtClean="0">
                  <a:latin typeface="+mn-ea"/>
                  <a:ea typeface="+mn-ea"/>
                </a:rPr>
                <a:t>自主的避難等</a:t>
              </a:r>
              <a:endParaRPr lang="en-US" altLang="ja-JP" sz="1000" b="1" dirty="0" smtClean="0">
                <a:latin typeface="+mn-ea"/>
                <a:ea typeface="+mn-ea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u="sng" dirty="0" smtClean="0">
                  <a:latin typeface="+mn-ea"/>
                  <a:ea typeface="+mn-ea"/>
                </a:rPr>
                <a:t>約３，５３７億円</a:t>
              </a:r>
              <a:endParaRPr lang="en-US" altLang="ja-JP" sz="1000" b="1" u="sng" dirty="0" smtClean="0">
                <a:latin typeface="+mn-ea"/>
                <a:ea typeface="+mn-ea"/>
              </a:endParaRPr>
            </a:p>
          </p:txBody>
        </p:sp>
        <p:sp>
          <p:nvSpPr>
            <p:cNvPr id="12" name="テキスト ボックス 68"/>
            <p:cNvSpPr txBox="1">
              <a:spLocks noChangeArrowheads="1"/>
            </p:cNvSpPr>
            <p:nvPr/>
          </p:nvSpPr>
          <p:spPr bwMode="auto">
            <a:xfrm>
              <a:off x="504241" y="3809282"/>
              <a:ext cx="1466903" cy="518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 smtClean="0">
                  <a:latin typeface="+mn-ea"/>
                  <a:ea typeface="+mn-ea"/>
                </a:rPr>
                <a:t>9/12</a:t>
              </a:r>
              <a:r>
                <a:rPr lang="ja-JP" altLang="en-US" sz="1000" dirty="0" smtClean="0">
                  <a:latin typeface="+mn-ea"/>
                  <a:ea typeface="+mn-ea"/>
                </a:rPr>
                <a:t>個人</a:t>
              </a:r>
              <a:endParaRPr lang="en-US" altLang="ja-JP" sz="1000" dirty="0" smtClean="0">
                <a:latin typeface="+mn-ea"/>
                <a:ea typeface="+mn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 smtClean="0">
                  <a:latin typeface="+mn-ea"/>
                  <a:ea typeface="+mn-ea"/>
                </a:rPr>
                <a:t>9/21</a:t>
              </a:r>
              <a:r>
                <a:rPr lang="ja-JP" altLang="en-US" sz="1000" dirty="0" smtClean="0">
                  <a:latin typeface="+mn-ea"/>
                  <a:ea typeface="+mn-ea"/>
                </a:rPr>
                <a:t>法人</a:t>
              </a:r>
              <a:endParaRPr lang="en-US" altLang="ja-JP" sz="1000" dirty="0" smtClean="0">
                <a:latin typeface="+mn-ea"/>
                <a:ea typeface="+mn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latin typeface="+mn-ea"/>
                  <a:ea typeface="+mn-ea"/>
                </a:rPr>
                <a:t>第</a:t>
              </a:r>
              <a:r>
                <a:rPr lang="en-US" altLang="ja-JP" sz="1000" dirty="0" smtClean="0">
                  <a:latin typeface="+mn-ea"/>
                  <a:ea typeface="+mn-ea"/>
                </a:rPr>
                <a:t>1</a:t>
              </a:r>
              <a:r>
                <a:rPr lang="ja-JP" altLang="en-US" sz="1000" dirty="0" smtClean="0">
                  <a:latin typeface="+mn-ea"/>
                  <a:ea typeface="+mn-ea"/>
                </a:rPr>
                <a:t>期本賠償受付開始</a:t>
              </a:r>
            </a:p>
          </p:txBody>
        </p:sp>
        <p:cxnSp>
          <p:nvCxnSpPr>
            <p:cNvPr id="22" name="直線コネクタ 21"/>
            <p:cNvCxnSpPr/>
            <p:nvPr/>
          </p:nvCxnSpPr>
          <p:spPr bwMode="auto">
            <a:xfrm>
              <a:off x="1093739" y="5180950"/>
              <a:ext cx="6939" cy="1209311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0" name="テキスト ボックス 68"/>
            <p:cNvSpPr txBox="1">
              <a:spLocks noChangeArrowheads="1"/>
            </p:cNvSpPr>
            <p:nvPr/>
          </p:nvSpPr>
          <p:spPr bwMode="auto">
            <a:xfrm>
              <a:off x="504665" y="4806395"/>
              <a:ext cx="1257981" cy="374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 smtClean="0">
                  <a:latin typeface="+mn-ea"/>
                  <a:ea typeface="+mn-ea"/>
                </a:rPr>
                <a:t>8/10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latin typeface="+mn-ea"/>
                  <a:ea typeface="+mn-ea"/>
                </a:rPr>
                <a:t>支援機構法の制定</a:t>
              </a:r>
            </a:p>
          </p:txBody>
        </p:sp>
        <p:cxnSp>
          <p:nvCxnSpPr>
            <p:cNvPr id="26" name="直線コネクタ 25"/>
            <p:cNvCxnSpPr>
              <a:stCxn id="49" idx="2"/>
            </p:cNvCxnSpPr>
            <p:nvPr/>
          </p:nvCxnSpPr>
          <p:spPr bwMode="auto">
            <a:xfrm flipH="1">
              <a:off x="2307109" y="5706152"/>
              <a:ext cx="3996" cy="635494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 bwMode="auto">
            <a:xfrm flipH="1">
              <a:off x="1843462" y="1985899"/>
              <a:ext cx="11854" cy="4417368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 bwMode="auto">
            <a:xfrm flipH="1">
              <a:off x="2796255" y="4518603"/>
              <a:ext cx="2963" cy="1884664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 bwMode="auto">
            <a:xfrm>
              <a:off x="3156104" y="3560230"/>
              <a:ext cx="0" cy="283709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 bwMode="auto">
            <a:xfrm flipH="1">
              <a:off x="4448944" y="2924944"/>
              <a:ext cx="11854" cy="3467603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3" name="テキスト ボックス 66"/>
            <p:cNvSpPr txBox="1">
              <a:spLocks noChangeArrowheads="1"/>
            </p:cNvSpPr>
            <p:nvPr/>
          </p:nvSpPr>
          <p:spPr bwMode="auto">
            <a:xfrm>
              <a:off x="2119896" y="4190124"/>
              <a:ext cx="1455050" cy="374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rPr>
                <a:t>12/17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+mn-ea"/>
                  <a:ea typeface="+mn-ea"/>
                </a:rPr>
                <a:t>自主避難等</a:t>
              </a:r>
              <a:endParaRPr lang="en-US" altLang="ja-JP" sz="1000" dirty="0" smtClean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solidFill>
                    <a:srgbClr val="000000"/>
                  </a:solidFill>
                  <a:latin typeface="+mn-ea"/>
                  <a:ea typeface="+mn-ea"/>
                </a:rPr>
                <a:t>追加賠償受付開始</a:t>
              </a:r>
              <a:endParaRPr lang="ja-JP" altLang="en-US" sz="1800" dirty="0" smtClean="0">
                <a:latin typeface="+mn-ea"/>
                <a:ea typeface="+mn-ea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3752752" y="1443390"/>
              <a:ext cx="2280368" cy="337396"/>
            </a:xfrm>
            <a:prstGeom prst="roundRect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flipV="1">
              <a:off x="5035922" y="1780786"/>
              <a:ext cx="862361" cy="4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2" name="テキスト ボックス 68"/>
            <p:cNvSpPr txBox="1">
              <a:spLocks noChangeArrowheads="1"/>
            </p:cNvSpPr>
            <p:nvPr/>
          </p:nvSpPr>
          <p:spPr bwMode="auto">
            <a:xfrm>
              <a:off x="1799170" y="3560231"/>
              <a:ext cx="1466903" cy="518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>
                  <a:latin typeface="+mn-ea"/>
                  <a:ea typeface="+mn-ea"/>
                </a:rPr>
                <a:t>10</a:t>
              </a:r>
              <a:r>
                <a:rPr lang="en-US" altLang="ja-JP" sz="1000" dirty="0" smtClean="0">
                  <a:latin typeface="+mn-ea"/>
                  <a:ea typeface="+mn-ea"/>
                </a:rPr>
                <a:t>/3</a:t>
              </a:r>
              <a:r>
                <a:rPr lang="ja-JP" altLang="en-US" sz="1000" dirty="0" smtClean="0">
                  <a:latin typeface="+mn-ea"/>
                  <a:ea typeface="+mn-ea"/>
                </a:rPr>
                <a:t>個人・法人</a:t>
              </a:r>
              <a:endParaRPr lang="en-US" altLang="ja-JP" sz="1000" dirty="0" smtClean="0">
                <a:latin typeface="+mn-ea"/>
                <a:ea typeface="+mn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latin typeface="+mn-ea"/>
                  <a:ea typeface="+mn-ea"/>
                </a:rPr>
                <a:t>精神的損害等</a:t>
              </a:r>
              <a:endParaRPr lang="en-US" altLang="ja-JP" sz="1000" dirty="0" smtClean="0">
                <a:latin typeface="+mn-ea"/>
                <a:ea typeface="+mn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latin typeface="+mn-ea"/>
                  <a:ea typeface="+mn-ea"/>
                </a:rPr>
                <a:t>包括請求受付開始</a:t>
              </a:r>
            </a:p>
          </p:txBody>
        </p:sp>
        <p:sp>
          <p:nvSpPr>
            <p:cNvPr id="43" name="テキスト ボックス 66"/>
            <p:cNvSpPr txBox="1">
              <a:spLocks noChangeArrowheads="1"/>
            </p:cNvSpPr>
            <p:nvPr/>
          </p:nvSpPr>
          <p:spPr bwMode="auto">
            <a:xfrm>
              <a:off x="2316709" y="2468315"/>
              <a:ext cx="1093510" cy="517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+mj-ea"/>
                  <a:ea typeface="+mj-ea"/>
                </a:rPr>
                <a:t>12/27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solidFill>
                    <a:srgbClr val="000000"/>
                  </a:solidFill>
                  <a:latin typeface="+mj-ea"/>
                  <a:ea typeface="+mj-ea"/>
                </a:rPr>
                <a:t>事業用資産</a:t>
              </a:r>
              <a:endParaRPr lang="en-US" altLang="ja-JP" sz="1000" dirty="0" smtClean="0">
                <a:solidFill>
                  <a:srgbClr val="000000"/>
                </a:solidFill>
                <a:latin typeface="+mj-ea"/>
                <a:ea typeface="+mj-ea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dirty="0" smtClean="0">
                  <a:solidFill>
                    <a:srgbClr val="000000"/>
                  </a:solidFill>
                  <a:latin typeface="+mj-ea"/>
                  <a:ea typeface="+mj-ea"/>
                </a:rPr>
                <a:t>賠償受付開始</a:t>
              </a:r>
              <a:endParaRPr lang="ja-JP" altLang="en-US" sz="1800" dirty="0" smtClean="0">
                <a:latin typeface="+mj-ea"/>
                <a:ea typeface="+mj-ea"/>
              </a:endParaRPr>
            </a:p>
          </p:txBody>
        </p:sp>
        <p:cxnSp>
          <p:nvCxnSpPr>
            <p:cNvPr id="61" name="直線コネクタ 60"/>
            <p:cNvCxnSpPr/>
            <p:nvPr/>
          </p:nvCxnSpPr>
          <p:spPr bwMode="auto">
            <a:xfrm flipH="1">
              <a:off x="5014183" y="2328642"/>
              <a:ext cx="1480" cy="4065707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2" name="グループ化 1"/>
            <p:cNvGrpSpPr/>
            <p:nvPr/>
          </p:nvGrpSpPr>
          <p:grpSpPr>
            <a:xfrm>
              <a:off x="418273" y="1489758"/>
              <a:ext cx="5403255" cy="4907675"/>
              <a:chOff x="416496" y="1505095"/>
              <a:chExt cx="5403255" cy="4907675"/>
            </a:xfrm>
          </p:grpSpPr>
          <p:sp>
            <p:nvSpPr>
              <p:cNvPr id="11" name="テキスト ボックス 68"/>
              <p:cNvSpPr txBox="1">
                <a:spLocks noChangeArrowheads="1"/>
              </p:cNvSpPr>
              <p:nvPr/>
            </p:nvSpPr>
            <p:spPr bwMode="auto">
              <a:xfrm>
                <a:off x="416496" y="2645773"/>
                <a:ext cx="1147963" cy="3746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latin typeface="+mn-ea"/>
                    <a:ea typeface="+mn-ea"/>
                  </a:rPr>
                  <a:t>2011/8/5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latin typeface="+mn-ea"/>
                    <a:ea typeface="+mn-ea"/>
                  </a:rPr>
                  <a:t>「中間指針」</a:t>
                </a:r>
              </a:p>
            </p:txBody>
          </p:sp>
          <p:sp>
            <p:nvSpPr>
              <p:cNvPr id="57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4095075" y="3033126"/>
                <a:ext cx="1487647" cy="57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7/23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住宅確保損害賠償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受付開始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cxnSp>
            <p:nvCxnSpPr>
              <p:cNvPr id="27" name="直線コネクタ 26"/>
              <p:cNvCxnSpPr/>
              <p:nvPr/>
            </p:nvCxnSpPr>
            <p:spPr bwMode="auto">
              <a:xfrm>
                <a:off x="1039146" y="3071141"/>
                <a:ext cx="16208" cy="3341043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/>
              <p:nvPr/>
            </p:nvCxnSpPr>
            <p:spPr bwMode="auto">
              <a:xfrm>
                <a:off x="2527415" y="4078958"/>
                <a:ext cx="0" cy="2333228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 bwMode="auto">
              <a:xfrm>
                <a:off x="2863464" y="2996604"/>
                <a:ext cx="0" cy="3366534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 bwMode="auto">
              <a:xfrm>
                <a:off x="4102411" y="1854738"/>
                <a:ext cx="2963" cy="4526590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4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3692672" y="2392698"/>
                <a:ext cx="1567660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2014/4/14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一括慰謝料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受付開始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cxnSp>
            <p:nvCxnSpPr>
              <p:cNvPr id="56" name="直線コネクタ 55"/>
              <p:cNvCxnSpPr/>
              <p:nvPr/>
            </p:nvCxnSpPr>
            <p:spPr bwMode="auto">
              <a:xfrm>
                <a:off x="4812552" y="3540599"/>
                <a:ext cx="5927" cy="2862668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25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614629" y="2176126"/>
                <a:ext cx="159812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12/6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「中間指針第一次追補」</a:t>
                </a:r>
                <a:endParaRPr lang="ja-JP" altLang="en-US" sz="1800" dirty="0" smtClean="0">
                  <a:latin typeface="+mn-ea"/>
                  <a:ea typeface="+mn-ea"/>
                </a:endParaRPr>
              </a:p>
            </p:txBody>
          </p:sp>
          <p:sp>
            <p:nvSpPr>
              <p:cNvPr id="31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1122698" y="3134756"/>
                <a:ext cx="145801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2012/3/9</a:t>
                </a: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自主避難等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賠償受付開始</a:t>
                </a:r>
                <a:endParaRPr lang="ja-JP" altLang="en-US" sz="1800" dirty="0" smtClean="0">
                  <a:latin typeface="+mn-ea"/>
                  <a:ea typeface="+mn-ea"/>
                </a:endParaRPr>
              </a:p>
            </p:txBody>
          </p:sp>
          <p:sp>
            <p:nvSpPr>
              <p:cNvPr id="35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960241" y="1606131"/>
                <a:ext cx="1701594" cy="40011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3/16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「中間指針第二次追補」</a:t>
                </a:r>
                <a:endParaRPr lang="ja-JP" altLang="en-US" sz="1800" dirty="0" smtClean="0">
                  <a:latin typeface="+mn-ea"/>
                  <a:ea typeface="+mn-ea"/>
                </a:endParaRPr>
              </a:p>
            </p:txBody>
          </p:sp>
          <p:sp>
            <p:nvSpPr>
              <p:cNvPr id="46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2377615" y="3000396"/>
                <a:ext cx="1567660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3/29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財物賠償受付開始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（土地・建物・家財）</a:t>
                </a:r>
                <a:endParaRPr lang="ja-JP" altLang="en-US" sz="1800" dirty="0" smtClean="0">
                  <a:latin typeface="+mn-ea"/>
                  <a:ea typeface="+mn-ea"/>
                </a:endParaRPr>
              </a:p>
            </p:txBody>
          </p:sp>
          <p:sp>
            <p:nvSpPr>
              <p:cNvPr id="49" name="テキスト ボックス 68"/>
              <p:cNvSpPr txBox="1">
                <a:spLocks noChangeArrowheads="1"/>
              </p:cNvSpPr>
              <p:nvPr/>
            </p:nvSpPr>
            <p:spPr bwMode="auto">
              <a:xfrm>
                <a:off x="965407" y="5278815"/>
                <a:ext cx="2687841" cy="442674"/>
              </a:xfrm>
              <a:prstGeom prst="round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ts val="1200"/>
                  </a:lnSpc>
                  <a:defRPr/>
                </a:pPr>
                <a:r>
                  <a:rPr lang="en-US" altLang="ja-JP" sz="1000" dirty="0" smtClean="0">
                    <a:latin typeface="+mn-ea"/>
                    <a:ea typeface="+mn-ea"/>
                  </a:rPr>
                  <a:t>7/20</a:t>
                </a:r>
                <a:r>
                  <a:rPr lang="ja-JP" altLang="en-US" sz="1000" dirty="0" smtClean="0">
                    <a:latin typeface="+mn-ea"/>
                    <a:ea typeface="+mn-ea"/>
                  </a:rPr>
                  <a:t>区域見直しに伴う賠償基準の考え方</a:t>
                </a:r>
                <a:endParaRPr lang="en-US" altLang="ja-JP" sz="1000" dirty="0" smtClean="0">
                  <a:latin typeface="+mn-ea"/>
                  <a:ea typeface="+mn-ea"/>
                </a:endParaRPr>
              </a:p>
              <a:p>
                <a:pPr algn="ctr" eaLnBrk="1" hangingPunct="1">
                  <a:lnSpc>
                    <a:spcPts val="1200"/>
                  </a:lnSpc>
                  <a:defRPr/>
                </a:pPr>
                <a:r>
                  <a:rPr lang="en-US" altLang="ja-JP" sz="1000" dirty="0" smtClean="0">
                    <a:latin typeface="+mn-ea"/>
                    <a:ea typeface="+mn-ea"/>
                  </a:rPr>
                  <a:t>7/24</a:t>
                </a:r>
                <a:r>
                  <a:rPr lang="ja-JP" altLang="en-US" sz="1000" dirty="0" smtClean="0">
                    <a:latin typeface="+mn-ea"/>
                    <a:ea typeface="+mn-ea"/>
                  </a:rPr>
                  <a:t>区域見直しに伴う賠償基準</a:t>
                </a:r>
              </a:p>
            </p:txBody>
          </p:sp>
          <p:sp>
            <p:nvSpPr>
              <p:cNvPr id="50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3132304" y="3672586"/>
                <a:ext cx="1567660" cy="374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12/6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田畑賠償受付開始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1" name="角丸四角形 50"/>
              <p:cNvSpPr/>
              <p:nvPr/>
            </p:nvSpPr>
            <p:spPr>
              <a:xfrm>
                <a:off x="3156104" y="1505095"/>
                <a:ext cx="1666936" cy="362664"/>
              </a:xfrm>
              <a:prstGeom prst="round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ja-JP" sz="1000" dirty="0">
                    <a:solidFill>
                      <a:schemeClr val="tx1"/>
                    </a:solidFill>
                    <a:latin typeface="+mn-ea"/>
                  </a:rPr>
                  <a:t>12/26</a:t>
                </a:r>
              </a:p>
              <a:p>
                <a:pPr algn="ctr">
                  <a:defRPr/>
                </a:pPr>
                <a:r>
                  <a:rPr lang="en-US" altLang="ja-JP" sz="1000" dirty="0">
                    <a:solidFill>
                      <a:schemeClr val="tx1"/>
                    </a:solidFill>
                    <a:latin typeface="+mn-ea"/>
                  </a:rPr>
                  <a:t> ｢</a:t>
                </a:r>
                <a:r>
                  <a:rPr lang="ja-JP" altLang="en-US" sz="1000" dirty="0">
                    <a:solidFill>
                      <a:schemeClr val="tx1"/>
                    </a:solidFill>
                    <a:latin typeface="+mn-ea"/>
                  </a:rPr>
                  <a:t>中間指針第四次追補</a:t>
                </a:r>
                <a:r>
                  <a:rPr lang="en-US" altLang="ja-JP" sz="1000" dirty="0">
                    <a:solidFill>
                      <a:schemeClr val="tx1"/>
                    </a:solidFill>
                    <a:latin typeface="+mn-ea"/>
                  </a:rPr>
                  <a:t>｣</a:t>
                </a:r>
                <a:endParaRPr lang="ja-JP" altLang="en-US" sz="10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cxnSp>
            <p:nvCxnSpPr>
              <p:cNvPr id="59" name="直線コネクタ 58"/>
              <p:cNvCxnSpPr/>
              <p:nvPr/>
            </p:nvCxnSpPr>
            <p:spPr bwMode="auto">
              <a:xfrm>
                <a:off x="4013086" y="4096014"/>
                <a:ext cx="9048" cy="2316170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62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4252091" y="1916762"/>
                <a:ext cx="1567660" cy="5187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9/</a:t>
                </a:r>
                <a:r>
                  <a:rPr lang="en-US" altLang="ja-JP" sz="1000" dirty="0">
                    <a:solidFill>
                      <a:srgbClr val="000000"/>
                    </a:solidFill>
                    <a:latin typeface="+mn-ea"/>
                    <a:ea typeface="+mn-ea"/>
                  </a:rPr>
                  <a:t>18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山林その他土地</a:t>
                </a: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/>
                </a:r>
                <a:b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</a:b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立木賠償受付開始</a:t>
                </a:r>
                <a:endParaRPr lang="en-US" altLang="ja-JP" sz="10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96" name="テキスト ボックス 66"/>
              <p:cNvSpPr txBox="1">
                <a:spLocks noChangeArrowheads="1"/>
              </p:cNvSpPr>
              <p:nvPr/>
            </p:nvSpPr>
            <p:spPr bwMode="auto">
              <a:xfrm>
                <a:off x="2069534" y="1928532"/>
                <a:ext cx="1701594" cy="40011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US" altLang="ja-JP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2013/1/30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ja-JP" altLang="en-US" sz="10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「中間指針第三次追補」</a:t>
                </a:r>
                <a:endParaRPr lang="ja-JP" altLang="en-US" sz="1800" dirty="0" smtClean="0">
                  <a:latin typeface="+mn-ea"/>
                  <a:ea typeface="+mn-ea"/>
                </a:endParaRPr>
              </a:p>
            </p:txBody>
          </p:sp>
          <p:cxnSp>
            <p:nvCxnSpPr>
              <p:cNvPr id="97" name="直線コネクタ 96"/>
              <p:cNvCxnSpPr>
                <a:stCxn id="96" idx="2"/>
              </p:cNvCxnSpPr>
              <p:nvPr/>
            </p:nvCxnSpPr>
            <p:spPr bwMode="auto">
              <a:xfrm>
                <a:off x="2920331" y="2328642"/>
                <a:ext cx="22618" cy="4061619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 bwMode="auto">
              <a:xfrm flipH="1">
                <a:off x="1497202" y="2576236"/>
                <a:ext cx="7741" cy="3836534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cxnSp>
          <p:nvCxnSpPr>
            <p:cNvPr id="58" name="直線コネクタ 57"/>
            <p:cNvCxnSpPr/>
            <p:nvPr/>
          </p:nvCxnSpPr>
          <p:spPr bwMode="auto">
            <a:xfrm>
              <a:off x="1796772" y="3534866"/>
              <a:ext cx="1883" cy="2865018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1208584" y="4344114"/>
              <a:ext cx="0" cy="2050235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5" name="テキスト ボックス 40"/>
            <p:cNvSpPr txBox="1">
              <a:spLocks noChangeArrowheads="1"/>
            </p:cNvSpPr>
            <p:nvPr/>
          </p:nvSpPr>
          <p:spPr bwMode="auto">
            <a:xfrm>
              <a:off x="7702375" y="2781212"/>
              <a:ext cx="1514475" cy="40011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dirty="0" smtClean="0">
                  <a:latin typeface="+mn-ea"/>
                  <a:ea typeface="+mn-ea"/>
                </a:rPr>
                <a:t>事業者</a:t>
              </a:r>
              <a:endParaRPr lang="en-US" altLang="ja-JP" sz="1000" b="1" dirty="0" smtClean="0">
                <a:latin typeface="+mn-ea"/>
                <a:ea typeface="+mn-ea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000" b="1" u="sng" dirty="0" smtClean="0">
                  <a:latin typeface="+mn-ea"/>
                  <a:ea typeface="+mn-ea"/>
                </a:rPr>
                <a:t>約２０，９９９億円</a:t>
              </a:r>
              <a:endParaRPr lang="en-US" altLang="ja-JP" sz="1000" b="1" u="sng" dirty="0" smtClean="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07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189</TotalTime>
  <Words>151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56</cp:revision>
  <cp:lastPrinted>2017-10-25T07:33:45Z</cp:lastPrinted>
  <dcterms:created xsi:type="dcterms:W3CDTF">2017-10-19T01:52:20Z</dcterms:created>
  <dcterms:modified xsi:type="dcterms:W3CDTF">2018-04-04T09:29:54Z</dcterms:modified>
</cp:coreProperties>
</file>