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6959600" cy="100838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4">
          <p15:clr>
            <a:srgbClr val="A4A3A4"/>
          </p15:clr>
        </p15:guide>
        <p15:guide id="2" pos="12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77" userDrawn="1">
          <p15:clr>
            <a:srgbClr val="A4A3A4"/>
          </p15:clr>
        </p15:guide>
        <p15:guide id="2" pos="219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D6EC"/>
    <a:srgbClr val="FF5A00"/>
    <a:srgbClr val="0098D0"/>
    <a:srgbClr val="0064C8"/>
    <a:srgbClr val="B197D3"/>
    <a:srgbClr val="FFBE3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2" autoAdjust="0"/>
    <p:restoredTop sz="94647" autoAdjust="0"/>
  </p:normalViewPr>
  <p:slideViewPr>
    <p:cSldViewPr>
      <p:cViewPr varScale="1">
        <p:scale>
          <a:sx n="108" d="100"/>
          <a:sy n="108" d="100"/>
        </p:scale>
        <p:origin x="288" y="102"/>
      </p:cViewPr>
      <p:guideLst>
        <p:guide orient="horz" pos="414"/>
        <p:guide pos="126"/>
      </p:guideLst>
    </p:cSldViewPr>
  </p:slideViewPr>
  <p:outlineViewPr>
    <p:cViewPr>
      <p:scale>
        <a:sx n="33" d="100"/>
        <a:sy n="33" d="100"/>
      </p:scale>
      <p:origin x="0" y="76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90" d="100"/>
          <a:sy n="90" d="100"/>
        </p:scale>
        <p:origin x="-2070" y="-72"/>
      </p:cViewPr>
      <p:guideLst>
        <p:guide orient="horz" pos="3177"/>
        <p:guide pos="219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5827" cy="504190"/>
          </a:xfrm>
          <a:prstGeom prst="rect">
            <a:avLst/>
          </a:prstGeom>
        </p:spPr>
        <p:txBody>
          <a:bodyPr vert="horz" lIns="93863" tIns="46932" rIns="93863" bIns="4693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942163" y="0"/>
            <a:ext cx="3015827" cy="504190"/>
          </a:xfrm>
          <a:prstGeom prst="rect">
            <a:avLst/>
          </a:prstGeom>
        </p:spPr>
        <p:txBody>
          <a:bodyPr vert="horz" lIns="93863" tIns="46932" rIns="93863" bIns="46932" rtlCol="0"/>
          <a:lstStyle>
            <a:lvl1pPr algn="r">
              <a:defRPr sz="1200"/>
            </a:lvl1pPr>
          </a:lstStyle>
          <a:p>
            <a:r>
              <a:rPr lang="ja-JP" altLang="en-US" sz="1400" dirty="0">
                <a:latin typeface="ＭＳ Ｐゴシック" pitchFamily="50" charset="-128"/>
                <a:ea typeface="ＭＳ Ｐゴシック" pitchFamily="50" charset="-128"/>
              </a:rPr>
              <a:t>機密性○</a:t>
            </a:r>
            <a:endParaRPr lang="ja-JP" altLang="en-US" sz="140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577860"/>
            <a:ext cx="3015827" cy="504190"/>
          </a:xfrm>
          <a:prstGeom prst="rect">
            <a:avLst/>
          </a:prstGeom>
        </p:spPr>
        <p:txBody>
          <a:bodyPr vert="horz" lIns="93863" tIns="46932" rIns="93863" bIns="4693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942163" y="9577860"/>
            <a:ext cx="3015827" cy="504190"/>
          </a:xfrm>
          <a:prstGeom prst="rect">
            <a:avLst/>
          </a:prstGeom>
        </p:spPr>
        <p:txBody>
          <a:bodyPr vert="horz" lIns="93863" tIns="46932" rIns="93863" bIns="46932" rtlCol="0" anchor="b"/>
          <a:lstStyle>
            <a:lvl1pPr algn="r">
              <a:defRPr sz="1200"/>
            </a:lvl1pPr>
          </a:lstStyle>
          <a:p>
            <a:fld id="{A60C1D9C-4153-45A3-ABA8-5AC906D324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610879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5827" cy="504190"/>
          </a:xfrm>
          <a:prstGeom prst="rect">
            <a:avLst/>
          </a:prstGeom>
        </p:spPr>
        <p:txBody>
          <a:bodyPr vert="horz" lIns="93863" tIns="46932" rIns="93863" bIns="4693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42163" y="0"/>
            <a:ext cx="3015827" cy="504190"/>
          </a:xfrm>
          <a:prstGeom prst="rect">
            <a:avLst/>
          </a:prstGeom>
        </p:spPr>
        <p:txBody>
          <a:bodyPr vert="horz" lIns="93863" tIns="46932" rIns="93863" bIns="46932" rtlCol="0"/>
          <a:lstStyle>
            <a:lvl1pPr algn="r">
              <a:defRPr sz="1400"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r>
              <a:rPr lang="ja-JP" altLang="en-US" dirty="0" smtClean="0"/>
              <a:t>機密性○</a:t>
            </a:r>
            <a:endParaRPr lang="en-US" altLang="ja-JP" dirty="0" smtClean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47713" y="755650"/>
            <a:ext cx="5464175" cy="37830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863" tIns="46932" rIns="93863" bIns="4693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95961" y="4789806"/>
            <a:ext cx="5567680" cy="4537710"/>
          </a:xfrm>
          <a:prstGeom prst="rect">
            <a:avLst/>
          </a:prstGeom>
        </p:spPr>
        <p:txBody>
          <a:bodyPr vert="horz" lIns="93863" tIns="46932" rIns="93863" bIns="46932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577860"/>
            <a:ext cx="3015827" cy="504190"/>
          </a:xfrm>
          <a:prstGeom prst="rect">
            <a:avLst/>
          </a:prstGeom>
        </p:spPr>
        <p:txBody>
          <a:bodyPr vert="horz" lIns="93863" tIns="46932" rIns="93863" bIns="4693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42163" y="9577860"/>
            <a:ext cx="3015827" cy="504190"/>
          </a:xfrm>
          <a:prstGeom prst="rect">
            <a:avLst/>
          </a:prstGeom>
        </p:spPr>
        <p:txBody>
          <a:bodyPr vert="horz" lIns="93863" tIns="46932" rIns="93863" bIns="46932" rtlCol="0" anchor="b"/>
          <a:lstStyle>
            <a:lvl1pPr algn="r">
              <a:defRPr sz="1200"/>
            </a:lvl1pPr>
          </a:lstStyle>
          <a:p>
            <a:fld id="{FD35E722-DCEB-4B9B-850A-0990A504E4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2693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588439"/>
            <a:ext cx="8420100" cy="55399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lang="ja-JP" altLang="en-US" sz="3600" b="1" dirty="0"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pPr marL="0" lvl="0"/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4653136"/>
            <a:ext cx="6934200" cy="125572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lang="ja-JP" altLang="en-US" sz="2400" b="1"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pPr marL="0" lvl="0" algn="ctr"/>
            <a:r>
              <a:rPr kumimoji="1" lang="ja-JP" altLang="en-US" smtClean="0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38EED-0542-4C86-A18B-4CD095A08138}" type="datetime1">
              <a:rPr kumimoji="1" lang="ja-JP" altLang="en-US" smtClean="0"/>
              <a:t>2018/5/16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0142-B990-490A-A107-ED7302A7FD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0666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393439" y="1520788"/>
            <a:ext cx="7423989" cy="646331"/>
          </a:xfrm>
        </p:spPr>
        <p:txBody>
          <a:bodyPr wrap="square" anchor="t" anchorCtr="0">
            <a:spAutoFit/>
          </a:bodyPr>
          <a:lstStyle>
            <a:lvl1pPr algn="l">
              <a:defRPr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0" lvl="0" algn="l"/>
            <a:r>
              <a:rPr kumimoji="1" lang="ja-JP" altLang="en-US" dirty="0" smtClean="0"/>
              <a:t>１．見出しの記入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FD6B-AACB-4FB5-A82B-515F0D3C0BFC}" type="datetime1">
              <a:rPr kumimoji="1" lang="ja-JP" altLang="en-US" smtClean="0"/>
              <a:t>2018/5/16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0142-B990-490A-A107-ED7302A7FD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599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準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6CFB-7E9F-4517-9C6C-7920C3455632}" type="datetime1">
              <a:rPr kumimoji="1" lang="ja-JP" altLang="en-US" smtClean="0"/>
              <a:t>2018/5/16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0142-B990-490A-A107-ED7302A7FD5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200471" y="188640"/>
            <a:ext cx="9505503" cy="461665"/>
          </a:xfrm>
        </p:spPr>
        <p:txBody>
          <a:bodyPr wrap="square">
            <a:spAutoFit/>
          </a:bodyPr>
          <a:lstStyle>
            <a:lvl1pPr algn="l">
              <a:defRPr lang="ja-JP" altLang="en-US" sz="2400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0" lvl="0" algn="l"/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8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200794" y="6309320"/>
            <a:ext cx="9396722" cy="161583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（資料）●●</a:t>
            </a:r>
            <a:endParaRPr kumimoji="1" lang="ja-JP" altLang="en-US" dirty="0"/>
          </a:p>
        </p:txBody>
      </p:sp>
      <p:sp>
        <p:nvSpPr>
          <p:cNvPr id="9" name="テキスト プレースホルダー 9"/>
          <p:cNvSpPr>
            <a:spLocks noGrp="1"/>
          </p:cNvSpPr>
          <p:nvPr>
            <p:ph type="body" sz="quarter" idx="14" hasCustomPrompt="1"/>
          </p:nvPr>
        </p:nvSpPr>
        <p:spPr>
          <a:xfrm>
            <a:off x="200794" y="3104964"/>
            <a:ext cx="1853071" cy="307777"/>
          </a:xfr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説明文（</a:t>
            </a:r>
            <a:r>
              <a:rPr kumimoji="1" lang="en-US" altLang="ja-JP" dirty="0" smtClean="0"/>
              <a:t>20pt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5" hasCustomPrompt="1"/>
          </p:nvPr>
        </p:nvSpPr>
        <p:spPr>
          <a:xfrm>
            <a:off x="200472" y="3769295"/>
            <a:ext cx="1298432" cy="215444"/>
          </a:xfr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説明文（</a:t>
            </a:r>
            <a:r>
              <a:rPr kumimoji="1" lang="en-US" altLang="ja-JP" dirty="0" smtClean="0"/>
              <a:t>14pt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1" name="テキスト プレースホルダー 9"/>
          <p:cNvSpPr>
            <a:spLocks noGrp="1"/>
          </p:cNvSpPr>
          <p:nvPr>
            <p:ph type="body" sz="quarter" idx="16" hasCustomPrompt="1"/>
          </p:nvPr>
        </p:nvSpPr>
        <p:spPr>
          <a:xfrm>
            <a:off x="200472" y="4365104"/>
            <a:ext cx="1102866" cy="161583"/>
          </a:xfr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説明文（</a:t>
            </a:r>
            <a:r>
              <a:rPr kumimoji="1" lang="en-US" altLang="ja-JP" dirty="0" smtClean="0"/>
              <a:t>10.5pt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200025" y="764704"/>
            <a:ext cx="9505950" cy="525886"/>
          </a:xfrm>
          <a:solidFill>
            <a:srgbClr val="99D6EC"/>
          </a:solidFill>
          <a:ln>
            <a:noFill/>
          </a:ln>
        </p:spPr>
        <p:txBody>
          <a:bodyPr vert="horz" wrap="square" lIns="216000" tIns="108000" rIns="216000" bIns="108000" rtlCol="0" anchor="t" anchorCtr="0">
            <a:spAutoFit/>
          </a:bodyPr>
          <a:lstStyle>
            <a:lvl1pPr>
              <a:def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257175" lvl="0" indent="-257175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l"/>
            </a:pPr>
            <a:r>
              <a:rPr kumimoji="1"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8952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200025" y="274638"/>
            <a:ext cx="9469499" cy="382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00024" y="800708"/>
            <a:ext cx="9469499" cy="1210689"/>
          </a:xfrm>
          <a:prstGeom prst="rect">
            <a:avLst/>
          </a:prstGeom>
          <a:noFill/>
        </p:spPr>
        <p:txBody>
          <a:bodyPr vert="horz" wrap="square" lIns="216000" tIns="108000" rIns="216000" bIns="108000" rtlCol="0">
            <a:sp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-10695" y="652026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57702473-496F-4EA5-8617-C076904D98E0}" type="datetime1">
              <a:rPr lang="ja-JP" altLang="en-US" smtClean="0"/>
              <a:t>2018/5/16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92827" y="6525345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605295" y="652534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D9550142-B990-490A-A107-ED7302A7FD5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1257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1" r:id="rId2"/>
    <p:sldLayoutId id="2147483654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2400" b="1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600"/>
        </a:spcAft>
        <a:buClr>
          <a:srgbClr val="002060"/>
        </a:buClr>
        <a:buFont typeface="Wingdings" panose="05000000000000000000" pitchFamily="2" charset="2"/>
        <a:buChar char="l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  <a:lvl2pPr marL="742950" indent="-28575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kumimoji="1"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2pPr>
      <a:lvl3pPr marL="11430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kumimoji="1" sz="105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26" Type="http://schemas.openxmlformats.org/officeDocument/2006/relationships/image" Target="../media/image22.png"/><Relationship Id="rId3" Type="http://schemas.microsoft.com/office/2007/relationships/hdphoto" Target="../media/hdphoto1.wdp"/><Relationship Id="rId21" Type="http://schemas.openxmlformats.org/officeDocument/2006/relationships/image" Target="../media/image17.png"/><Relationship Id="rId7" Type="http://schemas.openxmlformats.org/officeDocument/2006/relationships/image" Target="../media/image4.png"/><Relationship Id="rId12" Type="http://schemas.openxmlformats.org/officeDocument/2006/relationships/image" Target="../media/image8.jpeg"/><Relationship Id="rId17" Type="http://schemas.openxmlformats.org/officeDocument/2006/relationships/image" Target="../media/image13.png"/><Relationship Id="rId25" Type="http://schemas.openxmlformats.org/officeDocument/2006/relationships/image" Target="../media/image21.png"/><Relationship Id="rId33" Type="http://schemas.openxmlformats.org/officeDocument/2006/relationships/image" Target="../media/image29.png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24" Type="http://schemas.openxmlformats.org/officeDocument/2006/relationships/image" Target="../media/image20.png"/><Relationship Id="rId32" Type="http://schemas.openxmlformats.org/officeDocument/2006/relationships/image" Target="../media/image28.jpg"/><Relationship Id="rId5" Type="http://schemas.openxmlformats.org/officeDocument/2006/relationships/image" Target="../media/image3.png"/><Relationship Id="rId15" Type="http://schemas.openxmlformats.org/officeDocument/2006/relationships/image" Target="../media/image11.jpeg"/><Relationship Id="rId23" Type="http://schemas.openxmlformats.org/officeDocument/2006/relationships/image" Target="../media/image19.png"/><Relationship Id="rId28" Type="http://schemas.openxmlformats.org/officeDocument/2006/relationships/image" Target="../media/image24.png"/><Relationship Id="rId10" Type="http://schemas.openxmlformats.org/officeDocument/2006/relationships/image" Target="../media/image6.emf"/><Relationship Id="rId19" Type="http://schemas.openxmlformats.org/officeDocument/2006/relationships/image" Target="../media/image15.png"/><Relationship Id="rId31" Type="http://schemas.openxmlformats.org/officeDocument/2006/relationships/image" Target="../media/image27.jpg"/><Relationship Id="rId4" Type="http://schemas.openxmlformats.org/officeDocument/2006/relationships/image" Target="../media/image2.jpeg"/><Relationship Id="rId9" Type="http://schemas.openxmlformats.org/officeDocument/2006/relationships/image" Target="../media/image5.jpeg"/><Relationship Id="rId14" Type="http://schemas.openxmlformats.org/officeDocument/2006/relationships/image" Target="../media/image10.jpeg"/><Relationship Id="rId22" Type="http://schemas.openxmlformats.org/officeDocument/2006/relationships/image" Target="../media/image18.png"/><Relationship Id="rId27" Type="http://schemas.openxmlformats.org/officeDocument/2006/relationships/image" Target="../media/image23.png"/><Relationship Id="rId30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200471" y="157863"/>
            <a:ext cx="9505503" cy="523220"/>
          </a:xfrm>
        </p:spPr>
        <p:txBody>
          <a:bodyPr/>
          <a:lstStyle/>
          <a:p>
            <a:r>
              <a:rPr kumimoji="1" lang="ja-JP" altLang="en-US" sz="2800" dirty="0" smtClean="0"/>
              <a:t>水素基本戦略に基づく足元の主な取組</a:t>
            </a:r>
            <a:endParaRPr kumimoji="1" lang="ja-JP" altLang="en-US" sz="28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6466" y="780525"/>
            <a:ext cx="671952" cy="3110086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wrap="square" lIns="36000" rIns="36000" rtlCol="0" anchor="ctr">
            <a:noAutofit/>
          </a:bodyPr>
          <a:lstStyle/>
          <a:p>
            <a:pPr algn="ctr"/>
            <a:r>
              <a:rPr kumimoji="1" lang="ja-JP" altLang="en-US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供給</a:t>
            </a:r>
          </a:p>
        </p:txBody>
      </p:sp>
      <p:sp>
        <p:nvSpPr>
          <p:cNvPr id="18" name="フローチャート : 代替処理 17"/>
          <p:cNvSpPr/>
          <p:nvPr/>
        </p:nvSpPr>
        <p:spPr bwMode="auto">
          <a:xfrm>
            <a:off x="860071" y="764704"/>
            <a:ext cx="4299852" cy="288032"/>
          </a:xfrm>
          <a:prstGeom prst="flowChartAlternateProcess">
            <a:avLst/>
          </a:prstGeom>
          <a:solidFill>
            <a:srgbClr val="0099FF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rtlCol="0" anchor="ctr"/>
          <a:lstStyle/>
          <a:p>
            <a:pPr algn="ctr"/>
            <a:r>
              <a:rPr kumimoji="0" lang="ja-JP" altLang="en-US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国際水素サプライチェーン</a:t>
            </a:r>
            <a:endParaRPr kumimoji="0" lang="ja-JP" altLang="en-US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0" name="フローチャート : 代替処理 19"/>
          <p:cNvSpPr/>
          <p:nvPr/>
        </p:nvSpPr>
        <p:spPr bwMode="auto">
          <a:xfrm>
            <a:off x="5397247" y="764704"/>
            <a:ext cx="4353932" cy="288032"/>
          </a:xfrm>
          <a:prstGeom prst="flowChartAlternateProcess">
            <a:avLst/>
          </a:prstGeom>
          <a:solidFill>
            <a:srgbClr val="0099FF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rtlCol="0" anchor="ctr"/>
          <a:lstStyle/>
          <a:p>
            <a:pPr algn="ctr"/>
            <a:r>
              <a:rPr kumimoji="0" lang="ja-JP" altLang="en-US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福島水素製造プロジェクト</a:t>
            </a:r>
            <a:endParaRPr kumimoji="0" lang="ja-JP" altLang="en-US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54" name="グループ化 53"/>
          <p:cNvGrpSpPr/>
          <p:nvPr/>
        </p:nvGrpSpPr>
        <p:grpSpPr>
          <a:xfrm>
            <a:off x="906455" y="1144622"/>
            <a:ext cx="1812563" cy="2357290"/>
            <a:chOff x="1050471" y="1208706"/>
            <a:chExt cx="1812563" cy="2436317"/>
          </a:xfrm>
        </p:grpSpPr>
        <p:grpSp>
          <p:nvGrpSpPr>
            <p:cNvPr id="40" name="グループ化 39"/>
            <p:cNvGrpSpPr/>
            <p:nvPr/>
          </p:nvGrpSpPr>
          <p:grpSpPr>
            <a:xfrm>
              <a:off x="1123816" y="1208706"/>
              <a:ext cx="1739218" cy="2436317"/>
              <a:chOff x="1410114" y="1208707"/>
              <a:chExt cx="1596936" cy="2124940"/>
            </a:xfrm>
          </p:grpSpPr>
          <p:pic>
            <p:nvPicPr>
              <p:cNvPr id="22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151" t="28219" r="39680" b="19264"/>
              <a:stretch/>
            </p:blipFill>
            <p:spPr bwMode="auto">
              <a:xfrm>
                <a:off x="1410114" y="1208707"/>
                <a:ext cx="1596936" cy="2124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フリーフォーム 22"/>
              <p:cNvSpPr/>
              <p:nvPr/>
            </p:nvSpPr>
            <p:spPr bwMode="auto">
              <a:xfrm>
                <a:off x="2236801" y="1903231"/>
                <a:ext cx="285420" cy="1221976"/>
              </a:xfrm>
              <a:custGeom>
                <a:avLst/>
                <a:gdLst>
                  <a:gd name="connsiteX0" fmla="*/ 69574 w 307642"/>
                  <a:gd name="connsiteY0" fmla="*/ 1202634 h 1205227"/>
                  <a:gd name="connsiteX1" fmla="*/ 218661 w 307642"/>
                  <a:gd name="connsiteY1" fmla="*/ 1172817 h 1205227"/>
                  <a:gd name="connsiteX2" fmla="*/ 298174 w 307642"/>
                  <a:gd name="connsiteY2" fmla="*/ 974034 h 1205227"/>
                  <a:gd name="connsiteX3" fmla="*/ 0 w 307642"/>
                  <a:gd name="connsiteY3" fmla="*/ 0 h 1205227"/>
                  <a:gd name="connsiteX0" fmla="*/ 69574 w 308628"/>
                  <a:gd name="connsiteY0" fmla="*/ 1202634 h 1217454"/>
                  <a:gd name="connsiteX1" fmla="*/ 225011 w 308628"/>
                  <a:gd name="connsiteY1" fmla="*/ 1198217 h 1217454"/>
                  <a:gd name="connsiteX2" fmla="*/ 298174 w 308628"/>
                  <a:gd name="connsiteY2" fmla="*/ 974034 h 1217454"/>
                  <a:gd name="connsiteX3" fmla="*/ 0 w 308628"/>
                  <a:gd name="connsiteY3" fmla="*/ 0 h 1217454"/>
                  <a:gd name="connsiteX0" fmla="*/ 69574 w 313026"/>
                  <a:gd name="connsiteY0" fmla="*/ 1202634 h 1217454"/>
                  <a:gd name="connsiteX1" fmla="*/ 225011 w 313026"/>
                  <a:gd name="connsiteY1" fmla="*/ 1198217 h 1217454"/>
                  <a:gd name="connsiteX2" fmla="*/ 298174 w 313026"/>
                  <a:gd name="connsiteY2" fmla="*/ 974034 h 1217454"/>
                  <a:gd name="connsiteX3" fmla="*/ 0 w 313026"/>
                  <a:gd name="connsiteY3" fmla="*/ 0 h 1217454"/>
                  <a:gd name="connsiteX0" fmla="*/ 107674 w 308070"/>
                  <a:gd name="connsiteY0" fmla="*/ 1221684 h 1227191"/>
                  <a:gd name="connsiteX1" fmla="*/ 225011 w 308070"/>
                  <a:gd name="connsiteY1" fmla="*/ 1198217 h 1227191"/>
                  <a:gd name="connsiteX2" fmla="*/ 298174 w 308070"/>
                  <a:gd name="connsiteY2" fmla="*/ 974034 h 1227191"/>
                  <a:gd name="connsiteX3" fmla="*/ 0 w 308070"/>
                  <a:gd name="connsiteY3" fmla="*/ 0 h 1227191"/>
                  <a:gd name="connsiteX0" fmla="*/ 107674 w 317328"/>
                  <a:gd name="connsiteY0" fmla="*/ 1221684 h 1237895"/>
                  <a:gd name="connsiteX1" fmla="*/ 267874 w 317328"/>
                  <a:gd name="connsiteY1" fmla="*/ 1217267 h 1237895"/>
                  <a:gd name="connsiteX2" fmla="*/ 298174 w 317328"/>
                  <a:gd name="connsiteY2" fmla="*/ 974034 h 1237895"/>
                  <a:gd name="connsiteX3" fmla="*/ 0 w 317328"/>
                  <a:gd name="connsiteY3" fmla="*/ 0 h 1237895"/>
                  <a:gd name="connsiteX0" fmla="*/ 107674 w 286345"/>
                  <a:gd name="connsiteY0" fmla="*/ 1221684 h 1238069"/>
                  <a:gd name="connsiteX1" fmla="*/ 267874 w 286345"/>
                  <a:gd name="connsiteY1" fmla="*/ 1217267 h 1238069"/>
                  <a:gd name="connsiteX2" fmla="*/ 252930 w 286345"/>
                  <a:gd name="connsiteY2" fmla="*/ 971652 h 1238069"/>
                  <a:gd name="connsiteX3" fmla="*/ 0 w 286345"/>
                  <a:gd name="connsiteY3" fmla="*/ 0 h 1238069"/>
                  <a:gd name="connsiteX0" fmla="*/ 107674 w 286345"/>
                  <a:gd name="connsiteY0" fmla="*/ 1221684 h 1222030"/>
                  <a:gd name="connsiteX1" fmla="*/ 267874 w 286345"/>
                  <a:gd name="connsiteY1" fmla="*/ 1150592 h 1222030"/>
                  <a:gd name="connsiteX2" fmla="*/ 252930 w 286345"/>
                  <a:gd name="connsiteY2" fmla="*/ 971652 h 1222030"/>
                  <a:gd name="connsiteX3" fmla="*/ 0 w 286345"/>
                  <a:gd name="connsiteY3" fmla="*/ 0 h 1222030"/>
                  <a:gd name="connsiteX0" fmla="*/ 107674 w 281767"/>
                  <a:gd name="connsiteY0" fmla="*/ 1221684 h 1222010"/>
                  <a:gd name="connsiteX1" fmla="*/ 267874 w 281767"/>
                  <a:gd name="connsiteY1" fmla="*/ 1150592 h 1222010"/>
                  <a:gd name="connsiteX2" fmla="*/ 252930 w 281767"/>
                  <a:gd name="connsiteY2" fmla="*/ 971652 h 1222010"/>
                  <a:gd name="connsiteX3" fmla="*/ 0 w 281767"/>
                  <a:gd name="connsiteY3" fmla="*/ 0 h 1222010"/>
                  <a:gd name="connsiteX0" fmla="*/ 107674 w 280866"/>
                  <a:gd name="connsiteY0" fmla="*/ 1221684 h 1222010"/>
                  <a:gd name="connsiteX1" fmla="*/ 267874 w 280866"/>
                  <a:gd name="connsiteY1" fmla="*/ 1150592 h 1222010"/>
                  <a:gd name="connsiteX2" fmla="*/ 269393 w 280866"/>
                  <a:gd name="connsiteY2" fmla="*/ 1037603 h 1222010"/>
                  <a:gd name="connsiteX3" fmla="*/ 252930 w 280866"/>
                  <a:gd name="connsiteY3" fmla="*/ 971652 h 1222010"/>
                  <a:gd name="connsiteX4" fmla="*/ 0 w 280866"/>
                  <a:gd name="connsiteY4" fmla="*/ 0 h 1222010"/>
                  <a:gd name="connsiteX0" fmla="*/ 107674 w 287782"/>
                  <a:gd name="connsiteY0" fmla="*/ 1221684 h 1221915"/>
                  <a:gd name="connsiteX1" fmla="*/ 267874 w 287782"/>
                  <a:gd name="connsiteY1" fmla="*/ 1150592 h 1221915"/>
                  <a:gd name="connsiteX2" fmla="*/ 283681 w 287782"/>
                  <a:gd name="connsiteY2" fmla="*/ 1085228 h 1221915"/>
                  <a:gd name="connsiteX3" fmla="*/ 252930 w 287782"/>
                  <a:gd name="connsiteY3" fmla="*/ 971652 h 1221915"/>
                  <a:gd name="connsiteX4" fmla="*/ 0 w 287782"/>
                  <a:gd name="connsiteY4" fmla="*/ 0 h 1221915"/>
                  <a:gd name="connsiteX0" fmla="*/ 107674 w 285420"/>
                  <a:gd name="connsiteY0" fmla="*/ 1221684 h 1221976"/>
                  <a:gd name="connsiteX1" fmla="*/ 267874 w 285420"/>
                  <a:gd name="connsiteY1" fmla="*/ 1150592 h 1221976"/>
                  <a:gd name="connsiteX2" fmla="*/ 283681 w 285420"/>
                  <a:gd name="connsiteY2" fmla="*/ 1085228 h 1221976"/>
                  <a:gd name="connsiteX3" fmla="*/ 252930 w 285420"/>
                  <a:gd name="connsiteY3" fmla="*/ 971652 h 1221976"/>
                  <a:gd name="connsiteX4" fmla="*/ 0 w 285420"/>
                  <a:gd name="connsiteY4" fmla="*/ 0 h 1221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420" h="1221976">
                    <a:moveTo>
                      <a:pt x="107674" y="1221684"/>
                    </a:moveTo>
                    <a:cubicBezTo>
                      <a:pt x="163167" y="1225825"/>
                      <a:pt x="252827" y="1185241"/>
                      <a:pt x="267874" y="1150592"/>
                    </a:cubicBezTo>
                    <a:cubicBezTo>
                      <a:pt x="282921" y="1115943"/>
                      <a:pt x="286172" y="1115051"/>
                      <a:pt x="283681" y="1085228"/>
                    </a:cubicBezTo>
                    <a:cubicBezTo>
                      <a:pt x="281190" y="1055405"/>
                      <a:pt x="300210" y="1152523"/>
                      <a:pt x="252930" y="971652"/>
                    </a:cubicBezTo>
                    <a:cubicBezTo>
                      <a:pt x="205650" y="790781"/>
                      <a:pt x="130865" y="389282"/>
                      <a:pt x="0" y="0"/>
                    </a:cubicBezTo>
                  </a:path>
                </a:pathLst>
              </a:custGeom>
              <a:noFill/>
              <a:ln w="19050">
                <a:solidFill>
                  <a:schemeClr val="accent5"/>
                </a:solidFill>
                <a:miter lim="800000"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 23"/>
              <p:cNvSpPr/>
              <p:nvPr/>
            </p:nvSpPr>
            <p:spPr bwMode="auto">
              <a:xfrm>
                <a:off x="1788765" y="1911142"/>
                <a:ext cx="385245" cy="464447"/>
              </a:xfrm>
              <a:custGeom>
                <a:avLst/>
                <a:gdLst>
                  <a:gd name="connsiteX0" fmla="*/ 69574 w 307642"/>
                  <a:gd name="connsiteY0" fmla="*/ 1202634 h 1205227"/>
                  <a:gd name="connsiteX1" fmla="*/ 218661 w 307642"/>
                  <a:gd name="connsiteY1" fmla="*/ 1172817 h 1205227"/>
                  <a:gd name="connsiteX2" fmla="*/ 298174 w 307642"/>
                  <a:gd name="connsiteY2" fmla="*/ 974034 h 1205227"/>
                  <a:gd name="connsiteX3" fmla="*/ 0 w 307642"/>
                  <a:gd name="connsiteY3" fmla="*/ 0 h 1205227"/>
                  <a:gd name="connsiteX0" fmla="*/ 69574 w 308628"/>
                  <a:gd name="connsiteY0" fmla="*/ 1202634 h 1217454"/>
                  <a:gd name="connsiteX1" fmla="*/ 225011 w 308628"/>
                  <a:gd name="connsiteY1" fmla="*/ 1198217 h 1217454"/>
                  <a:gd name="connsiteX2" fmla="*/ 298174 w 308628"/>
                  <a:gd name="connsiteY2" fmla="*/ 974034 h 1217454"/>
                  <a:gd name="connsiteX3" fmla="*/ 0 w 308628"/>
                  <a:gd name="connsiteY3" fmla="*/ 0 h 1217454"/>
                  <a:gd name="connsiteX0" fmla="*/ 69574 w 313026"/>
                  <a:gd name="connsiteY0" fmla="*/ 1202634 h 1217454"/>
                  <a:gd name="connsiteX1" fmla="*/ 225011 w 313026"/>
                  <a:gd name="connsiteY1" fmla="*/ 1198217 h 1217454"/>
                  <a:gd name="connsiteX2" fmla="*/ 298174 w 313026"/>
                  <a:gd name="connsiteY2" fmla="*/ 974034 h 1217454"/>
                  <a:gd name="connsiteX3" fmla="*/ 0 w 313026"/>
                  <a:gd name="connsiteY3" fmla="*/ 0 h 1217454"/>
                  <a:gd name="connsiteX0" fmla="*/ 107674 w 308070"/>
                  <a:gd name="connsiteY0" fmla="*/ 1221684 h 1227191"/>
                  <a:gd name="connsiteX1" fmla="*/ 225011 w 308070"/>
                  <a:gd name="connsiteY1" fmla="*/ 1198217 h 1227191"/>
                  <a:gd name="connsiteX2" fmla="*/ 298174 w 308070"/>
                  <a:gd name="connsiteY2" fmla="*/ 974034 h 1227191"/>
                  <a:gd name="connsiteX3" fmla="*/ 0 w 308070"/>
                  <a:gd name="connsiteY3" fmla="*/ 0 h 1227191"/>
                  <a:gd name="connsiteX0" fmla="*/ 107674 w 317328"/>
                  <a:gd name="connsiteY0" fmla="*/ 1221684 h 1237895"/>
                  <a:gd name="connsiteX1" fmla="*/ 267874 w 317328"/>
                  <a:gd name="connsiteY1" fmla="*/ 1217267 h 1237895"/>
                  <a:gd name="connsiteX2" fmla="*/ 298174 w 317328"/>
                  <a:gd name="connsiteY2" fmla="*/ 974034 h 1237895"/>
                  <a:gd name="connsiteX3" fmla="*/ 0 w 317328"/>
                  <a:gd name="connsiteY3" fmla="*/ 0 h 1237895"/>
                  <a:gd name="connsiteX0" fmla="*/ 107674 w 286345"/>
                  <a:gd name="connsiteY0" fmla="*/ 1221684 h 1238069"/>
                  <a:gd name="connsiteX1" fmla="*/ 267874 w 286345"/>
                  <a:gd name="connsiteY1" fmla="*/ 1217267 h 1238069"/>
                  <a:gd name="connsiteX2" fmla="*/ 252930 w 286345"/>
                  <a:gd name="connsiteY2" fmla="*/ 971652 h 1238069"/>
                  <a:gd name="connsiteX3" fmla="*/ 0 w 286345"/>
                  <a:gd name="connsiteY3" fmla="*/ 0 h 1238069"/>
                  <a:gd name="connsiteX0" fmla="*/ 107674 w 286345"/>
                  <a:gd name="connsiteY0" fmla="*/ 1221684 h 1222030"/>
                  <a:gd name="connsiteX1" fmla="*/ 267874 w 286345"/>
                  <a:gd name="connsiteY1" fmla="*/ 1150592 h 1222030"/>
                  <a:gd name="connsiteX2" fmla="*/ 252930 w 286345"/>
                  <a:gd name="connsiteY2" fmla="*/ 971652 h 1222030"/>
                  <a:gd name="connsiteX3" fmla="*/ 0 w 286345"/>
                  <a:gd name="connsiteY3" fmla="*/ 0 h 1222030"/>
                  <a:gd name="connsiteX0" fmla="*/ 107674 w 281767"/>
                  <a:gd name="connsiteY0" fmla="*/ 1221684 h 1222010"/>
                  <a:gd name="connsiteX1" fmla="*/ 267874 w 281767"/>
                  <a:gd name="connsiteY1" fmla="*/ 1150592 h 1222010"/>
                  <a:gd name="connsiteX2" fmla="*/ 252930 w 281767"/>
                  <a:gd name="connsiteY2" fmla="*/ 971652 h 1222010"/>
                  <a:gd name="connsiteX3" fmla="*/ 0 w 281767"/>
                  <a:gd name="connsiteY3" fmla="*/ 0 h 1222010"/>
                  <a:gd name="connsiteX0" fmla="*/ 107674 w 280866"/>
                  <a:gd name="connsiteY0" fmla="*/ 1221684 h 1222010"/>
                  <a:gd name="connsiteX1" fmla="*/ 267874 w 280866"/>
                  <a:gd name="connsiteY1" fmla="*/ 1150592 h 1222010"/>
                  <a:gd name="connsiteX2" fmla="*/ 269393 w 280866"/>
                  <a:gd name="connsiteY2" fmla="*/ 1037603 h 1222010"/>
                  <a:gd name="connsiteX3" fmla="*/ 252930 w 280866"/>
                  <a:gd name="connsiteY3" fmla="*/ 971652 h 1222010"/>
                  <a:gd name="connsiteX4" fmla="*/ 0 w 280866"/>
                  <a:gd name="connsiteY4" fmla="*/ 0 h 1222010"/>
                  <a:gd name="connsiteX0" fmla="*/ 107674 w 287782"/>
                  <a:gd name="connsiteY0" fmla="*/ 1221684 h 1221915"/>
                  <a:gd name="connsiteX1" fmla="*/ 267874 w 287782"/>
                  <a:gd name="connsiteY1" fmla="*/ 1150592 h 1221915"/>
                  <a:gd name="connsiteX2" fmla="*/ 283681 w 287782"/>
                  <a:gd name="connsiteY2" fmla="*/ 1085228 h 1221915"/>
                  <a:gd name="connsiteX3" fmla="*/ 252930 w 287782"/>
                  <a:gd name="connsiteY3" fmla="*/ 971652 h 1221915"/>
                  <a:gd name="connsiteX4" fmla="*/ 0 w 287782"/>
                  <a:gd name="connsiteY4" fmla="*/ 0 h 1221915"/>
                  <a:gd name="connsiteX0" fmla="*/ 107674 w 285420"/>
                  <a:gd name="connsiteY0" fmla="*/ 1221684 h 1221976"/>
                  <a:gd name="connsiteX1" fmla="*/ 267874 w 285420"/>
                  <a:gd name="connsiteY1" fmla="*/ 1150592 h 1221976"/>
                  <a:gd name="connsiteX2" fmla="*/ 283681 w 285420"/>
                  <a:gd name="connsiteY2" fmla="*/ 1085228 h 1221976"/>
                  <a:gd name="connsiteX3" fmla="*/ 252930 w 285420"/>
                  <a:gd name="connsiteY3" fmla="*/ 971652 h 1221976"/>
                  <a:gd name="connsiteX4" fmla="*/ 0 w 285420"/>
                  <a:gd name="connsiteY4" fmla="*/ 0 h 1221976"/>
                  <a:gd name="connsiteX0" fmla="*/ 0 w 265383"/>
                  <a:gd name="connsiteY0" fmla="*/ 1202634 h 1202926"/>
                  <a:gd name="connsiteX1" fmla="*/ 160200 w 265383"/>
                  <a:gd name="connsiteY1" fmla="*/ 1131542 h 1202926"/>
                  <a:gd name="connsiteX2" fmla="*/ 176007 w 265383"/>
                  <a:gd name="connsiteY2" fmla="*/ 1066178 h 1202926"/>
                  <a:gd name="connsiteX3" fmla="*/ 145256 w 265383"/>
                  <a:gd name="connsiteY3" fmla="*/ 952602 h 1202926"/>
                  <a:gd name="connsiteX4" fmla="*/ 220939 w 265383"/>
                  <a:gd name="connsiteY4" fmla="*/ 0 h 1202926"/>
                  <a:gd name="connsiteX0" fmla="*/ 166807 w 409174"/>
                  <a:gd name="connsiteY0" fmla="*/ 1202634 h 1202926"/>
                  <a:gd name="connsiteX1" fmla="*/ 327007 w 409174"/>
                  <a:gd name="connsiteY1" fmla="*/ 1131542 h 1202926"/>
                  <a:gd name="connsiteX2" fmla="*/ 342814 w 409174"/>
                  <a:gd name="connsiteY2" fmla="*/ 1066178 h 1202926"/>
                  <a:gd name="connsiteX3" fmla="*/ 119 w 409174"/>
                  <a:gd name="connsiteY3" fmla="*/ 307283 h 1202926"/>
                  <a:gd name="connsiteX4" fmla="*/ 387746 w 409174"/>
                  <a:gd name="connsiteY4" fmla="*/ 0 h 1202926"/>
                  <a:gd name="connsiteX0" fmla="*/ 198609 w 443164"/>
                  <a:gd name="connsiteY0" fmla="*/ 1202634 h 1214582"/>
                  <a:gd name="connsiteX1" fmla="*/ 358809 w 443164"/>
                  <a:gd name="connsiteY1" fmla="*/ 1131542 h 1214582"/>
                  <a:gd name="connsiteX2" fmla="*/ 24572 w 443164"/>
                  <a:gd name="connsiteY2" fmla="*/ 475628 h 1214582"/>
                  <a:gd name="connsiteX3" fmla="*/ 31921 w 443164"/>
                  <a:gd name="connsiteY3" fmla="*/ 307283 h 1214582"/>
                  <a:gd name="connsiteX4" fmla="*/ 419548 w 443164"/>
                  <a:gd name="connsiteY4" fmla="*/ 0 h 1214582"/>
                  <a:gd name="connsiteX0" fmla="*/ 198609 w 443164"/>
                  <a:gd name="connsiteY0" fmla="*/ 1202634 h 1202634"/>
                  <a:gd name="connsiteX1" fmla="*/ 24572 w 443164"/>
                  <a:gd name="connsiteY1" fmla="*/ 475628 h 1202634"/>
                  <a:gd name="connsiteX2" fmla="*/ 31921 w 443164"/>
                  <a:gd name="connsiteY2" fmla="*/ 307283 h 1202634"/>
                  <a:gd name="connsiteX3" fmla="*/ 419548 w 443164"/>
                  <a:gd name="connsiteY3" fmla="*/ 0 h 1202634"/>
                  <a:gd name="connsiteX0" fmla="*/ 8053 w 462158"/>
                  <a:gd name="connsiteY0" fmla="*/ 509690 h 522758"/>
                  <a:gd name="connsiteX1" fmla="*/ 43566 w 462158"/>
                  <a:gd name="connsiteY1" fmla="*/ 475628 h 522758"/>
                  <a:gd name="connsiteX2" fmla="*/ 50915 w 462158"/>
                  <a:gd name="connsiteY2" fmla="*/ 307283 h 522758"/>
                  <a:gd name="connsiteX3" fmla="*/ 438542 w 462158"/>
                  <a:gd name="connsiteY3" fmla="*/ 0 h 522758"/>
                  <a:gd name="connsiteX0" fmla="*/ 10294 w 464580"/>
                  <a:gd name="connsiteY0" fmla="*/ 509690 h 509690"/>
                  <a:gd name="connsiteX1" fmla="*/ 19613 w 464580"/>
                  <a:gd name="connsiteY1" fmla="*/ 358946 h 509690"/>
                  <a:gd name="connsiteX2" fmla="*/ 53156 w 464580"/>
                  <a:gd name="connsiteY2" fmla="*/ 307283 h 509690"/>
                  <a:gd name="connsiteX3" fmla="*/ 440783 w 464580"/>
                  <a:gd name="connsiteY3" fmla="*/ 0 h 509690"/>
                  <a:gd name="connsiteX0" fmla="*/ 36887 w 455454"/>
                  <a:gd name="connsiteY0" fmla="*/ 476353 h 476353"/>
                  <a:gd name="connsiteX1" fmla="*/ 10487 w 455454"/>
                  <a:gd name="connsiteY1" fmla="*/ 358946 h 476353"/>
                  <a:gd name="connsiteX2" fmla="*/ 44030 w 455454"/>
                  <a:gd name="connsiteY2" fmla="*/ 307283 h 476353"/>
                  <a:gd name="connsiteX3" fmla="*/ 431657 w 455454"/>
                  <a:gd name="connsiteY3" fmla="*/ 0 h 476353"/>
                  <a:gd name="connsiteX0" fmla="*/ 23708 w 442275"/>
                  <a:gd name="connsiteY0" fmla="*/ 476353 h 476353"/>
                  <a:gd name="connsiteX1" fmla="*/ 30851 w 442275"/>
                  <a:gd name="connsiteY1" fmla="*/ 307283 h 476353"/>
                  <a:gd name="connsiteX2" fmla="*/ 418478 w 442275"/>
                  <a:gd name="connsiteY2" fmla="*/ 0 h 476353"/>
                  <a:gd name="connsiteX0" fmla="*/ 0 w 420971"/>
                  <a:gd name="connsiteY0" fmla="*/ 476353 h 476353"/>
                  <a:gd name="connsiteX1" fmla="*/ 57149 w 420971"/>
                  <a:gd name="connsiteY1" fmla="*/ 238226 h 476353"/>
                  <a:gd name="connsiteX2" fmla="*/ 394770 w 420971"/>
                  <a:gd name="connsiteY2" fmla="*/ 0 h 476353"/>
                  <a:gd name="connsiteX0" fmla="*/ 6505 w 428723"/>
                  <a:gd name="connsiteY0" fmla="*/ 476353 h 476353"/>
                  <a:gd name="connsiteX1" fmla="*/ 63654 w 428723"/>
                  <a:gd name="connsiteY1" fmla="*/ 238226 h 476353"/>
                  <a:gd name="connsiteX2" fmla="*/ 401275 w 428723"/>
                  <a:gd name="connsiteY2" fmla="*/ 0 h 476353"/>
                  <a:gd name="connsiteX0" fmla="*/ 6505 w 401275"/>
                  <a:gd name="connsiteY0" fmla="*/ 476353 h 476353"/>
                  <a:gd name="connsiteX1" fmla="*/ 63654 w 401275"/>
                  <a:gd name="connsiteY1" fmla="*/ 238226 h 476353"/>
                  <a:gd name="connsiteX2" fmla="*/ 254827 w 401275"/>
                  <a:gd name="connsiteY2" fmla="*/ 246260 h 476353"/>
                  <a:gd name="connsiteX3" fmla="*/ 401275 w 401275"/>
                  <a:gd name="connsiteY3" fmla="*/ 0 h 476353"/>
                  <a:gd name="connsiteX0" fmla="*/ 0 w 394770"/>
                  <a:gd name="connsiteY0" fmla="*/ 476353 h 476353"/>
                  <a:gd name="connsiteX1" fmla="*/ 57149 w 394770"/>
                  <a:gd name="connsiteY1" fmla="*/ 238226 h 476353"/>
                  <a:gd name="connsiteX2" fmla="*/ 243560 w 394770"/>
                  <a:gd name="connsiteY2" fmla="*/ 177204 h 476353"/>
                  <a:gd name="connsiteX3" fmla="*/ 394770 w 394770"/>
                  <a:gd name="connsiteY3" fmla="*/ 0 h 476353"/>
                  <a:gd name="connsiteX0" fmla="*/ 0 w 385245"/>
                  <a:gd name="connsiteY0" fmla="*/ 464447 h 464447"/>
                  <a:gd name="connsiteX1" fmla="*/ 57149 w 385245"/>
                  <a:gd name="connsiteY1" fmla="*/ 226320 h 464447"/>
                  <a:gd name="connsiteX2" fmla="*/ 243560 w 385245"/>
                  <a:gd name="connsiteY2" fmla="*/ 165298 h 464447"/>
                  <a:gd name="connsiteX3" fmla="*/ 385245 w 385245"/>
                  <a:gd name="connsiteY3" fmla="*/ 0 h 46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5245" h="464447">
                    <a:moveTo>
                      <a:pt x="0" y="464447"/>
                    </a:moveTo>
                    <a:cubicBezTo>
                      <a:pt x="1488" y="429224"/>
                      <a:pt x="16556" y="276178"/>
                      <a:pt x="57149" y="226320"/>
                    </a:cubicBezTo>
                    <a:cubicBezTo>
                      <a:pt x="97742" y="176462"/>
                      <a:pt x="187290" y="205002"/>
                      <a:pt x="243560" y="165298"/>
                    </a:cubicBezTo>
                    <a:cubicBezTo>
                      <a:pt x="299830" y="125594"/>
                      <a:pt x="360837" y="41043"/>
                      <a:pt x="385245" y="0"/>
                    </a:cubicBezTo>
                  </a:path>
                </a:pathLst>
              </a:custGeom>
              <a:noFill/>
              <a:ln w="19050">
                <a:solidFill>
                  <a:srgbClr val="00B050"/>
                </a:solidFill>
                <a:miter lim="800000"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5" name="テキスト ボックス 24"/>
            <p:cNvSpPr txBox="1"/>
            <p:nvPr/>
          </p:nvSpPr>
          <p:spPr>
            <a:xfrm>
              <a:off x="1928664" y="2411016"/>
              <a:ext cx="515878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1" lang="ja-JP" altLang="en-US" sz="1000" b="1" dirty="0" smtClean="0">
                  <a:solidFill>
                    <a:schemeClr val="accent5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日豪</a:t>
              </a:r>
              <a:endParaRPr kumimoji="1" lang="ja-JP" altLang="en-US" sz="1000" b="1" spc="-150" dirty="0" smtClean="0">
                <a:solidFill>
                  <a:schemeClr val="accent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1050471" y="2054229"/>
              <a:ext cx="668020" cy="22659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36000" rIns="0" bIns="36000" rtlCol="0">
              <a:spAutoFit/>
            </a:bodyPr>
            <a:lstStyle>
              <a:defPPr>
                <a:defRPr lang="ja-JP"/>
              </a:defPPr>
              <a:lvl1pPr algn="ctr">
                <a:defRPr sz="100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defRPr>
              </a:lvl1pPr>
            </a:lstStyle>
            <a:p>
              <a:r>
                <a:rPr lang="ja-JP" altLang="en-US" b="1" dirty="0">
                  <a:solidFill>
                    <a:srgbClr val="00B050"/>
                  </a:solidFill>
                </a:rPr>
                <a:t>日</a:t>
              </a:r>
              <a:r>
                <a:rPr lang="ja-JP" altLang="en-US" b="1" dirty="0" smtClean="0">
                  <a:solidFill>
                    <a:srgbClr val="00B050"/>
                  </a:solidFill>
                </a:rPr>
                <a:t>ブルネイ</a:t>
              </a:r>
              <a:endParaRPr lang="en-US" altLang="ja-JP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43" name="テキスト ボックス 42"/>
          <p:cNvSpPr txBox="1"/>
          <p:nvPr/>
        </p:nvSpPr>
        <p:spPr>
          <a:xfrm>
            <a:off x="36465" y="4149080"/>
            <a:ext cx="671953" cy="2664296"/>
          </a:xfrm>
          <a:prstGeom prst="rect">
            <a:avLst/>
          </a:prstGeom>
          <a:solidFill>
            <a:srgbClr val="FF7C80"/>
          </a:solidFill>
          <a:ln>
            <a:solidFill>
              <a:schemeClr val="bg1"/>
            </a:solidFill>
          </a:ln>
        </p:spPr>
        <p:txBody>
          <a:bodyPr vert="horz" wrap="square" lIns="36000" rIns="36000" rtlCol="0" anchor="ctr" anchorCtr="0">
            <a:noAutofit/>
          </a:bodyPr>
          <a:lstStyle/>
          <a:p>
            <a:pPr algn="ctr"/>
            <a:r>
              <a:rPr kumimoji="1" lang="ja-JP" altLang="en-US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利用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8"/>
          <a:stretch/>
        </p:blipFill>
        <p:spPr bwMode="auto">
          <a:xfrm>
            <a:off x="7184603" y="1475952"/>
            <a:ext cx="2538884" cy="102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グループ化 5"/>
          <p:cNvGrpSpPr/>
          <p:nvPr/>
        </p:nvGrpSpPr>
        <p:grpSpPr>
          <a:xfrm>
            <a:off x="5493245" y="1062398"/>
            <a:ext cx="1475979" cy="2374525"/>
            <a:chOff x="5348002" y="1062398"/>
            <a:chExt cx="1475979" cy="2374525"/>
          </a:xfrm>
        </p:grpSpPr>
        <p:pic>
          <p:nvPicPr>
            <p:cNvPr id="39" name="Picture 7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003"/>
            <a:stretch/>
          </p:blipFill>
          <p:spPr bwMode="auto">
            <a:xfrm>
              <a:off x="5373786" y="1062398"/>
              <a:ext cx="1307406" cy="1070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4" descr="「東京都　形」の画像検索結果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8002" y="2482888"/>
              <a:ext cx="1401373" cy="734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6" descr="東京2020大会エンブレム"/>
            <p:cNvPicPr>
              <a:picLocks noChangeAspect="1" noChangeArrowheads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79" t="12434" r="12816" b="13104"/>
            <a:stretch/>
          </p:blipFill>
          <p:spPr bwMode="auto">
            <a:xfrm>
              <a:off x="6177136" y="2990820"/>
              <a:ext cx="646845" cy="446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星 5 45"/>
            <p:cNvSpPr/>
            <p:nvPr/>
          </p:nvSpPr>
          <p:spPr bwMode="auto">
            <a:xfrm>
              <a:off x="6499072" y="1460699"/>
              <a:ext cx="144016" cy="159771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l"/>
              <a:endParaRPr kumimoji="0" lang="ja-JP" altLang="en-US" sz="1800" dirty="0"/>
            </a:p>
          </p:txBody>
        </p:sp>
        <p:sp>
          <p:nvSpPr>
            <p:cNvPr id="49" name="下矢印 48"/>
            <p:cNvSpPr/>
            <p:nvPr/>
          </p:nvSpPr>
          <p:spPr bwMode="auto">
            <a:xfrm>
              <a:off x="5899871" y="2127677"/>
              <a:ext cx="377281" cy="359932"/>
            </a:xfrm>
            <a:prstGeom prst="downArrow">
              <a:avLst/>
            </a:prstGeom>
            <a:gradFill flip="none" rotWithShape="1">
              <a:gsLst>
                <a:gs pos="0">
                  <a:schemeClr val="accent5"/>
                </a:gs>
                <a:gs pos="50000">
                  <a:schemeClr val="accent5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l"/>
              <a:endParaRPr kumimoji="0" lang="ja-JP" altLang="en-US" sz="1800" dirty="0"/>
            </a:p>
          </p:txBody>
        </p:sp>
      </p:grpSp>
      <p:sp>
        <p:nvSpPr>
          <p:cNvPr id="53" name="正方形/長方形 52"/>
          <p:cNvSpPr/>
          <p:nvPr/>
        </p:nvSpPr>
        <p:spPr>
          <a:xfrm>
            <a:off x="1057017" y="3608730"/>
            <a:ext cx="41120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spc="-150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sz="1400" spc="-150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年から実証</a:t>
            </a:r>
            <a:r>
              <a:rPr lang="ja-JP" altLang="en-US" sz="1400" spc="-150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運転</a:t>
            </a:r>
            <a:r>
              <a:rPr lang="ja-JP" altLang="en-US" sz="1400" spc="-150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開始（日豪</a:t>
            </a:r>
            <a:r>
              <a:rPr lang="ja-JP" altLang="en-US" sz="1400" spc="-150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ja-JP" altLang="en-US" sz="1400" spc="-150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日ブルネイサプライチェーン）</a:t>
            </a:r>
            <a:endParaRPr lang="en-US" altLang="ja-JP" sz="1400" spc="-15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5534947" y="3608730"/>
            <a:ext cx="43885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spc="-150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1400" spc="-150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年夏頃からプラント</a:t>
            </a:r>
            <a:r>
              <a:rPr lang="ja-JP" altLang="en-US" sz="1400" spc="-150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建設着工</a:t>
            </a:r>
            <a:r>
              <a:rPr lang="ja-JP" altLang="en-US" sz="1400" spc="-150" dirty="0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en-US" altLang="ja-JP" sz="1400" spc="-150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sz="1400" spc="-150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年実証</a:t>
            </a:r>
            <a:r>
              <a:rPr lang="ja-JP" altLang="en-US" sz="1400" spc="-150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開始・オリパラでも活用</a:t>
            </a:r>
            <a:endParaRPr lang="en-US" altLang="ja-JP" sz="1400" spc="-150" dirty="0">
              <a:effectLst>
                <a:glow rad="101600">
                  <a:srgbClr val="FFFF00">
                    <a:alpha val="60000"/>
                  </a:srgbClr>
                </a:glo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0" name="右矢印 69"/>
          <p:cNvSpPr/>
          <p:nvPr/>
        </p:nvSpPr>
        <p:spPr bwMode="auto">
          <a:xfrm>
            <a:off x="796000" y="3583885"/>
            <a:ext cx="268568" cy="357466"/>
          </a:xfrm>
          <a:prstGeom prst="rightArrow">
            <a:avLst/>
          </a:prstGeom>
          <a:gradFill flip="none" rotWithShape="1">
            <a:gsLst>
              <a:gs pos="0">
                <a:schemeClr val="accent5"/>
              </a:gs>
              <a:gs pos="50000">
                <a:schemeClr val="accent5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endParaRPr kumimoji="0" lang="ja-JP" altLang="en-US" dirty="0"/>
          </a:p>
        </p:txBody>
      </p:sp>
      <p:sp>
        <p:nvSpPr>
          <p:cNvPr id="74" name="右矢印 73"/>
          <p:cNvSpPr/>
          <p:nvPr/>
        </p:nvSpPr>
        <p:spPr bwMode="auto">
          <a:xfrm>
            <a:off x="5313040" y="3583885"/>
            <a:ext cx="268568" cy="357466"/>
          </a:xfrm>
          <a:prstGeom prst="rightArrow">
            <a:avLst/>
          </a:prstGeom>
          <a:gradFill flip="none" rotWithShape="1">
            <a:gsLst>
              <a:gs pos="0">
                <a:schemeClr val="accent5"/>
              </a:gs>
              <a:gs pos="50000">
                <a:schemeClr val="accent5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endParaRPr kumimoji="0" lang="ja-JP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70" y="2640383"/>
            <a:ext cx="1410717" cy="943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" name="AutoShape 7" descr="https://www.smfl.co.jp/strength/images/article-img-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4FFFF"/>
              </a:clrFrom>
              <a:clrTo>
                <a:srgbClr val="F4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296" y="2919103"/>
            <a:ext cx="1164984" cy="50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正方形/長方形 83"/>
          <p:cNvSpPr/>
          <p:nvPr/>
        </p:nvSpPr>
        <p:spPr>
          <a:xfrm>
            <a:off x="5653731" y="6524814"/>
            <a:ext cx="41120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sz="1400" spc="-150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1400" spc="-150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年初から水素混焼発電の実証運転開始（神戸</a:t>
            </a:r>
            <a:r>
              <a:rPr lang="ja-JP" altLang="en-US" sz="1400" spc="-150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z="1400" spc="-15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6" name="右矢印 85"/>
          <p:cNvSpPr/>
          <p:nvPr/>
        </p:nvSpPr>
        <p:spPr bwMode="auto">
          <a:xfrm>
            <a:off x="5404512" y="6499970"/>
            <a:ext cx="268568" cy="357466"/>
          </a:xfrm>
          <a:prstGeom prst="rightArrow">
            <a:avLst/>
          </a:prstGeom>
          <a:gradFill flip="none" rotWithShape="1">
            <a:gsLst>
              <a:gs pos="0">
                <a:schemeClr val="accent5"/>
              </a:gs>
              <a:gs pos="50000">
                <a:schemeClr val="accent5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endParaRPr kumimoji="0" lang="ja-JP" altLang="en-US" dirty="0"/>
          </a:p>
        </p:txBody>
      </p:sp>
      <p:sp>
        <p:nvSpPr>
          <p:cNvPr id="88" name="フローチャート : 代替処理 87"/>
          <p:cNvSpPr/>
          <p:nvPr/>
        </p:nvSpPr>
        <p:spPr bwMode="auto">
          <a:xfrm>
            <a:off x="5397247" y="4149080"/>
            <a:ext cx="4371188" cy="288032"/>
          </a:xfrm>
          <a:prstGeom prst="flowChartAlternateProcess">
            <a:avLst/>
          </a:prstGeom>
          <a:solidFill>
            <a:srgbClr val="0099FF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rtlCol="0" anchor="ctr"/>
          <a:lstStyle/>
          <a:p>
            <a:pPr algn="ctr"/>
            <a:r>
              <a:rPr kumimoji="0" lang="ja-JP" altLang="en-US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水素発電</a:t>
            </a:r>
            <a:endParaRPr kumimoji="0" lang="ja-JP" altLang="en-US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2828402" y="1368374"/>
            <a:ext cx="702437" cy="826206"/>
            <a:chOff x="2828402" y="2606267"/>
            <a:chExt cx="702437" cy="826206"/>
          </a:xfrm>
        </p:grpSpPr>
        <p:pic>
          <p:nvPicPr>
            <p:cNvPr id="29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034" y="2606267"/>
              <a:ext cx="667805" cy="799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" name="テキスト ボックス 79"/>
            <p:cNvSpPr txBox="1"/>
            <p:nvPr/>
          </p:nvSpPr>
          <p:spPr>
            <a:xfrm>
              <a:off x="2828402" y="3217029"/>
              <a:ext cx="50687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8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オフガス</a:t>
              </a: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3530839" y="1366324"/>
            <a:ext cx="1457052" cy="1005416"/>
            <a:chOff x="3530839" y="2604217"/>
            <a:chExt cx="1457052" cy="1005416"/>
          </a:xfrm>
        </p:grpSpPr>
        <p:pic>
          <p:nvPicPr>
            <p:cNvPr id="31" name="図 30" descr="D:\Users\A5453\Desktop\SPERA-2017-07-13-WIP(png)\Kawasaki\Kawasaki_pressRelease_cam1.0001_0001.png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99" t="5098" r="34188" b="28058"/>
            <a:stretch/>
          </p:blipFill>
          <p:spPr bwMode="auto">
            <a:xfrm>
              <a:off x="3555990" y="2604217"/>
              <a:ext cx="1431901" cy="9767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" name="テキスト ボックス 99"/>
            <p:cNvSpPr txBox="1"/>
            <p:nvPr/>
          </p:nvSpPr>
          <p:spPr>
            <a:xfrm>
              <a:off x="3530839" y="3394189"/>
              <a:ext cx="81945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8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脱水素プラント</a:t>
              </a:r>
              <a:endParaRPr kumimoji="1" lang="ja-JP" altLang="en-US" sz="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101" name="テキスト ボックス 100"/>
          <p:cNvSpPr txBox="1"/>
          <p:nvPr/>
        </p:nvSpPr>
        <p:spPr>
          <a:xfrm>
            <a:off x="8328100" y="2282697"/>
            <a:ext cx="14494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再エネ水素製造・出荷プラント</a:t>
            </a:r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8274051" y="3368441"/>
            <a:ext cx="9268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水素製造システム</a:t>
            </a:r>
          </a:p>
        </p:txBody>
      </p:sp>
      <p:pic>
        <p:nvPicPr>
          <p:cNvPr id="110" name="Picture 2" descr="C:\Users\ashikaga_m\Desktop\作業フォルダ\神戸スマコミ\図面関係\水素CGS・3Dイメージ図\神戸スマコミイメージ図0412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65" y="4791832"/>
            <a:ext cx="1883419" cy="105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図 8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583" y="5599547"/>
            <a:ext cx="1022387" cy="766791"/>
          </a:xfrm>
          <a:prstGeom prst="rect">
            <a:avLst/>
          </a:prstGeom>
        </p:spPr>
      </p:pic>
      <p:sp>
        <p:nvSpPr>
          <p:cNvPr id="106" name="テキスト ボックス 105"/>
          <p:cNvSpPr txBox="1"/>
          <p:nvPr/>
        </p:nvSpPr>
        <p:spPr>
          <a:xfrm>
            <a:off x="5432524" y="6143593"/>
            <a:ext cx="10903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水素混焼ガスタービン</a:t>
            </a:r>
          </a:p>
        </p:txBody>
      </p:sp>
      <p:grpSp>
        <p:nvGrpSpPr>
          <p:cNvPr id="83" name="グループ化 82"/>
          <p:cNvGrpSpPr/>
          <p:nvPr/>
        </p:nvGrpSpPr>
        <p:grpSpPr>
          <a:xfrm>
            <a:off x="7824641" y="5097721"/>
            <a:ext cx="1853805" cy="1249756"/>
            <a:chOff x="3216129" y="5016370"/>
            <a:chExt cx="1853805" cy="1249756"/>
          </a:xfrm>
        </p:grpSpPr>
        <p:pic>
          <p:nvPicPr>
            <p:cNvPr id="112" name="Picture 2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129" y="5016370"/>
              <a:ext cx="1853805" cy="1249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82" name="正方形/長方形 81"/>
            <p:cNvSpPr/>
            <p:nvPr/>
          </p:nvSpPr>
          <p:spPr bwMode="auto">
            <a:xfrm>
              <a:off x="4174497" y="6128455"/>
              <a:ext cx="874991" cy="13767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l"/>
              <a:endParaRPr kumimoji="0" lang="ja-JP" altLang="en-US" sz="1800" dirty="0"/>
            </a:p>
          </p:txBody>
        </p:sp>
      </p:grpSp>
      <p:sp>
        <p:nvSpPr>
          <p:cNvPr id="115" name="テキスト ボックス 114"/>
          <p:cNvSpPr txBox="1"/>
          <p:nvPr/>
        </p:nvSpPr>
        <p:spPr>
          <a:xfrm>
            <a:off x="8106886" y="6175227"/>
            <a:ext cx="16706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水素バーナーの燃焼シミュレーション</a:t>
            </a: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643" y="4784297"/>
            <a:ext cx="670849" cy="67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テキスト ボックス 78"/>
          <p:cNvSpPr txBox="1"/>
          <p:nvPr/>
        </p:nvSpPr>
        <p:spPr>
          <a:xfrm>
            <a:off x="8337376" y="4794715"/>
            <a:ext cx="9492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水素専焼バーナー</a:t>
            </a:r>
          </a:p>
        </p:txBody>
      </p:sp>
      <p:sp>
        <p:nvSpPr>
          <p:cNvPr id="94" name="フローチャート : 代替処理 93"/>
          <p:cNvSpPr/>
          <p:nvPr/>
        </p:nvSpPr>
        <p:spPr bwMode="auto">
          <a:xfrm>
            <a:off x="1413640" y="1089229"/>
            <a:ext cx="3746284" cy="251324"/>
          </a:xfrm>
          <a:prstGeom prst="flowChartAlternateProcess">
            <a:avLst/>
          </a:prstGeom>
          <a:solidFill>
            <a:srgbClr val="990000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rtlCol="0" anchor="ctr"/>
          <a:lstStyle/>
          <a:p>
            <a:pPr algn="ctr"/>
            <a:r>
              <a:rPr kumimoji="0" lang="ja-JP" altLang="en-US" sz="11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未利用ガスを活用した有機</a:t>
            </a:r>
            <a:r>
              <a:rPr kumimoji="0" lang="ja-JP" altLang="en-US" sz="11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ﾊｲﾄﾞﾗｲﾄﾞ</a:t>
            </a:r>
            <a:r>
              <a:rPr kumimoji="0" lang="ja-JP" altLang="en-US" sz="11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水素チェーン構築（ﾌﾞﾙﾈｲ）</a:t>
            </a:r>
            <a:endParaRPr kumimoji="0" lang="ja-JP" altLang="en-US" sz="11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95" name="グループ化 94"/>
          <p:cNvGrpSpPr/>
          <p:nvPr/>
        </p:nvGrpSpPr>
        <p:grpSpPr>
          <a:xfrm>
            <a:off x="2360712" y="2395488"/>
            <a:ext cx="2799211" cy="1251576"/>
            <a:chOff x="2360712" y="1062202"/>
            <a:chExt cx="2799211" cy="1251576"/>
          </a:xfrm>
        </p:grpSpPr>
        <p:pic>
          <p:nvPicPr>
            <p:cNvPr id="97" name="図 96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542"/>
            <a:stretch/>
          </p:blipFill>
          <p:spPr>
            <a:xfrm>
              <a:off x="3600658" y="1348545"/>
              <a:ext cx="1431901" cy="936251"/>
            </a:xfrm>
            <a:prstGeom prst="rect">
              <a:avLst/>
            </a:prstGeom>
          </p:spPr>
        </p:pic>
        <p:pic>
          <p:nvPicPr>
            <p:cNvPr id="105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1474" y="1341999"/>
              <a:ext cx="1006301" cy="598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" name="テキスト ボックス 106"/>
            <p:cNvSpPr txBox="1"/>
            <p:nvPr/>
          </p:nvSpPr>
          <p:spPr>
            <a:xfrm>
              <a:off x="2516097" y="1736839"/>
              <a:ext cx="59503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8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褐炭炭田</a:t>
              </a:r>
            </a:p>
          </p:txBody>
        </p:sp>
        <p:sp>
          <p:nvSpPr>
            <p:cNvPr id="109" name="テキスト ボックス 108"/>
            <p:cNvSpPr txBox="1"/>
            <p:nvPr/>
          </p:nvSpPr>
          <p:spPr>
            <a:xfrm>
              <a:off x="3563386" y="2098334"/>
              <a:ext cx="115929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8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液化水素輸送船・基地</a:t>
              </a:r>
            </a:p>
          </p:txBody>
        </p:sp>
        <p:sp>
          <p:nvSpPr>
            <p:cNvPr id="111" name="フローチャート : 代替処理 110"/>
            <p:cNvSpPr/>
            <p:nvPr/>
          </p:nvSpPr>
          <p:spPr bwMode="auto">
            <a:xfrm>
              <a:off x="2360712" y="1062202"/>
              <a:ext cx="2799211" cy="251324"/>
            </a:xfrm>
            <a:prstGeom prst="flowChartAlternateProcess">
              <a:avLst/>
            </a:prstGeom>
            <a:solidFill>
              <a:srgbClr val="990000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rtlCol="0" anchor="ctr"/>
            <a:lstStyle/>
            <a:p>
              <a:pPr algn="ctr"/>
              <a:r>
                <a:rPr kumimoji="0" lang="ja-JP" altLang="en-US" sz="1100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褐炭</a:t>
              </a:r>
              <a:r>
                <a:rPr kumimoji="0" lang="ja-JP" altLang="en-US" sz="11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を活用した液化</a:t>
              </a:r>
              <a:r>
                <a:rPr kumimoji="0" lang="ja-JP" altLang="en-US" sz="1100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水素チェーン構築（豪）</a:t>
              </a:r>
              <a:endParaRPr kumimoji="0" lang="ja-JP" altLang="en-US" sz="11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113" name="フローチャート : 代替処理 112"/>
          <p:cNvSpPr/>
          <p:nvPr/>
        </p:nvSpPr>
        <p:spPr bwMode="auto">
          <a:xfrm>
            <a:off x="5459541" y="4490783"/>
            <a:ext cx="1867989" cy="251324"/>
          </a:xfrm>
          <a:prstGeom prst="flowChartAlternateProcess">
            <a:avLst/>
          </a:prstGeom>
          <a:solidFill>
            <a:srgbClr val="990000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rtlCol="0" anchor="ctr"/>
          <a:lstStyle/>
          <a:p>
            <a:pPr algn="ctr"/>
            <a:r>
              <a:rPr lang="ja-JP" altLang="en-US" sz="1100" spc="-15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水素</a:t>
            </a:r>
            <a:r>
              <a:rPr lang="ja-JP" altLang="en-US" sz="1100" spc="-15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発電実証</a:t>
            </a:r>
            <a:r>
              <a:rPr lang="ja-JP" altLang="en-US" sz="1100" spc="-15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プロジェクト（神戸）</a:t>
            </a:r>
            <a:endParaRPr lang="en-US" altLang="ja-JP" sz="1100" spc="-15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4" name="フローチャート : 代替処理 113"/>
          <p:cNvSpPr/>
          <p:nvPr/>
        </p:nvSpPr>
        <p:spPr bwMode="auto">
          <a:xfrm>
            <a:off x="7660755" y="4495252"/>
            <a:ext cx="2116781" cy="251324"/>
          </a:xfrm>
          <a:prstGeom prst="flowChartAlternateProcess">
            <a:avLst/>
          </a:prstGeom>
          <a:solidFill>
            <a:srgbClr val="990000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rtlCol="0" anchor="ctr"/>
          <a:lstStyle/>
          <a:p>
            <a:r>
              <a:rPr lang="ja-JP" altLang="en-US" sz="1100" spc="-15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大型水素発電向け水素バーナー開発</a:t>
            </a:r>
          </a:p>
        </p:txBody>
      </p:sp>
      <p:sp>
        <p:nvSpPr>
          <p:cNvPr id="116" name="フローチャート : 代替処理 115"/>
          <p:cNvSpPr/>
          <p:nvPr/>
        </p:nvSpPr>
        <p:spPr bwMode="auto">
          <a:xfrm>
            <a:off x="7058328" y="1093602"/>
            <a:ext cx="2692851" cy="251324"/>
          </a:xfrm>
          <a:prstGeom prst="flowChartAlternateProcess">
            <a:avLst/>
          </a:prstGeom>
          <a:solidFill>
            <a:srgbClr val="990000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rtlCol="0" anchor="ctr"/>
          <a:lstStyle/>
          <a:p>
            <a:pPr algn="ctr"/>
            <a:r>
              <a:rPr lang="ja-JP" altLang="en-US" sz="11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再エネ水素</a:t>
            </a:r>
            <a:r>
              <a:rPr lang="ja-JP" altLang="en-US" sz="11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製造実証プロジェクト（浪江町）</a:t>
            </a:r>
          </a:p>
        </p:txBody>
      </p:sp>
      <p:grpSp>
        <p:nvGrpSpPr>
          <p:cNvPr id="119" name="グループ化 118"/>
          <p:cNvGrpSpPr/>
          <p:nvPr/>
        </p:nvGrpSpPr>
        <p:grpSpPr>
          <a:xfrm>
            <a:off x="968387" y="4865326"/>
            <a:ext cx="2309134" cy="1482151"/>
            <a:chOff x="632520" y="2738752"/>
            <a:chExt cx="4248472" cy="2513627"/>
          </a:xfrm>
        </p:grpSpPr>
        <p:grpSp>
          <p:nvGrpSpPr>
            <p:cNvPr id="120" name="グループ化 119"/>
            <p:cNvGrpSpPr/>
            <p:nvPr/>
          </p:nvGrpSpPr>
          <p:grpSpPr>
            <a:xfrm rot="21043052">
              <a:off x="914480" y="3065874"/>
              <a:ext cx="3323942" cy="1980220"/>
              <a:chOff x="1040396" y="2672916"/>
              <a:chExt cx="3323942" cy="1980220"/>
            </a:xfrm>
          </p:grpSpPr>
          <p:sp>
            <p:nvSpPr>
              <p:cNvPr id="132" name="円/楕円 131"/>
              <p:cNvSpPr/>
              <p:nvPr/>
            </p:nvSpPr>
            <p:spPr bwMode="auto">
              <a:xfrm>
                <a:off x="1040396" y="2672916"/>
                <a:ext cx="3323942" cy="1980220"/>
              </a:xfrm>
              <a:prstGeom prst="ellipse">
                <a:avLst/>
              </a:prstGeom>
              <a:gradFill flip="none" rotWithShape="1">
                <a:gsLst>
                  <a:gs pos="0">
                    <a:srgbClr val="00CCFF"/>
                  </a:gs>
                  <a:gs pos="100000">
                    <a:srgbClr val="66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rtlCol="0" anchor="ctr"/>
              <a:lstStyle/>
              <a:p>
                <a:pPr algn="l"/>
                <a:endParaRPr kumimoji="0" lang="ja-JP" altLang="en-US" sz="1800" dirty="0"/>
              </a:p>
            </p:txBody>
          </p:sp>
          <p:sp>
            <p:nvSpPr>
              <p:cNvPr id="133" name="円/楕円 132"/>
              <p:cNvSpPr/>
              <p:nvPr/>
            </p:nvSpPr>
            <p:spPr bwMode="auto">
              <a:xfrm>
                <a:off x="1160842" y="2768024"/>
                <a:ext cx="3083050" cy="1790005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rtlCol="0" anchor="ctr"/>
              <a:lstStyle/>
              <a:p>
                <a:pPr algn="l"/>
                <a:endParaRPr kumimoji="0" lang="ja-JP" altLang="en-US" sz="1800" dirty="0"/>
              </a:p>
            </p:txBody>
          </p:sp>
        </p:grpSp>
        <p:pic>
          <p:nvPicPr>
            <p:cNvPr id="121" name="Picture 3"/>
            <p:cNvPicPr>
              <a:picLocks noChangeAspect="1" noChangeArrowheads="1"/>
            </p:cNvPicPr>
            <p:nvPr/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820" y="3386824"/>
              <a:ext cx="765096" cy="588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" name="Picture 4"/>
            <p:cNvPicPr>
              <a:picLocks noChangeAspect="1" noChangeArrowheads="1"/>
            </p:cNvPicPr>
            <p:nvPr/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1916" y="2940988"/>
              <a:ext cx="794976" cy="570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" name="Picture 7"/>
            <p:cNvPicPr>
              <a:picLocks noChangeAspect="1" noChangeArrowheads="1"/>
            </p:cNvPicPr>
            <p:nvPr/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8826" y="2738752"/>
              <a:ext cx="641226" cy="641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" name="Picture 17"/>
            <p:cNvPicPr>
              <a:picLocks noChangeAspect="1" noChangeArrowheads="1"/>
            </p:cNvPicPr>
            <p:nvPr/>
          </p:nvPicPr>
          <p:blipFill>
            <a:blip r:embed="rId2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5731" y="3115330"/>
              <a:ext cx="1395494" cy="246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" name="Picture 18"/>
            <p:cNvPicPr>
              <a:picLocks noChangeAspect="1" noChangeArrowheads="1"/>
            </p:cNvPicPr>
            <p:nvPr/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4600" y="3396908"/>
              <a:ext cx="1259199" cy="461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" name="Picture 19"/>
            <p:cNvPicPr>
              <a:picLocks noChangeAspect="1" noChangeArrowheads="1"/>
            </p:cNvPicPr>
            <p:nvPr/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9451" y="3695951"/>
              <a:ext cx="969775" cy="794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" name="Picture 20"/>
            <p:cNvPicPr>
              <a:picLocks noChangeAspect="1" noChangeArrowheads="1"/>
            </p:cNvPicPr>
            <p:nvPr/>
          </p:nvPicPr>
          <p:blipFill rotWithShape="1">
            <a:blip r:embed="rId2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77" t="32421" r="9501" b="36903"/>
            <a:stretch/>
          </p:blipFill>
          <p:spPr bwMode="auto">
            <a:xfrm>
              <a:off x="3621792" y="4322928"/>
              <a:ext cx="1259200" cy="312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" name="Picture 21"/>
            <p:cNvPicPr>
              <a:picLocks noChangeAspect="1" noChangeArrowheads="1"/>
            </p:cNvPicPr>
            <p:nvPr/>
          </p:nvPicPr>
          <p:blipFill rotWithShape="1">
            <a:blip r:embed="rId27" cstate="print">
              <a:clrChange>
                <a:clrFrom>
                  <a:srgbClr val="FCFEFC"/>
                </a:clrFrom>
                <a:clrTo>
                  <a:srgbClr val="FC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467" b="35405"/>
            <a:stretch/>
          </p:blipFill>
          <p:spPr bwMode="auto">
            <a:xfrm>
              <a:off x="3080792" y="4610960"/>
              <a:ext cx="1034287" cy="311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" name="Picture 22"/>
            <p:cNvPicPr>
              <a:picLocks noChangeAspect="1" noChangeArrowheads="1"/>
            </p:cNvPicPr>
            <p:nvPr/>
          </p:nvPicPr>
          <p:blipFill>
            <a:blip r:embed="rId2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5830" y="4816741"/>
              <a:ext cx="1425002" cy="435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" name="Picture 23"/>
            <p:cNvPicPr>
              <a:picLocks noChangeAspect="1" noChangeArrowheads="1"/>
            </p:cNvPicPr>
            <p:nvPr/>
          </p:nvPicPr>
          <p:blipFill>
            <a:blip r:embed="rId2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1719" y="4566063"/>
              <a:ext cx="620961" cy="620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" name="Picture 24"/>
            <p:cNvPicPr>
              <a:picLocks noChangeAspect="1" noChangeArrowheads="1"/>
            </p:cNvPicPr>
            <p:nvPr/>
          </p:nvPicPr>
          <p:blipFill>
            <a:blip r:embed="rId3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520" y="4289079"/>
              <a:ext cx="810181" cy="346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4" name="図 133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857" y="5728364"/>
            <a:ext cx="1387102" cy="660785"/>
          </a:xfrm>
          <a:prstGeom prst="rect">
            <a:avLst/>
          </a:prstGeom>
        </p:spPr>
      </p:pic>
      <p:sp>
        <p:nvSpPr>
          <p:cNvPr id="135" name="正方形/長方形 134"/>
          <p:cNvSpPr/>
          <p:nvPr/>
        </p:nvSpPr>
        <p:spPr>
          <a:xfrm>
            <a:off x="1040581" y="6513304"/>
            <a:ext cx="41361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sz="1400" spc="-150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1400" spc="-150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年春に</a:t>
            </a:r>
            <a:r>
              <a:rPr lang="ja-JP" altLang="en-US" sz="1400" spc="-150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ステーション</a:t>
            </a:r>
            <a:r>
              <a:rPr lang="ja-JP" altLang="en-US" sz="1400" spc="-150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整備会社</a:t>
            </a:r>
            <a:r>
              <a:rPr lang="ja-JP" altLang="en-US" sz="1400" spc="-15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を設立⇒インフラ整備を加速</a:t>
            </a:r>
            <a:endParaRPr lang="en-US" altLang="ja-JP" sz="1400" spc="-150" dirty="0">
              <a:effectLst>
                <a:glow rad="101600">
                  <a:srgbClr val="FFFF00">
                    <a:alpha val="60000"/>
                  </a:srgbClr>
                </a:glo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6" name="右矢印 135"/>
          <p:cNvSpPr/>
          <p:nvPr/>
        </p:nvSpPr>
        <p:spPr bwMode="auto">
          <a:xfrm>
            <a:off x="776537" y="6499970"/>
            <a:ext cx="268568" cy="357466"/>
          </a:xfrm>
          <a:prstGeom prst="rightArrow">
            <a:avLst/>
          </a:prstGeom>
          <a:gradFill flip="none" rotWithShape="1">
            <a:gsLst>
              <a:gs pos="0">
                <a:schemeClr val="accent5"/>
              </a:gs>
              <a:gs pos="50000">
                <a:schemeClr val="accent5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endParaRPr kumimoji="0" lang="ja-JP" altLang="en-US" dirty="0"/>
          </a:p>
        </p:txBody>
      </p:sp>
      <p:sp>
        <p:nvSpPr>
          <p:cNvPr id="137" name="フローチャート : 代替処理 136"/>
          <p:cNvSpPr/>
          <p:nvPr/>
        </p:nvSpPr>
        <p:spPr bwMode="auto">
          <a:xfrm>
            <a:off x="860072" y="4149080"/>
            <a:ext cx="4299852" cy="297375"/>
          </a:xfrm>
          <a:prstGeom prst="flowChartAlternateProcess">
            <a:avLst/>
          </a:prstGeom>
          <a:solidFill>
            <a:srgbClr val="0099FF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rtlCol="0" anchor="ctr"/>
          <a:lstStyle/>
          <a:p>
            <a:pPr algn="ctr"/>
            <a:r>
              <a:rPr kumimoji="0" lang="ja-JP" altLang="en-US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水素ステーションインフラ整備</a:t>
            </a:r>
            <a:endParaRPr kumimoji="0" lang="ja-JP" altLang="en-US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38" name="図 137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857" y="4823855"/>
            <a:ext cx="1363856" cy="775693"/>
          </a:xfrm>
          <a:prstGeom prst="rect">
            <a:avLst/>
          </a:prstGeom>
        </p:spPr>
      </p:pic>
      <p:sp>
        <p:nvSpPr>
          <p:cNvPr id="139" name="テキスト ボックス 138"/>
          <p:cNvSpPr txBox="1"/>
          <p:nvPr/>
        </p:nvSpPr>
        <p:spPr>
          <a:xfrm>
            <a:off x="4374922" y="5455147"/>
            <a:ext cx="8018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次世代</a:t>
            </a:r>
            <a:r>
              <a:rPr lang="en-US" altLang="ja-JP" sz="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</a:t>
            </a:r>
            <a:r>
              <a:rPr lang="ja-JP" altLang="en-US" sz="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バス</a:t>
            </a:r>
            <a:endParaRPr kumimoji="1" lang="ja-JP" altLang="en-US" sz="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0" name="テキスト ボックス 139"/>
          <p:cNvSpPr txBox="1"/>
          <p:nvPr/>
        </p:nvSpPr>
        <p:spPr>
          <a:xfrm>
            <a:off x="3656857" y="6193529"/>
            <a:ext cx="8322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</a:t>
            </a:r>
            <a:r>
              <a:rPr lang="ja-JP" altLang="en-US" sz="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トラック実証</a:t>
            </a:r>
            <a:endParaRPr kumimoji="1" lang="ja-JP" altLang="en-US" sz="8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1" name="フローチャート : 代替処理 140"/>
          <p:cNvSpPr/>
          <p:nvPr/>
        </p:nvSpPr>
        <p:spPr bwMode="auto">
          <a:xfrm>
            <a:off x="902363" y="4500345"/>
            <a:ext cx="2309134" cy="251324"/>
          </a:xfrm>
          <a:prstGeom prst="flowChartAlternateProcess">
            <a:avLst/>
          </a:prstGeom>
          <a:solidFill>
            <a:srgbClr val="990000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rtlCol="0" anchor="ctr"/>
          <a:lstStyle/>
          <a:p>
            <a:pPr algn="ctr"/>
            <a:r>
              <a:rPr lang="ja-JP" altLang="en-US" sz="1100" spc="-15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民間</a:t>
            </a:r>
            <a:r>
              <a:rPr lang="en-US" altLang="ja-JP" sz="1100" spc="-15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11</a:t>
            </a:r>
            <a:r>
              <a:rPr lang="ja-JP" altLang="en-US" sz="1100" spc="-15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社によるステーション整備会社設立</a:t>
            </a:r>
            <a:endParaRPr lang="ja-JP" altLang="en-US" sz="1100" spc="-15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2" name="フローチャート : 代替処理 141"/>
          <p:cNvSpPr/>
          <p:nvPr/>
        </p:nvSpPr>
        <p:spPr bwMode="auto">
          <a:xfrm>
            <a:off x="3512842" y="4490783"/>
            <a:ext cx="1647082" cy="251324"/>
          </a:xfrm>
          <a:prstGeom prst="flowChartAlternateProcess">
            <a:avLst/>
          </a:prstGeom>
          <a:solidFill>
            <a:srgbClr val="990000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rtlCol="0" anchor="ctr"/>
          <a:lstStyle/>
          <a:p>
            <a:pPr algn="ctr"/>
            <a:r>
              <a:rPr lang="ja-JP" altLang="en-US" sz="11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多用途</a:t>
            </a:r>
            <a:r>
              <a:rPr lang="ja-JP" altLang="en-US" sz="11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へ</a:t>
            </a:r>
            <a:r>
              <a:rPr lang="ja-JP" altLang="en-US" sz="11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の展開</a:t>
            </a:r>
            <a:endParaRPr lang="ja-JP" altLang="en-US" sz="11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87" name="図 86"/>
          <p:cNvPicPr>
            <a:picLocks noChangeAspect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3" t="10500" r="44311" b="59051"/>
          <a:stretch/>
        </p:blipFill>
        <p:spPr>
          <a:xfrm>
            <a:off x="1617382" y="5402646"/>
            <a:ext cx="792657" cy="44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07416"/>
      </p:ext>
    </p:extLst>
  </p:cSld>
  <p:clrMapOvr>
    <a:masterClrMapping/>
  </p:clrMapOvr>
</p:sld>
</file>

<file path=ppt/theme/theme1.xml><?xml version="1.0" encoding="utf-8"?>
<a:theme xmlns:a="http://schemas.openxmlformats.org/drawingml/2006/main" name="【機○・記載例なし】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DDDDDD"/>
        </a:solidFill>
        <a:ln w="9525">
          <a:solidFill>
            <a:srgbClr val="B2B2B2"/>
          </a:solidFill>
          <a:miter lim="800000"/>
          <a:headEnd/>
          <a:tailEnd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anchor="ctr"/>
      <a:lstStyle>
        <a:defPPr algn="l">
          <a:defRPr kumimoji="0" sz="1800" dirty="0"/>
        </a:defPPr>
      </a:lstStyle>
    </a:spDef>
    <a:txDef>
      <a:spPr>
        <a:noFill/>
      </a:spPr>
      <a:bodyPr wrap="square" rtlCol="0">
        <a:spAutoFit/>
      </a:bodyPr>
      <a:lstStyle>
        <a:defPPr>
          <a:defRPr kumimoji="1" dirty="0" smtClean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パワポヘッダー（sample）.pptx" id="{DF0AD369-B502-4521-A0E0-07EB53E90DFA}" vid="{A6AA4691-7124-4580-8060-E7956D1A8F77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</TotalTime>
  <Words>180</Words>
  <Application>Microsoft Office PowerPoint</Application>
  <PresentationFormat>A4 210 x 297 mm</PresentationFormat>
  <Paragraphs>31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ＭＳ Ｐゴシック</vt:lpstr>
      <vt:lpstr>Arial</vt:lpstr>
      <vt:lpstr>Calibri</vt:lpstr>
      <vt:lpstr>Wingdings</vt:lpstr>
      <vt:lpstr>【機○・記載例なし】</vt:lpstr>
      <vt:lpstr>水素基本戦略に基づく足元の主な取組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水素基本戦略に基づく足元の主な取組</dc:title>
  <dc:creator>Windows ユーザー</dc:creator>
  <cp:lastModifiedBy>admin-nt</cp:lastModifiedBy>
  <cp:revision>3</cp:revision>
  <cp:lastPrinted>2018-05-16T04:11:57Z</cp:lastPrinted>
  <dcterms:created xsi:type="dcterms:W3CDTF">2018-04-16T15:13:31Z</dcterms:created>
  <dcterms:modified xsi:type="dcterms:W3CDTF">2018-05-16T04:12:00Z</dcterms:modified>
</cp:coreProperties>
</file>