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6959600" cy="100838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7" userDrawn="1">
          <p15:clr>
            <a:srgbClr val="A4A3A4"/>
          </p15:clr>
        </p15:guide>
        <p15:guide id="2" pos="219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47" autoAdjust="0"/>
  </p:normalViewPr>
  <p:slideViewPr>
    <p:cSldViewPr>
      <p:cViewPr varScale="1">
        <p:scale>
          <a:sx n="108" d="100"/>
          <a:sy n="108" d="100"/>
        </p:scale>
        <p:origin x="288" y="10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77"/>
        <p:guide pos="219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5827" cy="504190"/>
          </a:xfrm>
          <a:prstGeom prst="rect">
            <a:avLst/>
          </a:prstGeom>
        </p:spPr>
        <p:txBody>
          <a:bodyPr vert="horz" lIns="93863" tIns="46932" rIns="93863" bIns="4693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42163" y="0"/>
            <a:ext cx="3015827" cy="504190"/>
          </a:xfrm>
          <a:prstGeom prst="rect">
            <a:avLst/>
          </a:prstGeom>
        </p:spPr>
        <p:txBody>
          <a:bodyPr vert="horz" lIns="93863" tIns="46932" rIns="93863" bIns="46932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577860"/>
            <a:ext cx="3015827" cy="504190"/>
          </a:xfrm>
          <a:prstGeom prst="rect">
            <a:avLst/>
          </a:prstGeom>
        </p:spPr>
        <p:txBody>
          <a:bodyPr vert="horz" lIns="93863" tIns="46932" rIns="93863" bIns="4693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42163" y="9577860"/>
            <a:ext cx="3015827" cy="504190"/>
          </a:xfrm>
          <a:prstGeom prst="rect">
            <a:avLst/>
          </a:prstGeom>
        </p:spPr>
        <p:txBody>
          <a:bodyPr vert="horz" lIns="93863" tIns="46932" rIns="93863" bIns="46932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5827" cy="504190"/>
          </a:xfrm>
          <a:prstGeom prst="rect">
            <a:avLst/>
          </a:prstGeom>
        </p:spPr>
        <p:txBody>
          <a:bodyPr vert="horz" lIns="93863" tIns="46932" rIns="93863" bIns="4693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42163" y="0"/>
            <a:ext cx="3015827" cy="504190"/>
          </a:xfrm>
          <a:prstGeom prst="rect">
            <a:avLst/>
          </a:prstGeom>
        </p:spPr>
        <p:txBody>
          <a:bodyPr vert="horz" lIns="93863" tIns="46932" rIns="93863" bIns="46932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47713" y="755650"/>
            <a:ext cx="5464175" cy="37830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863" tIns="46932" rIns="93863" bIns="4693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95961" y="4789806"/>
            <a:ext cx="5567680" cy="4537710"/>
          </a:xfrm>
          <a:prstGeom prst="rect">
            <a:avLst/>
          </a:prstGeom>
        </p:spPr>
        <p:txBody>
          <a:bodyPr vert="horz" lIns="93863" tIns="46932" rIns="93863" bIns="4693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577860"/>
            <a:ext cx="3015827" cy="504190"/>
          </a:xfrm>
          <a:prstGeom prst="rect">
            <a:avLst/>
          </a:prstGeom>
        </p:spPr>
        <p:txBody>
          <a:bodyPr vert="horz" lIns="93863" tIns="46932" rIns="93863" bIns="4693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42163" y="9577860"/>
            <a:ext cx="3015827" cy="504190"/>
          </a:xfrm>
          <a:prstGeom prst="rect">
            <a:avLst/>
          </a:prstGeom>
        </p:spPr>
        <p:txBody>
          <a:bodyPr vert="horz" lIns="93863" tIns="46932" rIns="93863" bIns="46932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ja-JP" altLang="en-US" smtClean="0"/>
              <a:t>機密性○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141724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2018/5/16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2018/5/16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200471" y="56237"/>
            <a:ext cx="9505503" cy="461665"/>
          </a:xfrm>
        </p:spPr>
        <p:txBody>
          <a:bodyPr/>
          <a:lstStyle/>
          <a:p>
            <a:r>
              <a:rPr lang="ja-JP" altLang="en-US" dirty="0"/>
              <a:t>水素基本戦略</a:t>
            </a:r>
            <a:r>
              <a:rPr lang="ja-JP" altLang="en-US" dirty="0" smtClean="0"/>
              <a:t>のポイント</a:t>
            </a:r>
            <a:endParaRPr kumimoji="1" lang="ja-JP" altLang="en-US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93399" y="3503809"/>
            <a:ext cx="4441655" cy="3165551"/>
            <a:chOff x="-62901" y="4170454"/>
            <a:chExt cx="4320480" cy="2730754"/>
          </a:xfrm>
        </p:grpSpPr>
        <p:sp>
          <p:nvSpPr>
            <p:cNvPr id="18" name="正方形/長方形 17"/>
            <p:cNvSpPr/>
            <p:nvPr/>
          </p:nvSpPr>
          <p:spPr bwMode="auto">
            <a:xfrm>
              <a:off x="-62900" y="4170454"/>
              <a:ext cx="4320479" cy="2730754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sz="1800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-62901" y="4170455"/>
              <a:ext cx="4320480" cy="235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36000" rIns="36000" rtlCol="0" anchor="ctr">
              <a:noAutofit/>
            </a:bodyPr>
            <a:lstStyle/>
            <a:p>
              <a:pPr algn="ctr"/>
              <a:r>
                <a:rPr kumimoji="1" lang="ja-JP" altLang="en-US" sz="1600" b="1" spc="-15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①②</a:t>
              </a:r>
              <a:r>
                <a:rPr lang="ja-JP" altLang="en-US" sz="1600" b="1" spc="-15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供給側</a:t>
              </a:r>
              <a:r>
                <a:rPr kumimoji="1" lang="ja-JP" altLang="en-US" sz="1600" b="1" spc="-15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の取組</a:t>
              </a:r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4608948" y="3503808"/>
            <a:ext cx="5163124" cy="3165552"/>
            <a:chOff x="4644645" y="4170455"/>
            <a:chExt cx="5163124" cy="2730753"/>
          </a:xfrm>
        </p:grpSpPr>
        <p:sp>
          <p:nvSpPr>
            <p:cNvPr id="27" name="正方形/長方形 26"/>
            <p:cNvSpPr/>
            <p:nvPr/>
          </p:nvSpPr>
          <p:spPr bwMode="auto">
            <a:xfrm>
              <a:off x="4644645" y="4170455"/>
              <a:ext cx="5155451" cy="2730753"/>
            </a:xfrm>
            <a:prstGeom prst="rect">
              <a:avLst/>
            </a:prstGeom>
            <a:noFill/>
            <a:ln w="19050">
              <a:solidFill>
                <a:srgbClr val="FF7C80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sz="1800" dirty="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4644645" y="4170457"/>
              <a:ext cx="5163124" cy="235455"/>
            </a:xfrm>
            <a:prstGeom prst="rect">
              <a:avLst/>
            </a:prstGeom>
            <a:solidFill>
              <a:srgbClr val="FF7C80"/>
            </a:solidFill>
            <a:ln>
              <a:noFill/>
            </a:ln>
          </p:spPr>
          <p:txBody>
            <a:bodyPr vert="horz" wrap="square" lIns="36000" rIns="36000" rtlCol="0" anchor="ctr" anchorCtr="0"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③利用側の取組</a:t>
              </a: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200472" y="548680"/>
            <a:ext cx="9710081" cy="1468250"/>
            <a:chOff x="31380" y="368879"/>
            <a:chExt cx="9710081" cy="1468250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31380" y="368879"/>
              <a:ext cx="9710081" cy="1468250"/>
              <a:chOff x="186370" y="603953"/>
              <a:chExt cx="9549271" cy="1468250"/>
            </a:xfrm>
          </p:grpSpPr>
          <p:sp>
            <p:nvSpPr>
              <p:cNvPr id="21" name="テキスト ボックス 20"/>
              <p:cNvSpPr txBox="1"/>
              <p:nvPr/>
            </p:nvSpPr>
            <p:spPr>
              <a:xfrm>
                <a:off x="460549" y="703669"/>
                <a:ext cx="9275092" cy="13080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spcAft>
                    <a:spcPts val="600"/>
                  </a:spcAft>
                  <a:buFont typeface="Meiryo UI" panose="020B0604030504040204" pitchFamily="50" charset="-128"/>
                  <a:buChar char="○"/>
                </a:pPr>
                <a:r>
                  <a:rPr lang="en-US" altLang="ja-JP" sz="16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2050</a:t>
                </a:r>
                <a:r>
                  <a:rPr lang="ja-JP" altLang="en-US" sz="16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年を視野に入れたビジョン</a:t>
                </a:r>
                <a:r>
                  <a:rPr lang="ja-JP" altLang="en-US" sz="16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＋</a:t>
                </a:r>
                <a:r>
                  <a:rPr lang="en-US" altLang="ja-JP" sz="16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2030</a:t>
                </a:r>
                <a:r>
                  <a:rPr lang="ja-JP" altLang="en-US" sz="16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年までの行動計画</a:t>
                </a:r>
                <a:endParaRPr lang="en-US" altLang="ja-JP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342900" indent="-342900">
                  <a:spcAft>
                    <a:spcPts val="600"/>
                  </a:spcAft>
                  <a:buFont typeface="Meiryo UI" panose="020B0604030504040204" pitchFamily="50" charset="-128"/>
                  <a:buChar char="○"/>
                </a:pPr>
                <a:r>
                  <a:rPr lang="ja-JP" altLang="en-US" sz="16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水素を再エネと並ぶ新たなエネルギーの選択肢</a:t>
                </a:r>
                <a:r>
                  <a:rPr lang="ja-JP" altLang="en-US" sz="16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と</a:t>
                </a:r>
                <a:r>
                  <a:rPr lang="ja-JP" altLang="en-US" sz="16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して提示</a:t>
                </a:r>
                <a:endPara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ja-JP" altLang="en-US" sz="16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16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16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　　⇒　</a:t>
                </a:r>
                <a:r>
                  <a:rPr lang="ja-JP" altLang="en-US" sz="16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世界最先端を行く日本の水素技術で世界</a:t>
                </a:r>
                <a:r>
                  <a:rPr lang="ja-JP" altLang="en-US" sz="16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のカーボンフリー化を牽引</a:t>
                </a:r>
                <a:endParaRPr lang="en-US" altLang="ja-JP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342900" indent="-342900">
                  <a:spcAft>
                    <a:spcPts val="600"/>
                  </a:spcAft>
                  <a:buFont typeface="Meiryo UI" panose="020B0604030504040204" pitchFamily="50" charset="-128"/>
                  <a:buChar char="○"/>
                </a:pPr>
                <a:r>
                  <a:rPr lang="ja-JP" altLang="en-US" sz="16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目標：</a:t>
                </a:r>
                <a:r>
                  <a:rPr lang="ja-JP" altLang="en-US" sz="1600" b="1" spc="-1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ガソリン</a:t>
                </a:r>
                <a:r>
                  <a:rPr lang="ja-JP" altLang="en-US" sz="1600" b="1" spc="-1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や</a:t>
                </a:r>
                <a:r>
                  <a:rPr lang="en-US" altLang="ja-JP" sz="1600" b="1" spc="-1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LNG </a:t>
                </a:r>
                <a:r>
                  <a:rPr lang="ja-JP" altLang="en-US" sz="1600" b="1" spc="-1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と同程度のコストの実現</a:t>
                </a:r>
                <a:endParaRPr lang="en-US" altLang="ja-JP" sz="1600" b="1" spc="-1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25" name="角丸四角形 24"/>
              <p:cNvSpPr/>
              <p:nvPr/>
            </p:nvSpPr>
            <p:spPr bwMode="auto">
              <a:xfrm>
                <a:off x="186370" y="603953"/>
                <a:ext cx="9276828" cy="1468250"/>
              </a:xfrm>
              <a:prstGeom prst="roundRect">
                <a:avLst>
                  <a:gd name="adj" fmla="val 10527"/>
                </a:avLst>
              </a:prstGeom>
              <a:noFill/>
              <a:ln w="19050">
                <a:solidFill>
                  <a:srgbClr val="0000FF"/>
                </a:solidFill>
                <a:miter lim="800000"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/>
              </a:p>
            </p:txBody>
          </p:sp>
        </p:grpSp>
        <p:sp>
          <p:nvSpPr>
            <p:cNvPr id="4" name="正方形/長方形 3"/>
            <p:cNvSpPr/>
            <p:nvPr/>
          </p:nvSpPr>
          <p:spPr>
            <a:xfrm>
              <a:off x="4248500" y="1448999"/>
              <a:ext cx="491716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0" lang="ja-JP" altLang="en-US" sz="1400" spc="-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（現在</a:t>
              </a:r>
              <a:r>
                <a:rPr kumimoji="0" lang="en-US" altLang="ja-JP" sz="1400" spc="-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: 100</a:t>
              </a:r>
              <a:r>
                <a:rPr kumimoji="0" lang="ja-JP" altLang="en-US" sz="1400" spc="-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円</a:t>
              </a:r>
              <a:r>
                <a:rPr kumimoji="0" lang="en-US" altLang="ja-JP" sz="1400" spc="-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/</a:t>
              </a:r>
              <a:r>
                <a:rPr kumimoji="0" lang="en-US" altLang="ja-JP" sz="1400" spc="-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Nm</a:t>
              </a:r>
              <a:r>
                <a:rPr kumimoji="0" lang="en-US" altLang="ja-JP" sz="1400" spc="-100" baseline="30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</a:t>
              </a:r>
              <a:r>
                <a:rPr kumimoji="0" lang="ja-JP" altLang="en-US" sz="1400" spc="-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kumimoji="0" lang="ja-JP" altLang="en-US" sz="1400" spc="-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⇒ </a:t>
              </a:r>
              <a:r>
                <a:rPr kumimoji="0" lang="en-US" altLang="ja-JP" sz="1400" spc="-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‘30</a:t>
              </a:r>
              <a:r>
                <a:rPr kumimoji="0" lang="ja-JP" altLang="en-US" sz="1400" spc="-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</a:t>
              </a:r>
              <a:r>
                <a:rPr kumimoji="0" lang="en-US" altLang="ja-JP" sz="1400" spc="-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: 30</a:t>
              </a:r>
              <a:r>
                <a:rPr kumimoji="0" lang="ja-JP" altLang="en-US" sz="1400" spc="-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円</a:t>
              </a:r>
              <a:r>
                <a:rPr kumimoji="0" lang="en-US" altLang="ja-JP" sz="1400" spc="-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/</a:t>
              </a:r>
              <a:r>
                <a:rPr kumimoji="0" lang="en-US" altLang="ja-JP" sz="1400" spc="-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Nm</a:t>
              </a:r>
              <a:r>
                <a:rPr kumimoji="0" lang="en-US" altLang="ja-JP" sz="1400" spc="-100" baseline="30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</a:t>
              </a:r>
              <a:r>
                <a:rPr kumimoji="0" lang="ja-JP" altLang="en-US" sz="1400" spc="-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kumimoji="0" lang="ja-JP" altLang="en-US" sz="1400" spc="-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⇒ </a:t>
              </a:r>
              <a:r>
                <a:rPr kumimoji="0" lang="ja-JP" altLang="en-US" sz="1400" b="1" spc="-1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将来</a:t>
              </a:r>
              <a:r>
                <a:rPr kumimoji="0" lang="en-US" altLang="ja-JP" sz="1400" b="1" spc="-1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: 20</a:t>
              </a:r>
              <a:r>
                <a:rPr kumimoji="0" lang="ja-JP" altLang="en-US" sz="1400" b="1" spc="-1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円</a:t>
              </a:r>
              <a:r>
                <a:rPr kumimoji="0" lang="en-US" altLang="ja-JP" sz="1400" b="1" spc="-1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/Nm</a:t>
              </a:r>
              <a:r>
                <a:rPr kumimoji="0" lang="en-US" altLang="ja-JP" sz="1400" b="1" spc="-100" baseline="300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</a:t>
              </a:r>
              <a:r>
                <a:rPr kumimoji="0" lang="ja-JP" altLang="en-US" sz="1400" spc="-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ja-JP" altLang="en-US" sz="1400" spc="-100" dirty="0"/>
            </a:p>
          </p:txBody>
        </p:sp>
      </p:grpSp>
      <p:sp>
        <p:nvSpPr>
          <p:cNvPr id="38" name="テキスト ボックス 37"/>
          <p:cNvSpPr txBox="1"/>
          <p:nvPr/>
        </p:nvSpPr>
        <p:spPr>
          <a:xfrm>
            <a:off x="74928" y="4620774"/>
            <a:ext cx="4534020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○国際的な</a:t>
            </a:r>
            <a:r>
              <a:rPr lang="ja-JP" altLang="en-US" sz="14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サプライチェーン構築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により</a:t>
            </a:r>
            <a:r>
              <a:rPr lang="ja-JP" altLang="en-US" sz="14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大量輸入</a:t>
            </a:r>
            <a:endParaRPr lang="en-US" altLang="ja-JP" sz="1400" b="1" dirty="0" smtClean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日オーストラリア間／日ブルネイ間の国際水素輸送プロジェクト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により、褐炭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水素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製造や水素の大量輸送技術の開発を進め、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’30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年頃の商用化を目指す。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590752" y="3903995"/>
            <a:ext cx="5181320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285750" indent="-285750">
              <a:buFont typeface="Wingdings" panose="05000000000000000000" pitchFamily="2" charset="2"/>
              <a:buChar char="Ø"/>
              <a:defRPr sz="16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indent="0">
              <a:spcAft>
                <a:spcPts val="300"/>
              </a:spcAft>
              <a:buNone/>
            </a:pPr>
            <a:r>
              <a:rPr lang="ja-JP" altLang="en-US" sz="1400" b="1" dirty="0" smtClean="0"/>
              <a:t>○</a:t>
            </a:r>
            <a:r>
              <a:rPr lang="en-US" altLang="ja-JP" sz="1400" b="1" dirty="0" smtClean="0"/>
              <a:t>FCV/FC</a:t>
            </a:r>
            <a:r>
              <a:rPr lang="ja-JP" altLang="en-US" sz="1400" b="1" dirty="0"/>
              <a:t>バ</a:t>
            </a:r>
            <a:r>
              <a:rPr lang="ja-JP" altLang="en-US" sz="1400" b="1" dirty="0" smtClean="0"/>
              <a:t>ス</a:t>
            </a:r>
            <a:r>
              <a:rPr lang="en-US" altLang="ja-JP" sz="1400" b="1" dirty="0" smtClean="0"/>
              <a:t>/</a:t>
            </a:r>
            <a:r>
              <a:rPr lang="ja-JP" altLang="en-US" sz="1400" b="1" dirty="0" smtClean="0"/>
              <a:t>水素ステーションの普及加速</a:t>
            </a:r>
            <a:endParaRPr lang="en-US" altLang="ja-JP" sz="1400" b="1" dirty="0" smtClean="0"/>
          </a:p>
          <a:p>
            <a:r>
              <a:rPr lang="en-US" altLang="ja-JP" sz="1200" dirty="0" smtClean="0"/>
              <a:t>‘20</a:t>
            </a:r>
            <a:r>
              <a:rPr lang="ja-JP" altLang="en-US" sz="1200" dirty="0" smtClean="0"/>
              <a:t>年代後半の</a:t>
            </a:r>
            <a:r>
              <a:rPr lang="en-US" altLang="ja-JP" sz="1200" dirty="0" smtClean="0"/>
              <a:t>FCV</a:t>
            </a:r>
            <a:r>
              <a:rPr lang="ja-JP" altLang="en-US" sz="1200" dirty="0" smtClean="0"/>
              <a:t>関連ビジネス自立化に向け、</a:t>
            </a:r>
            <a:endParaRPr lang="en-US" altLang="ja-JP" sz="1200" dirty="0" smtClean="0"/>
          </a:p>
          <a:p>
            <a:pPr marL="266700" indent="0">
              <a:buNone/>
            </a:pPr>
            <a:r>
              <a:rPr lang="ja-JP" altLang="en-US" sz="1200" dirty="0" smtClean="0"/>
              <a:t>①</a:t>
            </a:r>
            <a:r>
              <a:rPr lang="ja-JP" altLang="en-US" sz="1200" b="1" dirty="0">
                <a:solidFill>
                  <a:srgbClr val="0000FF"/>
                </a:solidFill>
              </a:rPr>
              <a:t>低コスト化技術開発</a:t>
            </a:r>
            <a:r>
              <a:rPr lang="ja-JP" altLang="en-US" sz="1200" dirty="0" smtClean="0"/>
              <a:t>（ステーションコストを</a:t>
            </a:r>
            <a:r>
              <a:rPr lang="en-US" altLang="ja-JP" sz="1200" dirty="0" smtClean="0"/>
              <a:t>’20</a:t>
            </a:r>
            <a:r>
              <a:rPr lang="ja-JP" altLang="en-US" sz="1200" dirty="0" smtClean="0"/>
              <a:t>年までに半減）、</a:t>
            </a:r>
            <a:endParaRPr lang="en-US" altLang="ja-JP" sz="1200" dirty="0" smtClean="0"/>
          </a:p>
          <a:p>
            <a:pPr marL="266700" indent="0">
              <a:buNone/>
            </a:pPr>
            <a:r>
              <a:rPr lang="ja-JP" altLang="en-US" sz="1200" dirty="0" smtClean="0"/>
              <a:t>②</a:t>
            </a:r>
            <a:r>
              <a:rPr lang="ja-JP" altLang="en-US" sz="1200" b="1" dirty="0" smtClean="0">
                <a:solidFill>
                  <a:srgbClr val="0000FF"/>
                </a:solidFill>
              </a:rPr>
              <a:t>規制改革</a:t>
            </a:r>
            <a:r>
              <a:rPr lang="ja-JP" altLang="en-US" sz="1200" dirty="0" smtClean="0"/>
              <a:t>（ステーション無人化の実現等）、</a:t>
            </a:r>
            <a:endParaRPr lang="en-US" altLang="ja-JP" sz="1200" dirty="0" smtClean="0"/>
          </a:p>
          <a:p>
            <a:pPr marL="266700" indent="0">
              <a:buNone/>
            </a:pPr>
            <a:r>
              <a:rPr lang="ja-JP" altLang="en-US" sz="1200" dirty="0" smtClean="0"/>
              <a:t>③</a:t>
            </a:r>
            <a:r>
              <a:rPr lang="ja-JP" altLang="en-US" sz="1200" b="1" dirty="0" smtClean="0">
                <a:solidFill>
                  <a:srgbClr val="0000FF"/>
                </a:solidFill>
              </a:rPr>
              <a:t>ステーションの戦略的整備</a:t>
            </a:r>
            <a:r>
              <a:rPr lang="ja-JP" altLang="en-US" sz="1200" dirty="0" smtClean="0"/>
              <a:t>（来春設立の新会社が整備加速）　</a:t>
            </a:r>
            <a:endParaRPr lang="en-US" altLang="ja-JP" sz="1200" dirty="0" smtClean="0"/>
          </a:p>
          <a:p>
            <a:pPr marL="0" indent="0">
              <a:buNone/>
            </a:pPr>
            <a:r>
              <a:rPr lang="ja-JP" altLang="en-US" sz="1200" dirty="0"/>
              <a:t>　</a:t>
            </a:r>
            <a:r>
              <a:rPr lang="ja-JP" altLang="en-US" sz="1200" dirty="0" smtClean="0"/>
              <a:t>　　を進める。</a:t>
            </a:r>
            <a:endParaRPr lang="en-US" altLang="ja-JP" sz="1200" dirty="0" smtClean="0"/>
          </a:p>
          <a:p>
            <a:pPr>
              <a:spcBef>
                <a:spcPts val="300"/>
              </a:spcBef>
            </a:pPr>
            <a:r>
              <a:rPr lang="en-US" altLang="ja-JP" sz="1200" dirty="0" smtClean="0"/>
              <a:t>FCV</a:t>
            </a:r>
            <a:r>
              <a:rPr lang="ja-JP" altLang="en-US" sz="1200" dirty="0" smtClean="0"/>
              <a:t>のみならず、バス、フォークリフト、さらには、トラック、船等への用途展開により</a:t>
            </a:r>
            <a:r>
              <a:rPr lang="ja-JP" altLang="en-US" sz="1200" b="1" dirty="0" smtClean="0">
                <a:solidFill>
                  <a:srgbClr val="0000FF"/>
                </a:solidFill>
              </a:rPr>
              <a:t>水素利用の横展開</a:t>
            </a:r>
            <a:r>
              <a:rPr lang="ja-JP" altLang="en-US" sz="1200" dirty="0" smtClean="0"/>
              <a:t>。</a:t>
            </a:r>
            <a:endParaRPr lang="en-US" altLang="ja-JP" sz="1200" dirty="0"/>
          </a:p>
        </p:txBody>
      </p:sp>
      <p:sp>
        <p:nvSpPr>
          <p:cNvPr id="40" name="正方形/長方形 39"/>
          <p:cNvSpPr/>
          <p:nvPr/>
        </p:nvSpPr>
        <p:spPr>
          <a:xfrm>
            <a:off x="4590751" y="5676106"/>
            <a:ext cx="5173649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○水素発電の商用化・</a:t>
            </a:r>
            <a:r>
              <a:rPr lang="ja-JP" altLang="en-US" sz="14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大量消費</a:t>
            </a:r>
            <a:endParaRPr lang="en-US" altLang="ja-JP" sz="1400" b="1" dirty="0" smtClean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spcAft>
                <a:spcPts val="3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ja-JP" altLang="en-US" sz="12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世界初の水素発電所（神戸</a:t>
            </a:r>
            <a:r>
              <a:rPr lang="ja-JP" altLang="en-US" sz="12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が年明けから実証運転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開始するなど、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‘30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年頃の商用化に向け、実証・技術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開発を推進。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74927" y="5676106"/>
            <a:ext cx="4460127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○地域の再エネを最大限活用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2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福島（浪江町）の水素拠点化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に向け、世界最大級の再エネ水素製造実証を通じて、将来の余剰再エネ活用の先駆け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とする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。福島産水素は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’20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年オリパラでも活用。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74928" y="3903995"/>
            <a:ext cx="4534020" cy="561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lvl="0" indent="-176213">
              <a:spcAft>
                <a:spcPts val="300"/>
              </a:spcAft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4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安価な</a:t>
            </a:r>
            <a:r>
              <a:rPr lang="ja-JP" altLang="en-US" sz="14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原料で水素を大量製造</a:t>
            </a:r>
            <a:endParaRPr lang="en-US" altLang="ja-JP" sz="1400" b="1" dirty="0" smtClean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4625" indent="-174625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ja-JP" altLang="en-US" sz="1200" spc="-1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褐炭</a:t>
            </a:r>
            <a:r>
              <a:rPr lang="en-US" altLang="ja-JP" sz="1200" spc="-1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spc="-1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石炭の</a:t>
            </a:r>
            <a:r>
              <a:rPr lang="en-US" altLang="ja-JP" sz="1200" spc="-1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1/10</a:t>
            </a:r>
            <a:r>
              <a:rPr lang="ja-JP" altLang="en-US" sz="1200" spc="-1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以下</a:t>
            </a:r>
            <a:r>
              <a:rPr lang="en-US" altLang="ja-JP" sz="1200" spc="-1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200" spc="-1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spc="-1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en-US" sz="1200" spc="-1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海外</a:t>
            </a:r>
            <a:r>
              <a:rPr lang="ja-JP" altLang="en-US" sz="1200" spc="-1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再エネ</a:t>
            </a:r>
            <a:r>
              <a:rPr lang="en-US" altLang="ja-JP" sz="1200" spc="-1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spc="-1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国内の</a:t>
            </a:r>
            <a:r>
              <a:rPr lang="en-US" altLang="ja-JP" sz="1200" spc="-1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1/10</a:t>
            </a:r>
            <a:r>
              <a:rPr lang="ja-JP" altLang="en-US" sz="1200" spc="-1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程度</a:t>
            </a:r>
            <a:r>
              <a:rPr lang="en-US" altLang="ja-JP" sz="1200" spc="-1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200" spc="-1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200" spc="-1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活用。</a:t>
            </a:r>
            <a:endParaRPr lang="en-US" altLang="ja-JP" sz="1200" spc="-1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209708" y="2132856"/>
            <a:ext cx="9508511" cy="1224136"/>
            <a:chOff x="209708" y="1996152"/>
            <a:chExt cx="9508511" cy="1224136"/>
          </a:xfrm>
        </p:grpSpPr>
        <p:sp>
          <p:nvSpPr>
            <p:cNvPr id="28" name="テキスト ボックス 27"/>
            <p:cNvSpPr txBox="1"/>
            <p:nvPr/>
          </p:nvSpPr>
          <p:spPr>
            <a:xfrm>
              <a:off x="209708" y="1996152"/>
              <a:ext cx="9508511" cy="1224136"/>
            </a:xfrm>
            <a:prstGeom prst="rect">
              <a:avLst/>
            </a:prstGeom>
            <a:solidFill>
              <a:srgbClr val="FFFFCC"/>
            </a:solidFill>
          </p:spPr>
          <p:txBody>
            <a:bodyPr wrap="square" rtlCol="0" anchor="t">
              <a:noAutofit/>
            </a:bodyPr>
            <a:lstStyle/>
            <a:p>
              <a:pPr marL="4033838" lvl="5" defTabSz="1168400">
                <a:spcAft>
                  <a:spcPts val="300"/>
                </a:spcAft>
                <a:buClr>
                  <a:schemeClr val="tx1"/>
                </a:buClr>
              </a:pP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/>
              </a:r>
              <a:b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</a:br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①</a:t>
              </a:r>
              <a:r>
                <a:rPr lang="ja-JP" altLang="en-US" sz="1600" b="1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安価な原料</a:t>
              </a:r>
              <a:r>
                <a:rPr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（＝海外褐炭、余剰再エネなどの活用）</a:t>
              </a:r>
              <a:endPara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4033838" lvl="5" defTabSz="1168400">
                <a:spcAft>
                  <a:spcPts val="300"/>
                </a:spcAft>
              </a:pPr>
              <a:r>
                <a:rPr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② 大量に製造・輸送するための</a:t>
              </a:r>
              <a:r>
                <a:rPr lang="ja-JP" altLang="en-US" sz="1600" b="1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サプライチェーンの構築</a:t>
              </a:r>
              <a:endParaRPr lang="en-US" altLang="ja-JP" sz="16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4033838" lvl="5" defTabSz="1168400">
                <a:spcAft>
                  <a:spcPts val="300"/>
                </a:spcAft>
              </a:pPr>
              <a:r>
                <a:rPr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③ 大量</a:t>
              </a: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</a:t>
              </a:r>
              <a:r>
                <a:rPr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利用（</a:t>
              </a:r>
              <a:r>
                <a:rPr lang="ja-JP" altLang="en-US" sz="1600" b="1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自動車 </a:t>
              </a:r>
              <a:r>
                <a:rPr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⇒ </a:t>
              </a:r>
              <a:r>
                <a:rPr lang="ja-JP" altLang="en-US" sz="1600" b="1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発電</a:t>
              </a:r>
              <a:r>
                <a:rPr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⇒ 産業）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</a:t>
              </a:r>
              <a:endPara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3" name="右中かっこ 32"/>
            <p:cNvSpPr/>
            <p:nvPr/>
          </p:nvSpPr>
          <p:spPr>
            <a:xfrm flipH="1">
              <a:off x="4057295" y="2282620"/>
              <a:ext cx="216024" cy="560095"/>
            </a:xfrm>
            <a:prstGeom prst="rightBrace">
              <a:avLst>
                <a:gd name="adj1" fmla="val 26102"/>
                <a:gd name="adj2" fmla="val 50000"/>
              </a:avLst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spcAft>
                  <a:spcPts val="300"/>
                </a:spcAft>
              </a:pPr>
              <a:endParaRPr kumimoji="1" lang="ja-JP" altLang="en-US"/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2919679" y="2384767"/>
              <a:ext cx="1005403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en-US" altLang="ja-JP" sz="1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供給側</a:t>
              </a:r>
              <a:r>
                <a:rPr lang="en-US" altLang="ja-JP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2911426" y="2797816"/>
              <a:ext cx="1005403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en-US" altLang="ja-JP" sz="1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利用</a:t>
              </a:r>
              <a:r>
                <a:rPr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側</a:t>
              </a:r>
              <a:r>
                <a:rPr lang="en-US" altLang="ja-JP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3851817" y="2788240"/>
              <a:ext cx="530915" cy="3693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ja-JP" altLang="en-US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・・・</a:t>
              </a:r>
              <a:endPara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692111" y="2456275"/>
              <a:ext cx="240239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dirty="0">
                  <a:solidFill>
                    <a:srgbClr val="0000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供給と利用の</a:t>
              </a:r>
              <a:r>
                <a:rPr lang="ja-JP" altLang="en-US" sz="1600" b="1" dirty="0" smtClean="0">
                  <a:solidFill>
                    <a:srgbClr val="0000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両面での</a:t>
              </a:r>
              <a:endParaRPr lang="en-US" altLang="ja-JP" sz="16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600" b="1" dirty="0" smtClean="0">
                  <a:solidFill>
                    <a:srgbClr val="0000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取組</a:t>
              </a:r>
              <a:r>
                <a:rPr lang="ja-JP" altLang="en-US" sz="1600" b="1" dirty="0">
                  <a:solidFill>
                    <a:srgbClr val="0000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が必要</a:t>
              </a:r>
              <a:endParaRPr kumimoji="1" lang="ja-JP" altLang="en-US" sz="16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237018" y="1996152"/>
              <a:ext cx="341632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＜水素の低コスト化のための３条件＞</a:t>
              </a:r>
              <a:endPara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7574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315</Words>
  <Application>Microsoft Office PowerPoint</Application>
  <PresentationFormat>A4 210 x 297 mm</PresentationFormat>
  <Paragraphs>33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水素基本戦略のポイント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水素基本戦略のポイント</dc:title>
  <dc:creator>Windows ユーザー</dc:creator>
  <cp:lastModifiedBy>admin-nt</cp:lastModifiedBy>
  <cp:revision>3</cp:revision>
  <cp:lastPrinted>2018-05-16T04:09:14Z</cp:lastPrinted>
  <dcterms:created xsi:type="dcterms:W3CDTF">2018-04-16T15:12:35Z</dcterms:created>
  <dcterms:modified xsi:type="dcterms:W3CDTF">2018-05-16T04:09:18Z</dcterms:modified>
</cp:coreProperties>
</file>