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45" d="100"/>
          <a:sy n="45" d="100"/>
        </p:scale>
        <p:origin x="51" y="699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686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1" y="44624"/>
            <a:ext cx="9505503" cy="461665"/>
          </a:xfrm>
        </p:spPr>
        <p:txBody>
          <a:bodyPr/>
          <a:lstStyle/>
          <a:p>
            <a:r>
              <a:rPr lang="ja-JP" altLang="en-US" dirty="0"/>
              <a:t>水素社会の実現に</a:t>
            </a:r>
            <a:r>
              <a:rPr lang="ja-JP" altLang="en-US" dirty="0" smtClean="0"/>
              <a:t>向けたロードマップ</a:t>
            </a:r>
            <a:endParaRPr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199578" y="531789"/>
            <a:ext cx="9505950" cy="2033991"/>
          </a:xfrm>
          <a:solidFill>
            <a:srgbClr val="99D6EC"/>
          </a:solidFill>
        </p:spPr>
        <p:txBody>
          <a:bodyPr/>
          <a:lstStyle/>
          <a:p>
            <a:pPr marL="257175" indent="-257175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u="sng" dirty="0"/>
              <a:t>フェーズ</a:t>
            </a:r>
            <a:r>
              <a:rPr lang="ja-JP" altLang="en-US" sz="1800" b="1" u="sng" dirty="0" smtClean="0"/>
              <a:t>１　水素</a:t>
            </a:r>
            <a:r>
              <a:rPr lang="ja-JP" altLang="en-US" sz="1800" b="1" u="sng" dirty="0"/>
              <a:t>利用の飛躍的</a:t>
            </a:r>
            <a:r>
              <a:rPr lang="ja-JP" altLang="en-US" sz="1800" b="1" u="sng" dirty="0" smtClean="0"/>
              <a:t>拡大</a:t>
            </a:r>
            <a:endParaRPr lang="ja-JP" altLang="en-US" sz="1800" b="1" u="sng" dirty="0"/>
          </a:p>
          <a:p>
            <a:pPr marL="273050" indent="0">
              <a:spcBef>
                <a:spcPts val="0"/>
              </a:spcBef>
              <a:buNone/>
            </a:pPr>
            <a:r>
              <a:rPr lang="ja-JP" altLang="en-US" sz="1800" dirty="0"/>
              <a:t>足元で実現しつつある、定置用燃料電池や燃料電池自動車の活用を</a:t>
            </a:r>
            <a:r>
              <a:rPr lang="ja-JP" altLang="en-US" sz="1800" dirty="0" smtClean="0"/>
              <a:t>大きく拡大。</a:t>
            </a:r>
            <a:endParaRPr lang="ja-JP" altLang="en-US" sz="1800" dirty="0"/>
          </a:p>
          <a:p>
            <a:pPr marL="257175" indent="-257175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u="sng" dirty="0"/>
              <a:t>フェーズ</a:t>
            </a:r>
            <a:r>
              <a:rPr lang="ja-JP" altLang="en-US" sz="1800" b="1" u="sng" dirty="0" smtClean="0"/>
              <a:t>２　水素</a:t>
            </a:r>
            <a:r>
              <a:rPr lang="ja-JP" altLang="en-US" sz="1800" b="1" u="sng" dirty="0"/>
              <a:t>発電の本格導入／大規模な</a:t>
            </a:r>
            <a:r>
              <a:rPr lang="ja-JP" altLang="en-US" sz="1800" b="1" u="sng" dirty="0" smtClean="0"/>
              <a:t>水素サプライチェーンの確立（</a:t>
            </a:r>
            <a:r>
              <a:rPr lang="en-US" altLang="ja-JP" sz="1800" b="1" u="sng" dirty="0" smtClean="0"/>
              <a:t>2020</a:t>
            </a:r>
            <a:r>
              <a:rPr lang="ja-JP" altLang="en-US" sz="1800" b="1" u="sng" dirty="0" smtClean="0"/>
              <a:t>）</a:t>
            </a:r>
            <a:endParaRPr lang="ja-JP" altLang="en-US" sz="1800" b="1" u="sng" dirty="0"/>
          </a:p>
          <a:p>
            <a:pPr marL="273050" indent="0">
              <a:spcBef>
                <a:spcPts val="0"/>
              </a:spcBef>
              <a:buNone/>
            </a:pPr>
            <a:r>
              <a:rPr lang="ja-JP" altLang="en-US" sz="1800" dirty="0"/>
              <a:t>水素需要を更に</a:t>
            </a:r>
            <a:r>
              <a:rPr lang="ja-JP" altLang="en-US" sz="1800" dirty="0" smtClean="0"/>
              <a:t>拡大するとともに海外からの水素調達を含むサプライチェーンを確立。</a:t>
            </a:r>
            <a:endParaRPr lang="ja-JP" altLang="en-US" sz="1800" dirty="0"/>
          </a:p>
          <a:p>
            <a:pPr marL="257175" indent="-257175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u="sng" dirty="0"/>
              <a:t>フェーズ</a:t>
            </a:r>
            <a:r>
              <a:rPr lang="ja-JP" altLang="en-US" sz="1800" b="1" u="sng" dirty="0" smtClean="0"/>
              <a:t>３　トータル</a:t>
            </a:r>
            <a:r>
              <a:rPr lang="ja-JP" altLang="en-US" sz="1800" b="1" u="sng" dirty="0"/>
              <a:t>でのＣＯ２フリー水素供給システムの</a:t>
            </a:r>
            <a:r>
              <a:rPr lang="ja-JP" altLang="en-US" sz="1800" b="1" u="sng" dirty="0" smtClean="0"/>
              <a:t>確立</a:t>
            </a:r>
            <a:endParaRPr lang="ja-JP" altLang="en-US" sz="1800" b="1" u="sng" dirty="0"/>
          </a:p>
          <a:p>
            <a:pPr marL="27305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dirty="0" smtClean="0"/>
              <a:t>再エネ由来水素等の活用によりトータル</a:t>
            </a:r>
            <a:r>
              <a:rPr lang="ja-JP" altLang="en-US" sz="1800" dirty="0"/>
              <a:t>で</a:t>
            </a:r>
            <a:r>
              <a:rPr lang="ja-JP" altLang="en-US" sz="1800" dirty="0" smtClean="0"/>
              <a:t>の</a:t>
            </a:r>
            <a:r>
              <a:rPr lang="en-US" altLang="ja-JP" sz="1800" dirty="0" smtClean="0"/>
              <a:t>CO2</a:t>
            </a:r>
            <a:r>
              <a:rPr lang="ja-JP" altLang="en-US" sz="1800" dirty="0" smtClean="0"/>
              <a:t>フリー</a:t>
            </a:r>
            <a:r>
              <a:rPr lang="ja-JP" altLang="en-US" sz="1800" dirty="0"/>
              <a:t>水素供給システムを</a:t>
            </a:r>
            <a:r>
              <a:rPr lang="ja-JP" altLang="en-US" sz="1800" dirty="0" smtClean="0"/>
              <a:t>確立。</a:t>
            </a:r>
            <a:endParaRPr lang="ja-JP" altLang="en-US" sz="1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23063" y="4317928"/>
            <a:ext cx="884736" cy="369116"/>
          </a:xfrm>
          <a:prstGeom prst="rect">
            <a:avLst/>
          </a:prstGeom>
          <a:noFill/>
        </p:spPr>
        <p:txBody>
          <a:bodyPr wrap="none" lIns="91221" tIns="45613" rIns="91221" bIns="45613" rtlCol="0">
            <a:spAutoFit/>
          </a:bodyPr>
          <a:lstStyle/>
          <a:p>
            <a:pPr defTabSz="91222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 smtClean="0">
                <a:solidFill>
                  <a:srgbClr val="4F81BD"/>
                </a:solidFill>
                <a:latin typeface="ＭＳ Ｐゴシック"/>
              </a:rPr>
              <a:t>2020</a:t>
            </a:r>
            <a:r>
              <a:rPr lang="ja-JP" altLang="en-US" b="1" dirty="0" smtClean="0">
                <a:solidFill>
                  <a:srgbClr val="4F81BD"/>
                </a:solidFill>
                <a:latin typeface="ＭＳ Ｐゴシック"/>
              </a:rPr>
              <a:t>年</a:t>
            </a:r>
            <a:endParaRPr lang="ja-JP" altLang="en-US" b="1" dirty="0">
              <a:solidFill>
                <a:srgbClr val="4F81BD"/>
              </a:solidFill>
              <a:latin typeface="ＭＳ Ｐゴシック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21275" y="5483200"/>
            <a:ext cx="884736" cy="369116"/>
          </a:xfrm>
          <a:prstGeom prst="rect">
            <a:avLst/>
          </a:prstGeom>
          <a:noFill/>
        </p:spPr>
        <p:txBody>
          <a:bodyPr wrap="none" lIns="91221" tIns="45613" rIns="91221" bIns="45613" rtlCol="0">
            <a:spAutoFit/>
          </a:bodyPr>
          <a:lstStyle/>
          <a:p>
            <a:pPr defTabSz="91222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 smtClean="0">
                <a:solidFill>
                  <a:srgbClr val="4F81BD"/>
                </a:solidFill>
                <a:latin typeface="ＭＳ Ｐゴシック"/>
              </a:rPr>
              <a:t>2030</a:t>
            </a:r>
            <a:r>
              <a:rPr lang="ja-JP" altLang="en-US" b="1" dirty="0" smtClean="0">
                <a:solidFill>
                  <a:srgbClr val="4F81BD"/>
                </a:solidFill>
                <a:latin typeface="ＭＳ Ｐゴシック"/>
              </a:rPr>
              <a:t>年</a:t>
            </a:r>
            <a:endParaRPr lang="ja-JP" altLang="en-US" b="1" dirty="0">
              <a:solidFill>
                <a:srgbClr val="4F81BD"/>
              </a:solidFill>
              <a:latin typeface="ＭＳ Ｐゴシック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28798" y="6050436"/>
            <a:ext cx="884736" cy="369116"/>
          </a:xfrm>
          <a:prstGeom prst="rect">
            <a:avLst/>
          </a:prstGeom>
          <a:noFill/>
        </p:spPr>
        <p:txBody>
          <a:bodyPr wrap="none" lIns="91221" tIns="45613" rIns="91221" bIns="45613" rtlCol="0">
            <a:spAutoFit/>
          </a:bodyPr>
          <a:lstStyle/>
          <a:p>
            <a:pPr defTabSz="91222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 smtClean="0">
                <a:solidFill>
                  <a:srgbClr val="4F81BD"/>
                </a:solidFill>
                <a:latin typeface="ＭＳ Ｐゴシック"/>
              </a:rPr>
              <a:t>2040</a:t>
            </a:r>
            <a:r>
              <a:rPr lang="ja-JP" altLang="en-US" b="1" dirty="0" smtClean="0">
                <a:solidFill>
                  <a:srgbClr val="4F81BD"/>
                </a:solidFill>
                <a:latin typeface="ＭＳ Ｐゴシック"/>
              </a:rPr>
              <a:t>年</a:t>
            </a:r>
            <a:endParaRPr lang="ja-JP" altLang="en-US" b="1" dirty="0">
              <a:solidFill>
                <a:srgbClr val="4F81BD"/>
              </a:solidFill>
              <a:latin typeface="ＭＳ Ｐゴシック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1234191" y="4471020"/>
            <a:ext cx="323971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1234191" y="6190217"/>
            <a:ext cx="323971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1194121" y="3013832"/>
            <a:ext cx="3185717" cy="3761042"/>
            <a:chOff x="1194121" y="3178932"/>
            <a:chExt cx="3185717" cy="3761042"/>
          </a:xfrm>
        </p:grpSpPr>
        <p:sp>
          <p:nvSpPr>
            <p:cNvPr id="67" name="テキスト ボックス 66"/>
            <p:cNvSpPr txBox="1"/>
            <p:nvPr/>
          </p:nvSpPr>
          <p:spPr>
            <a:xfrm>
              <a:off x="1194121" y="3178932"/>
              <a:ext cx="3185717" cy="599948"/>
            </a:xfrm>
            <a:prstGeom prst="rect">
              <a:avLst/>
            </a:prstGeom>
            <a:noFill/>
          </p:spPr>
          <p:txBody>
            <a:bodyPr wrap="square" lIns="91221" tIns="45613" rIns="91221" bIns="45613" rtlCol="0">
              <a:spAutoFit/>
            </a:bodyPr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u="sng" dirty="0">
                  <a:solidFill>
                    <a:srgbClr val="C0504D"/>
                  </a:solidFill>
                  <a:latin typeface="Arial" charset="0"/>
                </a:rPr>
                <a:t>フェーズ１</a:t>
              </a:r>
              <a:endParaRPr lang="en-US" altLang="ja-JP" b="1" u="sng" dirty="0">
                <a:solidFill>
                  <a:srgbClr val="C0504D"/>
                </a:solidFill>
                <a:latin typeface="Arial" charset="0"/>
              </a:endParaRPr>
            </a:p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500" b="1" dirty="0" smtClean="0">
                  <a:solidFill>
                    <a:srgbClr val="C0504D"/>
                  </a:solidFill>
                  <a:latin typeface="Arial" charset="0"/>
                </a:rPr>
                <a:t>燃料</a:t>
              </a:r>
              <a:r>
                <a:rPr lang="ja-JP" altLang="en-US" sz="1500" b="1" dirty="0">
                  <a:solidFill>
                    <a:srgbClr val="C0504D"/>
                  </a:solidFill>
                  <a:latin typeface="Arial" charset="0"/>
                </a:rPr>
                <a:t>電池の利用拡大</a:t>
              </a:r>
            </a:p>
          </p:txBody>
        </p:sp>
        <p:sp>
          <p:nvSpPr>
            <p:cNvPr id="74" name="ホームベース 73"/>
            <p:cNvSpPr/>
            <p:nvPr/>
          </p:nvSpPr>
          <p:spPr>
            <a:xfrm rot="5400000">
              <a:off x="1479444" y="4330515"/>
              <a:ext cx="2896684" cy="2322233"/>
            </a:xfrm>
            <a:prstGeom prst="homePlate">
              <a:avLst>
                <a:gd name="adj" fmla="val 1184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5920" tIns="35920" rIns="0" bIns="35920" rtlCol="0" anchor="t"/>
            <a:lstStyle/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2017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業務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産業用燃料電池を市場投入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r>
                <a: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2020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年代半ば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FCV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普及拡大を促進する水素価格・車両価格の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実現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燃料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電池自動車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80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万台</a:t>
              </a: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エネファーム　</a:t>
              </a: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530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万台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6899543" y="2980184"/>
            <a:ext cx="2950001" cy="3794691"/>
            <a:chOff x="6899543" y="3145284"/>
            <a:chExt cx="2950001" cy="3794691"/>
          </a:xfrm>
        </p:grpSpPr>
        <p:sp>
          <p:nvSpPr>
            <p:cNvPr id="71" name="テキスト ボックス 70"/>
            <p:cNvSpPr txBox="1"/>
            <p:nvPr/>
          </p:nvSpPr>
          <p:spPr>
            <a:xfrm>
              <a:off x="6899543" y="3145284"/>
              <a:ext cx="2950001" cy="830781"/>
            </a:xfrm>
            <a:prstGeom prst="rect">
              <a:avLst/>
            </a:prstGeom>
            <a:noFill/>
          </p:spPr>
          <p:txBody>
            <a:bodyPr wrap="square" lIns="91221" tIns="45613" rIns="91221" bIns="45613" rtlCol="0">
              <a:spAutoFit/>
            </a:bodyPr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u="sng" dirty="0">
                  <a:solidFill>
                    <a:srgbClr val="9BBB59"/>
                  </a:solidFill>
                  <a:latin typeface="Arial" charset="0"/>
                </a:rPr>
                <a:t>フェーズ３</a:t>
              </a:r>
              <a:endParaRPr lang="en-US" altLang="ja-JP" b="1" u="sng" dirty="0">
                <a:solidFill>
                  <a:srgbClr val="9BBB59"/>
                </a:solidFill>
                <a:latin typeface="Arial" charset="0"/>
              </a:endParaRPr>
            </a:p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500" b="1" dirty="0">
                  <a:solidFill>
                    <a:srgbClr val="9BBB59"/>
                  </a:solidFill>
                  <a:latin typeface="Arial" charset="0"/>
                </a:rPr>
                <a:t>トータルでのＣＯ２フリー</a:t>
              </a:r>
              <a:endParaRPr lang="en-US" altLang="ja-JP" sz="1500" b="1" dirty="0">
                <a:solidFill>
                  <a:srgbClr val="9BBB59"/>
                </a:solidFill>
                <a:latin typeface="Arial" charset="0"/>
              </a:endParaRPr>
            </a:p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500" b="1" dirty="0">
                  <a:solidFill>
                    <a:srgbClr val="9BBB59"/>
                  </a:solidFill>
                  <a:latin typeface="Arial" charset="0"/>
                </a:rPr>
                <a:t>水素供給システムの確立</a:t>
              </a:r>
              <a:endParaRPr lang="en-US" altLang="ja-JP" sz="1500" b="1" dirty="0">
                <a:solidFill>
                  <a:srgbClr val="9BBB59"/>
                </a:solidFill>
                <a:latin typeface="Arial" charset="0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7113239" y="4043290"/>
              <a:ext cx="2520281" cy="2172246"/>
            </a:xfrm>
            <a:prstGeom prst="rect">
              <a:avLst/>
            </a:prstGeom>
            <a:solidFill>
              <a:srgbClr val="EBF1DE">
                <a:alpha val="50196"/>
              </a:srgbClr>
            </a:solidFill>
            <a:ln w="28575">
              <a:prstDash val="sysDot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91221" tIns="45613" rIns="91221" bIns="45613" rtlCol="0" anchor="ctr"/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600">
                <a:solidFill>
                  <a:prstClr val="black"/>
                </a:solidFill>
              </a:endParaRPr>
            </a:p>
          </p:txBody>
        </p:sp>
        <p:sp>
          <p:nvSpPr>
            <p:cNvPr id="76" name="ホームベース 75"/>
            <p:cNvSpPr/>
            <p:nvPr/>
          </p:nvSpPr>
          <p:spPr>
            <a:xfrm rot="5400000">
              <a:off x="8011161" y="5317617"/>
              <a:ext cx="724437" cy="2520280"/>
            </a:xfrm>
            <a:prstGeom prst="homePlate">
              <a:avLst>
                <a:gd name="adj" fmla="val 34834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5920" tIns="45613" rIns="35920" bIns="45613" rtlCol="0" anchor="t"/>
            <a:lstStyle/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2040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年頃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CO2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フリー</a:t>
              </a:r>
              <a:r>
                <a:rPr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水素供給システム確立</a:t>
              </a:r>
              <a:endPara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8" name="下矢印 77"/>
            <p:cNvSpPr/>
            <p:nvPr/>
          </p:nvSpPr>
          <p:spPr>
            <a:xfrm>
              <a:off x="7996603" y="4043290"/>
              <a:ext cx="756829" cy="2172246"/>
            </a:xfrm>
            <a:prstGeom prst="downArrow">
              <a:avLst/>
            </a:prstGeom>
            <a:solidFill>
              <a:srgbClr val="EBF1DE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221" tIns="45613" rIns="91221" bIns="45613" rtlCol="0" anchor="ctr"/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600">
                <a:solidFill>
                  <a:prstClr val="white"/>
                </a:solidFill>
              </a:endParaRPr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124280" y="4606982"/>
            <a:ext cx="1170071" cy="630726"/>
          </a:xfrm>
          <a:prstGeom prst="rect">
            <a:avLst/>
          </a:prstGeom>
          <a:noFill/>
        </p:spPr>
        <p:txBody>
          <a:bodyPr wrap="none" lIns="91221" tIns="45613" rIns="91221" bIns="45613" rtlCol="0">
            <a:spAutoFit/>
          </a:bodyPr>
          <a:lstStyle/>
          <a:p>
            <a:pPr algn="ctr" defTabSz="912227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Arial" charset="0"/>
              </a:rPr>
              <a:t>東京ｵﾘﾝﾋﾟｯｸで</a:t>
            </a:r>
            <a:endParaRPr lang="en-US" altLang="ja-JP" sz="1200" dirty="0">
              <a:solidFill>
                <a:prstClr val="black"/>
              </a:solidFill>
              <a:latin typeface="Arial" charset="0"/>
            </a:endParaRPr>
          </a:p>
          <a:p>
            <a:pPr algn="ctr" defTabSz="912227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Arial" charset="0"/>
              </a:rPr>
              <a:t>水素の可能性</a:t>
            </a:r>
            <a:endParaRPr lang="en-US" altLang="ja-JP" sz="1200" dirty="0">
              <a:solidFill>
                <a:prstClr val="black"/>
              </a:solidFill>
              <a:latin typeface="Arial" charset="0"/>
            </a:endParaRPr>
          </a:p>
          <a:p>
            <a:pPr algn="ctr" defTabSz="912227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Arial" charset="0"/>
              </a:rPr>
              <a:t>を世界に発信</a:t>
            </a:r>
          </a:p>
        </p:txBody>
      </p:sp>
      <p:cxnSp>
        <p:nvCxnSpPr>
          <p:cNvPr id="81" name="直線コネクタ 80"/>
          <p:cNvCxnSpPr/>
          <p:nvPr/>
        </p:nvCxnSpPr>
        <p:spPr>
          <a:xfrm>
            <a:off x="1248111" y="5651836"/>
            <a:ext cx="323971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大かっこ 81"/>
          <p:cNvSpPr/>
          <p:nvPr/>
        </p:nvSpPr>
        <p:spPr>
          <a:xfrm>
            <a:off x="87326" y="4647334"/>
            <a:ext cx="1249251" cy="5564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221" tIns="45613" rIns="91221" bIns="45613" rtlCol="0" anchor="ctr"/>
          <a:lstStyle/>
          <a:p>
            <a:pPr algn="ctr" defTabSz="912227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984120" y="2649612"/>
            <a:ext cx="4849200" cy="369302"/>
          </a:xfrm>
          <a:prstGeom prst="rect">
            <a:avLst/>
          </a:prstGeom>
          <a:solidFill>
            <a:srgbClr val="0098D0"/>
          </a:solidFill>
        </p:spPr>
        <p:txBody>
          <a:bodyPr wrap="square" lIns="91407" tIns="45705" rIns="91407" bIns="45705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b="1" dirty="0">
                <a:solidFill>
                  <a:prstClr val="white"/>
                </a:solidFill>
              </a:rPr>
              <a:t>水素社会の実現に向けた対応の方向性</a:t>
            </a:r>
            <a:endParaRPr lang="ja-JP" altLang="en-US" b="1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 flipH="1">
            <a:off x="1375535" y="3501008"/>
            <a:ext cx="31979" cy="3273864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4088904" y="2992884"/>
            <a:ext cx="3054447" cy="3781990"/>
            <a:chOff x="4088904" y="3157984"/>
            <a:chExt cx="3054447" cy="3781990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4088904" y="3157984"/>
              <a:ext cx="3054447" cy="830781"/>
            </a:xfrm>
            <a:prstGeom prst="rect">
              <a:avLst/>
            </a:prstGeom>
            <a:noFill/>
          </p:spPr>
          <p:txBody>
            <a:bodyPr wrap="square" lIns="91221" tIns="45613" rIns="91221" bIns="45613" rtlCol="0">
              <a:spAutoFit/>
            </a:bodyPr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b="1" u="sng" dirty="0">
                  <a:solidFill>
                    <a:srgbClr val="F6862A"/>
                  </a:solidFill>
                  <a:latin typeface="Arial" charset="0"/>
                </a:rPr>
                <a:t>フェーズ２</a:t>
              </a:r>
            </a:p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500" b="1" dirty="0">
                  <a:solidFill>
                    <a:srgbClr val="F6862A"/>
                  </a:solidFill>
                  <a:latin typeface="Arial" charset="0"/>
                </a:rPr>
                <a:t>水素発電の本格導入／</a:t>
              </a:r>
              <a:endParaRPr lang="en-US" altLang="ja-JP" sz="1500" b="1" dirty="0">
                <a:solidFill>
                  <a:srgbClr val="F6862A"/>
                </a:solidFill>
                <a:latin typeface="Arial" charset="0"/>
              </a:endParaRPr>
            </a:p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500" b="1" dirty="0">
                  <a:solidFill>
                    <a:srgbClr val="F6862A"/>
                  </a:solidFill>
                  <a:latin typeface="Arial" charset="0"/>
                </a:rPr>
                <a:t>大規模な水素供給システムの確立</a:t>
              </a:r>
            </a:p>
          </p:txBody>
        </p:sp>
        <p:sp>
          <p:nvSpPr>
            <p:cNvPr id="75" name="ホームベース 74"/>
            <p:cNvSpPr/>
            <p:nvPr/>
          </p:nvSpPr>
          <p:spPr>
            <a:xfrm rot="5400000">
              <a:off x="4601665" y="4792462"/>
              <a:ext cx="1955796" cy="2339228"/>
            </a:xfrm>
            <a:prstGeom prst="homePlate">
              <a:avLst>
                <a:gd name="adj" fmla="val 14108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35920" tIns="45613" rIns="35920" bIns="45613" rtlCol="0" anchor="t"/>
            <a:lstStyle/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2020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年代後半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海外からの水素供給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システム確立</a:t>
              </a:r>
              <a:endParaRPr lang="en-US" altLang="ja-JP" sz="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年頃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水素発電の本格化</a:t>
              </a:r>
              <a:endPara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7" name="下矢印 76"/>
            <p:cNvSpPr/>
            <p:nvPr/>
          </p:nvSpPr>
          <p:spPr>
            <a:xfrm>
              <a:off x="5158495" y="4043290"/>
              <a:ext cx="832728" cy="896744"/>
            </a:xfrm>
            <a:prstGeom prst="downArrow">
              <a:avLst/>
            </a:prstGeom>
            <a:solidFill>
              <a:srgbClr val="FDEADA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221" tIns="45613" rIns="91221" bIns="45613" rtlCol="0" anchor="ctr"/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4419173" y="4043289"/>
              <a:ext cx="2334027" cy="940886"/>
            </a:xfrm>
            <a:prstGeom prst="rect">
              <a:avLst/>
            </a:prstGeom>
            <a:solidFill>
              <a:srgbClr val="FFFFFF">
                <a:alpha val="29000"/>
              </a:srgbClr>
            </a:solidFill>
            <a:ln w="28575"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91221" tIns="45613" rIns="91221" bIns="45613" rtlCol="0" anchor="ctr"/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600">
                <a:solidFill>
                  <a:prstClr val="black"/>
                </a:solidFill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4409948" y="4170164"/>
              <a:ext cx="2379601" cy="523004"/>
            </a:xfrm>
            <a:prstGeom prst="rect">
              <a:avLst/>
            </a:prstGeom>
            <a:noFill/>
          </p:spPr>
          <p:txBody>
            <a:bodyPr wrap="square" lIns="91221" tIns="45613" rIns="91221" bIns="45613" rtlCol="0">
              <a:spAutoFit/>
            </a:bodyPr>
            <a:lstStyle/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C96009"/>
                  </a:solidFill>
                  <a:latin typeface="Arial" charset="0"/>
                </a:rPr>
                <a:t>開発・実証の加速化</a:t>
              </a:r>
              <a:endParaRPr lang="en-US" altLang="ja-JP" sz="1400" dirty="0">
                <a:solidFill>
                  <a:srgbClr val="C96009"/>
                </a:solidFill>
                <a:latin typeface="Arial" charset="0"/>
              </a:endParaRPr>
            </a:p>
            <a:p>
              <a:pPr algn="ctr" defTabSz="912227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C96009"/>
                  </a:solidFill>
                  <a:latin typeface="Arial" charset="0"/>
                </a:rPr>
                <a:t>水素供給国と</a:t>
              </a:r>
              <a:r>
                <a:rPr lang="ja-JP" altLang="en-US" sz="1400" dirty="0" smtClean="0">
                  <a:solidFill>
                    <a:srgbClr val="C96009"/>
                  </a:solidFill>
                  <a:latin typeface="Arial" charset="0"/>
                </a:rPr>
                <a:t>の関係構築</a:t>
              </a:r>
              <a:endParaRPr lang="en-US" altLang="ja-JP" sz="1400" dirty="0">
                <a:solidFill>
                  <a:srgbClr val="C96009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552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145</Words>
  <Application>Microsoft Office PowerPoint</Application>
  <PresentationFormat>A4 210 x 297 mm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水素社会の実現に向けたロードマップ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3</cp:revision>
  <cp:lastPrinted>2018-03-30T02:21:52Z</cp:lastPrinted>
  <dcterms:created xsi:type="dcterms:W3CDTF">2018-04-16T15:01:05Z</dcterms:created>
  <dcterms:modified xsi:type="dcterms:W3CDTF">2018-04-16T15:03:57Z</dcterms:modified>
</cp:coreProperties>
</file>