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7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243" r:id="rId1"/>
    <p:sldMasterId id="2147484356" r:id="rId2"/>
    <p:sldMasterId id="2147486217" r:id="rId3"/>
    <p:sldMasterId id="2147486229" r:id="rId4"/>
    <p:sldMasterId id="2147486292" r:id="rId5"/>
    <p:sldMasterId id="2147486307" r:id="rId6"/>
    <p:sldMasterId id="2147486323" r:id="rId7"/>
    <p:sldMasterId id="2147486426" r:id="rId8"/>
  </p:sldMasterIdLst>
  <p:notesMasterIdLst>
    <p:notesMasterId r:id="rId10"/>
  </p:notesMasterIdLst>
  <p:handoutMasterIdLst>
    <p:handoutMasterId r:id="rId11"/>
  </p:handoutMasterIdLst>
  <p:sldIdLst>
    <p:sldId id="2458" r:id="rId9"/>
  </p:sldIdLst>
  <p:sldSz cx="9906000" cy="6858000" type="A4"/>
  <p:notesSz cx="6959600" cy="100838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7767" autoAdjust="0"/>
  </p:normalViewPr>
  <p:slideViewPr>
    <p:cSldViewPr>
      <p:cViewPr varScale="1">
        <p:scale>
          <a:sx n="100" d="100"/>
          <a:sy n="100" d="100"/>
        </p:scale>
        <p:origin x="624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FCI990001\00&#36039;&#28304;&#12456;&#12493;&#12523;&#12462;&#12540;&#24193;&#30465;&#12456;&#12493;&#12523;&#12462;&#12540;&#12539;&#26032;&#12456;&#12493;&#12523;&#12462;&#12540;&#37096;&#26032;&#12456;&#12493;&#12523;&#12462;&#12540;&#23550;&#31574;&#35506;00\&#65296;&#65297;&#65294;&#32207;&#25324;\&#65296;&#65298;&#65294;&#30465;&#20869;&#26696;&#20214;&#65288;&#21547;&#27425;&#23448;&#12524;&#12463;&#12289;&#25919;&#21209;&#12289;&#20986;&#24373;&#65289;\&#65296;&#65298;&#65294;&#32207;&#21512;&#12456;&#12493;&#35519;&#12539;&#26032;&#12456;&#12493;&#37096;&#20250;&#12539;&#35519;&#31639;&#22996;&#31561;\&#65297;&#65296;&#65294;&#26032;&#12456;&#12493;&#12523;&#12462;&#12540;&#23567;&#22996;&#21729;&#20250;\140617%20&#31532;&#19968;&#22238;&#23567;&#22996;\&#36039;&#26009;\&#23566;&#20837;&#37327;(made%20by%20Yuten)\&#65297;&#65297;&#26376;&#12398;&#23567;&#22996;&#29992;&#12395;&#21152;&#24037;\170912%20&#20877;&#29983;&#21487;&#33021;&#12456;&#12493;&#12523;&#12462;&#12540;&#38306;&#20418;&#12398;&#23455;&#32318;&#65288;&#65355;&#65335;&#12289;&#65355;&#65335;&#65352;&#65289;&#65355;&#65335;&#12399;&#35299;&#35500;&#20184;&#1236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3"/>
          <c:order val="0"/>
          <c:tx>
            <c:v>バイオマス</c:v>
          </c:tx>
          <c:spPr>
            <a:solidFill>
              <a:srgbClr val="00B050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ｋＷ実績グラフ作成!$G$60:$T$60</c:f>
              <c:numCache>
                <c:formatCode>0</c:formatCode>
                <c:ptCount val="14"/>
                <c:pt idx="0">
                  <c:v>116.4178</c:v>
                </c:pt>
                <c:pt idx="1">
                  <c:v>134.3466</c:v>
                </c:pt>
                <c:pt idx="2">
                  <c:v>151.34780000000001</c:v>
                </c:pt>
                <c:pt idx="3">
                  <c:v>179.25700000000001</c:v>
                </c:pt>
                <c:pt idx="4">
                  <c:v>192.38130000000001</c:v>
                </c:pt>
                <c:pt idx="5">
                  <c:v>197.5172</c:v>
                </c:pt>
                <c:pt idx="6">
                  <c:v>201.4881</c:v>
                </c:pt>
                <c:pt idx="7">
                  <c:v>214.11060000000001</c:v>
                </c:pt>
                <c:pt idx="8">
                  <c:v>230.81190000000001</c:v>
                </c:pt>
                <c:pt idx="9">
                  <c:v>234.4119</c:v>
                </c:pt>
                <c:pt idx="10">
                  <c:v>243.4119</c:v>
                </c:pt>
                <c:pt idx="11">
                  <c:v>253.21190000000001</c:v>
                </c:pt>
                <c:pt idx="12">
                  <c:v>282.61189999999999</c:v>
                </c:pt>
                <c:pt idx="13">
                  <c:v>315.9119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93-4F6F-A51C-BED469200E37}"/>
            </c:ext>
          </c:extLst>
        </c:ser>
        <c:ser>
          <c:idx val="4"/>
          <c:order val="1"/>
          <c:tx>
            <c:v>地熱</c:v>
          </c:tx>
          <c:spPr>
            <a:solidFill>
              <a:srgbClr val="C00000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ｋＷ実績グラフ作成!$G$61:$T$61</c:f>
              <c:numCache>
                <c:formatCode>0</c:formatCode>
                <c:ptCount val="14"/>
                <c:pt idx="0">
                  <c:v>53.52</c:v>
                </c:pt>
                <c:pt idx="1">
                  <c:v>53.418999999999997</c:v>
                </c:pt>
                <c:pt idx="2">
                  <c:v>53.418999999999997</c:v>
                </c:pt>
                <c:pt idx="3">
                  <c:v>53.521000000000001</c:v>
                </c:pt>
                <c:pt idx="4">
                  <c:v>53.521000000000001</c:v>
                </c:pt>
                <c:pt idx="5">
                  <c:v>53.521000000000001</c:v>
                </c:pt>
                <c:pt idx="6">
                  <c:v>53.771000000000001</c:v>
                </c:pt>
                <c:pt idx="7">
                  <c:v>54.009</c:v>
                </c:pt>
                <c:pt idx="8">
                  <c:v>54.009</c:v>
                </c:pt>
                <c:pt idx="9">
                  <c:v>51.609000000000002</c:v>
                </c:pt>
                <c:pt idx="10">
                  <c:v>51.709000000000003</c:v>
                </c:pt>
                <c:pt idx="11">
                  <c:v>52.4193</c:v>
                </c:pt>
                <c:pt idx="12">
                  <c:v>52.9193</c:v>
                </c:pt>
                <c:pt idx="13">
                  <c:v>53.4193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E93-4F6F-A51C-BED469200E37}"/>
            </c:ext>
          </c:extLst>
        </c:ser>
        <c:ser>
          <c:idx val="2"/>
          <c:order val="2"/>
          <c:tx>
            <c:v>中小水力</c:v>
          </c:tx>
          <c:spPr>
            <a:solidFill>
              <a:srgbClr val="00FFFF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ｋＷ実績グラフ作成!$G$59:$T$59</c:f>
              <c:numCache>
                <c:formatCode>General</c:formatCode>
                <c:ptCount val="14"/>
                <c:pt idx="0">
                  <c:v>954</c:v>
                </c:pt>
                <c:pt idx="1">
                  <c:v>954</c:v>
                </c:pt>
                <c:pt idx="2">
                  <c:v>956</c:v>
                </c:pt>
                <c:pt idx="3" formatCode="0">
                  <c:v>956.67909999999995</c:v>
                </c:pt>
                <c:pt idx="4" formatCode="0">
                  <c:v>957.35429999999997</c:v>
                </c:pt>
                <c:pt idx="5" formatCode="0">
                  <c:v>952.51570000000004</c:v>
                </c:pt>
                <c:pt idx="6" formatCode="0">
                  <c:v>955.8931</c:v>
                </c:pt>
                <c:pt idx="7" formatCode="0">
                  <c:v>957.90809999999999</c:v>
                </c:pt>
                <c:pt idx="8" formatCode="0">
                  <c:v>962.87890000000004</c:v>
                </c:pt>
                <c:pt idx="9" formatCode="0">
                  <c:v>963.65239999999994</c:v>
                </c:pt>
                <c:pt idx="10" formatCode="0">
                  <c:v>964.05239999999992</c:v>
                </c:pt>
                <c:pt idx="11" formatCode="0">
                  <c:v>972.35239999999988</c:v>
                </c:pt>
                <c:pt idx="12" formatCode="0">
                  <c:v>979.4523999999999</c:v>
                </c:pt>
                <c:pt idx="13" formatCode="0">
                  <c:v>987.35239999999988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E93-4F6F-A51C-BED469200E37}"/>
            </c:ext>
          </c:extLst>
        </c:ser>
        <c:ser>
          <c:idx val="1"/>
          <c:order val="3"/>
          <c:tx>
            <c:v>風力</c:v>
          </c:tx>
          <c:spPr>
            <a:solidFill>
              <a:srgbClr val="0070C0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ｋＷ実績グラフ作成!$G$58:$T$58</c:f>
              <c:numCache>
                <c:formatCode>0</c:formatCode>
                <c:ptCount val="14"/>
                <c:pt idx="0">
                  <c:v>68.070899999999995</c:v>
                </c:pt>
                <c:pt idx="1">
                  <c:v>92.542100000000005</c:v>
                </c:pt>
                <c:pt idx="2">
                  <c:v>108.48309999999999</c:v>
                </c:pt>
                <c:pt idx="3">
                  <c:v>149.0087</c:v>
                </c:pt>
                <c:pt idx="4">
                  <c:v>167.44290000000001</c:v>
                </c:pt>
                <c:pt idx="5">
                  <c:v>188.2133</c:v>
                </c:pt>
                <c:pt idx="6">
                  <c:v>218.56970000000001</c:v>
                </c:pt>
                <c:pt idx="7">
                  <c:v>244.17</c:v>
                </c:pt>
                <c:pt idx="8">
                  <c:v>255.6182</c:v>
                </c:pt>
                <c:pt idx="9">
                  <c:v>264.18419999999998</c:v>
                </c:pt>
                <c:pt idx="10">
                  <c:v>265.68419999999998</c:v>
                </c:pt>
                <c:pt idx="11">
                  <c:v>293.60000000000002</c:v>
                </c:pt>
                <c:pt idx="12">
                  <c:v>311.7</c:v>
                </c:pt>
                <c:pt idx="13">
                  <c:v>342.7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E93-4F6F-A51C-BED469200E37}"/>
            </c:ext>
          </c:extLst>
        </c:ser>
        <c:ser>
          <c:idx val="0"/>
          <c:order val="4"/>
          <c:tx>
            <c:v>太陽光</c:v>
          </c:tx>
          <c:spPr>
            <a:solidFill>
              <a:srgbClr val="FFC000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ｋＷ実績グラフ作成!$G$57:$T$57</c:f>
              <c:numCache>
                <c:formatCode>0</c:formatCode>
                <c:ptCount val="14"/>
                <c:pt idx="0">
                  <c:v>92.722999999999985</c:v>
                </c:pt>
                <c:pt idx="1">
                  <c:v>119.95979999999999</c:v>
                </c:pt>
                <c:pt idx="2">
                  <c:v>150.358</c:v>
                </c:pt>
                <c:pt idx="3">
                  <c:v>177.1422</c:v>
                </c:pt>
                <c:pt idx="4">
                  <c:v>198.0958</c:v>
                </c:pt>
                <c:pt idx="5">
                  <c:v>221.7302</c:v>
                </c:pt>
                <c:pt idx="6">
                  <c:v>283.93819999999999</c:v>
                </c:pt>
                <c:pt idx="7">
                  <c:v>390.14940000000001</c:v>
                </c:pt>
                <c:pt idx="8">
                  <c:v>530.53929999999991</c:v>
                </c:pt>
                <c:pt idx="9">
                  <c:v>728.09890799999994</c:v>
                </c:pt>
                <c:pt idx="10">
                  <c:v>1355.3989080000001</c:v>
                </c:pt>
                <c:pt idx="11">
                  <c:v>2371.1989080000003</c:v>
                </c:pt>
                <c:pt idx="12">
                  <c:v>3287.1989080000003</c:v>
                </c:pt>
                <c:pt idx="13">
                  <c:v>3910.2989079999998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E93-4F6F-A51C-BED469200E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8276472"/>
        <c:axId val="349662080"/>
      </c:barChart>
      <c:catAx>
        <c:axId val="348276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9662080"/>
        <c:crosses val="autoZero"/>
        <c:auto val="1"/>
        <c:lblAlgn val="ctr"/>
        <c:lblOffset val="100"/>
        <c:noMultiLvlLbl val="0"/>
      </c:catAx>
      <c:valAx>
        <c:axId val="34966208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48276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739216113871407"/>
          <c:y val="0.19565003033723863"/>
          <c:w val="0.20868877562119678"/>
          <c:h val="0.2590940075322997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0.59579</cdr:x>
      <cdr:y>0.06327</cdr:y>
    </cdr:from>
    <cdr:to>
      <cdr:x>0.80082</cdr:x>
      <cdr:y>0.56103</cdr:y>
    </cdr:to>
    <cdr:cxnSp macro="">
      <cdr:nvCxnSpPr>
        <cdr:cNvPr id="2" name="直線矢印コネクタ 1"/>
        <cdr:cNvCxnSpPr/>
      </cdr:nvCxnSpPr>
      <cdr:spPr>
        <a:xfrm xmlns:a="http://schemas.openxmlformats.org/drawingml/2006/main" flipV="1">
          <a:off x="3738724" y="221734"/>
          <a:ext cx="1286619" cy="1744536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0.43927</cdr:x>
      <cdr:y>0.55636</cdr:y>
    </cdr:from>
    <cdr:to>
      <cdr:x>0.59022</cdr:x>
      <cdr:y>0.65909</cdr:y>
    </cdr:to>
    <cdr:cxnSp macro="">
      <cdr:nvCxnSpPr>
        <cdr:cNvPr id="4" name="直線矢印コネクタ 3"/>
        <cdr:cNvCxnSpPr/>
      </cdr:nvCxnSpPr>
      <cdr:spPr>
        <a:xfrm xmlns:a="http://schemas.openxmlformats.org/drawingml/2006/main" flipV="1">
          <a:off x="2756513" y="1949926"/>
          <a:ext cx="947283" cy="360040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0.0896</cdr:x>
      <cdr:y>0.65909</cdr:y>
    </cdr:from>
    <cdr:to>
      <cdr:x>0.42667</cdr:x>
      <cdr:y>0.72925</cdr:y>
    </cdr:to>
    <cdr:cxnSp macro="">
      <cdr:nvCxnSpPr>
        <cdr:cNvPr id="6" name="直線矢印コネクタ 5"/>
        <cdr:cNvCxnSpPr/>
      </cdr:nvCxnSpPr>
      <cdr:spPr>
        <a:xfrm xmlns:a="http://schemas.openxmlformats.org/drawingml/2006/main" flipV="1">
          <a:off x="562242" y="2309966"/>
          <a:ext cx="2115206" cy="245895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0.5166</cdr:x>
      <cdr:y>0.14545</cdr:y>
    </cdr:from>
    <cdr:to>
      <cdr:x>0.72155</cdr:x>
      <cdr:y>0.29394</cdr:y>
    </cdr:to>
    <cdr:sp macro="" textlink="">
      <cdr:nvSpPr>
        <cdr:cNvPr id="8" name="テキスト ボックス 42"/>
        <cdr:cNvSpPr txBox="1"/>
      </cdr:nvSpPr>
      <cdr:spPr>
        <a:xfrm xmlns:a="http://schemas.openxmlformats.org/drawingml/2006/main">
          <a:off x="3097966" y="512516"/>
          <a:ext cx="1229068" cy="5232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年平均</a:t>
          </a:r>
          <a:r>
            <a:rPr lang="ja-JP" altLang="en-US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伸び率２</a:t>
          </a:r>
          <a:r>
            <a: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６</a:t>
          </a:r>
          <a:r>
            <a:rPr lang="ja-JP" altLang="en-US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％</a:t>
          </a:r>
          <a:endParaRPr lang="ja-JP" altLang="en-US" sz="1400" dirty="0">
            <a:solidFill>
              <a:srgbClr val="FF000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0.35143</cdr:x>
      <cdr:y>0.477</cdr:y>
    </cdr:from>
    <cdr:to>
      <cdr:x>0.60048</cdr:x>
      <cdr:y>0.62629</cdr:y>
    </cdr:to>
    <cdr:sp macro="" textlink="">
      <cdr:nvSpPr>
        <cdr:cNvPr id="9" name="テキスト ボックス 40"/>
        <cdr:cNvSpPr txBox="1"/>
      </cdr:nvSpPr>
      <cdr:spPr>
        <a:xfrm xmlns:a="http://schemas.openxmlformats.org/drawingml/2006/main">
          <a:off x="2107462" y="1680798"/>
          <a:ext cx="1493562" cy="526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年平均</a:t>
          </a:r>
          <a:r>
            <a:rPr lang="ja-JP" altLang="en-US" sz="14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伸び率</a:t>
          </a:r>
          <a:endParaRPr lang="en-US" altLang="ja-JP" sz="1400" dirty="0" smtClean="0">
            <a:solidFill>
              <a:srgbClr val="0070C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pPr algn="ctr"/>
          <a:r>
            <a:rPr lang="en-US" altLang="ja-JP" sz="14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9</a:t>
          </a:r>
          <a:r>
            <a:rPr lang="en-US" altLang="ja-JP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%</a:t>
          </a:r>
          <a:endParaRPr lang="ja-JP" altLang="en-US" sz="1400" dirty="0">
            <a:solidFill>
              <a:srgbClr val="0070C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0.11797</cdr:x>
      <cdr:y>0.54421</cdr:y>
    </cdr:from>
    <cdr:to>
      <cdr:x>0.31764</cdr:x>
      <cdr:y>0.6935</cdr:y>
    </cdr:to>
    <cdr:sp macro="" textlink="">
      <cdr:nvSpPr>
        <cdr:cNvPr id="10" name="テキスト ボックス 38"/>
        <cdr:cNvSpPr txBox="1"/>
      </cdr:nvSpPr>
      <cdr:spPr>
        <a:xfrm xmlns:a="http://schemas.openxmlformats.org/drawingml/2006/main">
          <a:off x="740289" y="1907333"/>
          <a:ext cx="125298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</a:t>
          </a:r>
          <a:r>
            <a:rPr lang="ja-JP" altLang="en-US" sz="14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平均伸び率</a:t>
          </a:r>
          <a:r>
            <a:rPr lang="en-US" altLang="ja-JP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5%</a:t>
          </a:r>
          <a:endParaRPr lang="ja-JP" altLang="en-US" sz="1400" dirty="0">
            <a:solidFill>
              <a:srgbClr val="0070C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7" y="1"/>
            <a:ext cx="3015610" cy="504110"/>
          </a:xfrm>
          <a:prstGeom prst="rect">
            <a:avLst/>
          </a:prstGeom>
        </p:spPr>
        <p:txBody>
          <a:bodyPr vert="horz" lIns="93013" tIns="46507" rIns="93013" bIns="4650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42373" y="1"/>
            <a:ext cx="3015610" cy="504110"/>
          </a:xfrm>
          <a:prstGeom prst="rect">
            <a:avLst/>
          </a:prstGeom>
        </p:spPr>
        <p:txBody>
          <a:bodyPr vert="horz" lIns="93013" tIns="46507" rIns="93013" bIns="46507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7" y="9578085"/>
            <a:ext cx="3015610" cy="504109"/>
          </a:xfrm>
          <a:prstGeom prst="rect">
            <a:avLst/>
          </a:prstGeom>
        </p:spPr>
        <p:txBody>
          <a:bodyPr vert="horz" lIns="93013" tIns="46507" rIns="93013" bIns="4650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42373" y="9578085"/>
            <a:ext cx="3015610" cy="504109"/>
          </a:xfrm>
          <a:prstGeom prst="rect">
            <a:avLst/>
          </a:prstGeom>
        </p:spPr>
        <p:txBody>
          <a:bodyPr vert="horz" lIns="93013" tIns="46507" rIns="93013" bIns="46507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16314" cy="504110"/>
          </a:xfrm>
          <a:prstGeom prst="rect">
            <a:avLst/>
          </a:prstGeom>
        </p:spPr>
        <p:txBody>
          <a:bodyPr vert="horz" lIns="92932" tIns="46469" rIns="92932" bIns="464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41668" y="1"/>
            <a:ext cx="3016314" cy="504110"/>
          </a:xfrm>
          <a:prstGeom prst="rect">
            <a:avLst/>
          </a:prstGeom>
        </p:spPr>
        <p:txBody>
          <a:bodyPr vert="horz" lIns="92932" tIns="46469" rIns="92932" bIns="464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2018/5/11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49300" y="757238"/>
            <a:ext cx="5462588" cy="3781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9" rIns="92932" bIns="464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96452" y="4789847"/>
            <a:ext cx="5566704" cy="4536986"/>
          </a:xfrm>
          <a:prstGeom prst="rect">
            <a:avLst/>
          </a:prstGeom>
        </p:spPr>
        <p:txBody>
          <a:bodyPr vert="horz" lIns="92932" tIns="46469" rIns="92932" bIns="464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578090"/>
            <a:ext cx="3016314" cy="504109"/>
          </a:xfrm>
          <a:prstGeom prst="rect">
            <a:avLst/>
          </a:prstGeom>
        </p:spPr>
        <p:txBody>
          <a:bodyPr vert="horz" lIns="92932" tIns="46469" rIns="92932" bIns="464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41668" y="9578090"/>
            <a:ext cx="3016314" cy="504109"/>
          </a:xfrm>
          <a:prstGeom prst="rect">
            <a:avLst/>
          </a:prstGeom>
        </p:spPr>
        <p:txBody>
          <a:bodyPr vert="horz" lIns="92932" tIns="46469" rIns="92932" bIns="464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042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B2AE-C326-45FE-AAAB-A592AA086CA1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69CE-FB51-4F2A-8B79-77703D6CE92D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7029-3D88-4B88-BA39-2E79985E85DA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3A0924F-08C9-4816-86D2-135359A57F76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3946276-EACA-4630-9F64-ED6B4AD67E73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2BBE7786-8C1F-43B2-AEE3-A47FF17BCDB0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ED6BEEE-7BF5-4633-B694-18AC1895BD1E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24B8F37-136C-4A4F-8B9E-094AD26259CB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5C82042-1996-48EB-8ABD-585AFC11D739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062D76A-4128-4ED3-85EE-6A2A6B48645F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831BB2C-E4F4-4D71-9D23-DF23FABA0AAC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F722-35C6-42F1-AF2E-F28AFF620A4E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FC2D7C0-BD1C-48E1-BA07-A3A346A382F7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7932532-7F70-40E8-B5CA-1593F90745F7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9214B37-F885-48AD-9FEA-467F8826DDBE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E710-3FD1-4423-AEA3-570F5550CF4A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2F1F-9874-4EDC-B8A1-BB6C910229BA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934A-8FDD-46A9-8A76-2BD7B7BF5B17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0550-26F2-48FE-89BB-D54481277265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323D-296D-4909-B520-778612D75D4C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993-02B9-4827-9DB6-C4704C33FD17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977C-76B2-4ECE-B59E-A73547A68281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E177-A420-4B17-85D5-AA31734E38C6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F315-288B-41D0-A6B0-E50BCACF7C8C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5E33-BDBB-4082-96DB-25D2E57977FD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A0-4239-47E1-ABFF-3A473FE3D63D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5731-C899-4BB0-B864-81C8E49F79AB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388D-D935-47B2-824B-95A4D2086284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0074-BCDF-4E04-99A5-D8729959FACA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792-ED28-4C6C-A7F5-984CA18C4055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4A47-9E55-47DA-BDA9-B0795BEB70BC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3C04-421C-47FF-80DA-79E273E74EF4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D92E-E9FD-45D0-B064-685E338A517D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5DB-1F84-48EA-B5E7-F33E594437B4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57C9-DB92-4F1E-AE68-2F4C15707F0B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99E3-9C89-4501-8F77-13B8F8E2B12C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E21A-592F-4238-93F9-41BB504C7920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EC70-E3A2-4DB0-AB1C-A1CE402F73FD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369-E9FD-4741-AA68-65CBE47D9DBE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2541-A307-4EFC-AA26-3F0FBF784D2B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BBD2-BCC9-438E-8B1E-543398BE1EDF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B7E7-F9D2-4DFF-A09C-E2CB2C7C34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5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E825-8E5E-4795-902F-1D6405CB7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48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28C9-76FA-4FF6-B5E1-C66CEF5F5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EADC-6A2E-4BDB-974E-21AD7AD43179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99BA-51FA-4D50-AC03-5572618FE0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8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B6FE-61C6-4F57-A57C-44747D92A2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5478-F906-450D-A1E1-249371254D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94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76D-DA7F-41F6-BFAF-89256B3F8C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01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861D-7ABF-426C-9833-0DE38985F0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30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36D9-933D-4525-B300-1286F792A0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3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3483-B595-4F13-A683-B51A20C36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490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8B14-9A6B-4429-9D00-5B88EFD8CE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9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093DEEF-35FB-4F91-8AB0-811C905AF3D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2018/5/11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500" i="0" baseline="0">
                <a:solidFill>
                  <a:prstClr val="black">
                    <a:tint val="75000"/>
                  </a:prst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pPr>
              <a:defRPr/>
            </a:pPr>
            <a:fld id="{866B40A9-25BD-42A4-AA3F-6E9723A62F1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9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C160-155A-4803-BF1B-EFEE1B4D0DE4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A4-DC69-41DD-9C69-9B537D1E1868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BB11-E223-4263-AA07-FD032F7FF48C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62B6-4CC5-4401-A1F9-737EB3E6A97C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A2BD-784A-4841-97BB-490A44878D4E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184B-8C4B-4281-9149-CAF06A7EBDEA}" type="datetime1">
              <a:rPr lang="ja-JP" altLang="en-US" smtClean="0"/>
              <a:t>2018/5/11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0CEA-9C00-4904-9FF1-CEBE769BC556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E655-866E-47CF-B455-08E95246CF98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C6DD-D87F-4F7B-A3DC-4483A602CC57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BB23-17A8-45AC-92B0-22B8EC6869B4}" type="datetime1">
              <a:rPr lang="ja-JP" altLang="en-US" smtClean="0"/>
              <a:t>2018/5/11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E2C-EEA3-47CA-8FF0-CB1028EAE91B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3BA7-AE86-4F54-A605-57E17F45F5B2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3F3A-57C5-474E-ABD3-75BE15B2D805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AF54-9BFD-4F75-B35F-BA3E52C567CE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4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EF2A-1948-4E5B-BDB4-A98CB184E993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64A8FA0-6ECD-4477-9E66-FEC3E9EAD695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C00A-5CBC-4CEB-9196-9D5B13D961AB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5EDB-FEB9-4132-A9D8-9F76ED446184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55B8F15-6E70-4CD0-9C5E-58B3EBC8D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3" r:id="rId1"/>
    <p:sldLayoutId id="2147486294" r:id="rId2"/>
    <p:sldLayoutId id="2147486295" r:id="rId3"/>
    <p:sldLayoutId id="2147486296" r:id="rId4"/>
    <p:sldLayoutId id="2147486297" r:id="rId5"/>
    <p:sldLayoutId id="2147486298" r:id="rId6"/>
    <p:sldLayoutId id="2147486299" r:id="rId7"/>
    <p:sldLayoutId id="2147486300" r:id="rId8"/>
    <p:sldLayoutId id="2147486301" r:id="rId9"/>
    <p:sldLayoutId id="2147486302" r:id="rId10"/>
    <p:sldLayoutId id="2147486303" r:id="rId11"/>
    <p:sldLayoutId id="21474864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234B-AC8F-45A8-9721-7C3B1BF7B128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B5CFE4-6DDF-47CC-8673-D83A973DFEA4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EBFAB-0A7B-4A53-BE99-C2FDF1613796}" type="datetime1">
              <a:rPr lang="ja-JP" altLang="en-US" smtClean="0"/>
              <a:t>2018/5/11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207695" y="1403775"/>
            <a:ext cx="5216674" cy="4230470"/>
            <a:chOff x="4827072" y="2417778"/>
            <a:chExt cx="5216674" cy="4230470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4827072" y="2417778"/>
              <a:ext cx="5216674" cy="3850441"/>
              <a:chOff x="1585611" y="1588608"/>
              <a:chExt cx="6751467" cy="4916917"/>
            </a:xfrm>
          </p:grpSpPr>
          <p:cxnSp>
            <p:nvCxnSpPr>
              <p:cNvPr id="31" name="直線矢印コネクタ 30"/>
              <p:cNvCxnSpPr/>
              <p:nvPr/>
            </p:nvCxnSpPr>
            <p:spPr>
              <a:xfrm>
                <a:off x="4931394" y="6180790"/>
                <a:ext cx="130212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右矢印 31"/>
              <p:cNvSpPr/>
              <p:nvPr/>
            </p:nvSpPr>
            <p:spPr>
              <a:xfrm>
                <a:off x="6251983" y="6135072"/>
                <a:ext cx="1799628" cy="221551"/>
              </a:xfrm>
              <a:prstGeom prst="rightArrow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3" name="テキスト ボックス 1"/>
              <p:cNvSpPr txBox="1"/>
              <p:nvPr/>
            </p:nvSpPr>
            <p:spPr>
              <a:xfrm>
                <a:off x="4777374" y="6207087"/>
                <a:ext cx="1474610" cy="257406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余剰電力買取制度</a:t>
                </a:r>
              </a:p>
            </p:txBody>
          </p:sp>
          <p:sp>
            <p:nvSpPr>
              <p:cNvPr id="34" name="テキスト ボックス 1"/>
              <p:cNvSpPr txBox="1"/>
              <p:nvPr/>
            </p:nvSpPr>
            <p:spPr>
              <a:xfrm>
                <a:off x="6291767" y="6299213"/>
                <a:ext cx="1673733" cy="206312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0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FIT</a:t>
                </a:r>
                <a:r>
                  <a:rPr lang="ja-JP" altLang="en-US" sz="100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制度</a:t>
                </a:r>
              </a:p>
            </p:txBody>
          </p:sp>
          <p:cxnSp>
            <p:nvCxnSpPr>
              <p:cNvPr id="35" name="直線矢印コネクタ 34"/>
              <p:cNvCxnSpPr/>
              <p:nvPr/>
            </p:nvCxnSpPr>
            <p:spPr>
              <a:xfrm>
                <a:off x="2347116" y="6475719"/>
                <a:ext cx="3944651" cy="2980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テキスト ボックス 1"/>
              <p:cNvSpPr txBox="1"/>
              <p:nvPr/>
            </p:nvSpPr>
            <p:spPr>
              <a:xfrm>
                <a:off x="3728948" y="6247367"/>
                <a:ext cx="1062476" cy="246641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ＲＰＳ制度</a:t>
                </a: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1585611" y="1588608"/>
                <a:ext cx="736906" cy="314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0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万ｋＷ</a:t>
                </a:r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7766143" y="5944545"/>
                <a:ext cx="570935" cy="314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0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</a:t>
                </a:r>
              </a:p>
            </p:txBody>
          </p:sp>
        </p:grpSp>
        <p:sp>
          <p:nvSpPr>
            <p:cNvPr id="46" name="テキスト ボックス 1"/>
            <p:cNvSpPr txBox="1"/>
            <p:nvPr/>
          </p:nvSpPr>
          <p:spPr>
            <a:xfrm>
              <a:off x="4899001" y="6006051"/>
              <a:ext cx="1620000" cy="201575"/>
            </a:xfrm>
            <a:prstGeom prst="rect">
              <a:avLst/>
            </a:prstGeom>
          </p:spPr>
          <p:txBody>
            <a:bodyPr wrap="square" lIns="91423" tIns="45712" rIns="91423" bIns="45712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大規模水力は除く</a:t>
              </a:r>
            </a:p>
          </p:txBody>
        </p:sp>
        <p:sp>
          <p:nvSpPr>
            <p:cNvPr id="15" name="テキスト ボックス 1"/>
            <p:cNvSpPr txBox="1"/>
            <p:nvPr/>
          </p:nvSpPr>
          <p:spPr>
            <a:xfrm>
              <a:off x="4864518" y="6433973"/>
              <a:ext cx="4778090" cy="214275"/>
            </a:xfrm>
            <a:prstGeom prst="rect">
              <a:avLst/>
            </a:prstGeom>
          </p:spPr>
          <p:txBody>
            <a:bodyPr wrap="square" lIns="91423" tIns="45712" rIns="91423" bIns="45712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JPEA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出荷統計、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NEDO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の風力発電設備実績統計、包蔵水力調査、地熱発電の現状と動向、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PRS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制度・固定価格買取制度認定実績等より資源エネルギー庁作成）</a:t>
              </a:r>
              <a:endPara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aphicFrame>
        <p:nvGraphicFramePr>
          <p:cNvPr id="98" name="グラフ 9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395119"/>
              </p:ext>
            </p:extLst>
          </p:nvPr>
        </p:nvGraphicFramePr>
        <p:xfrm>
          <a:off x="2245141" y="1526886"/>
          <a:ext cx="6021723" cy="3437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2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31489</TotalTime>
  <Words>65</Words>
  <Application>Microsoft Office PowerPoint</Application>
  <PresentationFormat>A4 210 x 297 mm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HG丸ｺﾞｼｯｸM-PRO</vt:lpstr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3_Office テーマ</vt:lpstr>
      <vt:lpstr>10_テスト</vt:lpstr>
      <vt:lpstr>テスト</vt:lpstr>
      <vt:lpstr>1_テスト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admin-nt</cp:lastModifiedBy>
  <cp:revision>2402</cp:revision>
  <cp:lastPrinted>2018-05-11T08:31:47Z</cp:lastPrinted>
  <dcterms:created xsi:type="dcterms:W3CDTF">2011-04-21T14:38:47Z</dcterms:created>
  <dcterms:modified xsi:type="dcterms:W3CDTF">2018-05-11T08:32:01Z</dcterms:modified>
</cp:coreProperties>
</file>