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8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C8"/>
    <a:srgbClr val="99D6EC"/>
    <a:srgbClr val="000000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5" autoAdjust="0"/>
    <p:restoredTop sz="94647" autoAdjust="0"/>
  </p:normalViewPr>
  <p:slideViewPr>
    <p:cSldViewPr>
      <p:cViewPr varScale="1">
        <p:scale>
          <a:sx n="85" d="100"/>
          <a:sy n="85" d="100"/>
        </p:scale>
        <p:origin x="702" y="7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35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EC3F-7821-4362-AD1C-3DC8219B9994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6412-B1FB-4538-9705-3EE2902620AD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0F55-CCDD-4168-958C-22983B51BEAD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506" y="116632"/>
            <a:ext cx="8915400" cy="360040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6DDF9-2B5C-4CEA-AE22-5B28D381AFD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2018/4/16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4548" y="648938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74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66EC97B4-B0E3-49D9-8DD0-1A1E68AF24B6}" type="datetime1">
              <a:rPr lang="ja-JP" altLang="en-US" smtClean="0"/>
              <a:t>2018/4/16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141793" y="1377495"/>
            <a:ext cx="4811217" cy="3284067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6663" tIns="28332" rIns="56663" bIns="28332" rtlCol="0" anchor="ctr"/>
          <a:lstStyle/>
          <a:p>
            <a:pPr algn="ctr"/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41782" y="1196869"/>
            <a:ext cx="4811218" cy="3882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6663" tIns="28332" rIns="56663" bIns="28332" rtlCol="0" anchor="ctr"/>
          <a:lstStyle/>
          <a:p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産業部門　　＜▲１，０４２万ｋｌ程度＞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5141676" y="1492047"/>
            <a:ext cx="4710466" cy="2539950"/>
          </a:xfrm>
          <a:prstGeom prst="rect">
            <a:avLst/>
          </a:prstGeom>
          <a:ln w="381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6663" tIns="28332" rIns="56663" bIns="28332" rtlCol="0" anchor="ctr"/>
          <a:lstStyle/>
          <a:p>
            <a:pPr algn="ctr"/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138737" y="1206815"/>
            <a:ext cx="4713796" cy="4156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56663" tIns="28332" rIns="56663" bIns="28332" rtlCol="0" anchor="ctr"/>
          <a:lstStyle/>
          <a:p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業務部門　　＜▲１，２２６万ｋｌ程度＞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5141680" y="4208518"/>
            <a:ext cx="4700139" cy="2591626"/>
          </a:xfrm>
          <a:prstGeom prst="rect">
            <a:avLst/>
          </a:prstGeom>
          <a:ln w="38100">
            <a:solidFill>
              <a:schemeClr val="accent4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56663" tIns="28332" rIns="56663" bIns="28332" rtlCol="0" anchor="ctr"/>
          <a:lstStyle/>
          <a:p>
            <a:pPr algn="ctr"/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141682" y="4093510"/>
            <a:ext cx="4700137" cy="415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56663" tIns="28332" rIns="56663" bIns="28332" rtlCol="0" anchor="ctr"/>
          <a:lstStyle/>
          <a:p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家庭部門　　＜▲１，１６０万ｋｌ程度＞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141793" y="5227452"/>
            <a:ext cx="4811217" cy="1513916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6663" tIns="28332" rIns="56663" bIns="28332" rtlCol="0" anchor="ctr"/>
          <a:lstStyle/>
          <a:p>
            <a:pPr algn="ctr"/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41784" y="4813572"/>
            <a:ext cx="4811218" cy="415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663" tIns="28332" rIns="56663" bIns="28332" rtlCol="0" anchor="ctr"/>
          <a:lstStyle/>
          <a:p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運輸部門　　＜▲１，６０７万ｋｌ程度＞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4476" y="1727500"/>
            <a:ext cx="4758530" cy="2565596"/>
          </a:xfrm>
          <a:prstGeom prst="rect">
            <a:avLst/>
          </a:prstGeom>
          <a:noFill/>
        </p:spPr>
        <p:txBody>
          <a:bodyPr wrap="square" lIns="56663" tIns="28332" rIns="56663" bIns="28332" rtlCol="0">
            <a:spAutoFit/>
          </a:bodyPr>
          <a:lstStyle/>
          <a:p>
            <a:pPr marL="212486" indent="-212486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主要４業種（鉄鋼、化学、セメント、紙・パルプ）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⇒　低炭素社会実行計画の推進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975" indent="-180975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工場のエネルギーマネジメントの徹底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⇒   製造ラインの見える化を通じたエネルギー効率の改善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12486" indent="-212486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革新的技術の開発・導入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39"/>
              </a:lnSpc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39"/>
              </a:lnSpc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12486" indent="-212486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業種横断的に高効率設備を導入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　低炭素工業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高性能ボイラ、ｺｼﾞｪﾈﾚｰｼｮﾝ 等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9271" y="5342853"/>
            <a:ext cx="4823739" cy="1288324"/>
          </a:xfrm>
          <a:prstGeom prst="rect">
            <a:avLst/>
          </a:prstGeom>
          <a:noFill/>
        </p:spPr>
        <p:txBody>
          <a:bodyPr wrap="square" lIns="56663" tIns="28332" rIns="56663" bIns="28332" rtlCol="0">
            <a:spAutoFit/>
          </a:bodyPr>
          <a:lstStyle/>
          <a:p>
            <a:pPr marL="212486" indent="-212486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次世代自動車の普及、燃費改善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⇒　２台に１台が次世代自動車に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⇒  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燃料電池自動車：年間販売最大１０万台以上</a:t>
            </a: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12486" indent="-212486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交通流対策・自動運転の実現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187033" y="1659817"/>
            <a:ext cx="4672152" cy="2396319"/>
          </a:xfrm>
          <a:prstGeom prst="rect">
            <a:avLst/>
          </a:prstGeom>
          <a:noFill/>
        </p:spPr>
        <p:txBody>
          <a:bodyPr wrap="square" lIns="56663" tIns="28332" rIns="56663" bIns="28332" rtlCol="0">
            <a:spAutoFit/>
          </a:bodyPr>
          <a:lstStyle/>
          <a:p>
            <a:pPr marL="212486" indent="-212486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建築物の省エネ化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⇒　新築建築物に対する省エネ基準適合義務化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12486" indent="-212486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高効率設備の導入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ＬＥＤ等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高効率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照明の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普及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12486" indent="-212486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ＢＥＭＳによる見える化・エネルギーマネジメント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⇒　約半数の建築物に導入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国民運動の推進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187033" y="4519280"/>
            <a:ext cx="4742544" cy="2242431"/>
          </a:xfrm>
          <a:prstGeom prst="rect">
            <a:avLst/>
          </a:prstGeom>
          <a:noFill/>
        </p:spPr>
        <p:txBody>
          <a:bodyPr wrap="square" lIns="56663" tIns="28332" rIns="56663" bIns="28332" rtlCol="0">
            <a:spAutoFit/>
          </a:bodyPr>
          <a:lstStyle/>
          <a:p>
            <a:pPr marL="212486" indent="-212486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住宅の省エネ化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⇒　新築住宅に対する省エネ基準適合義務化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12486" indent="-212486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ＬＥＤ照明・有機ＥＬの導入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　ＬＥＤ等高効率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照明の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普及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12486" indent="-212486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ＨＥＭＳによる見える化・エネルギーマネジメント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⇒　全世帯に導入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国民運動の推進</a:t>
            </a:r>
          </a:p>
        </p:txBody>
      </p:sp>
    </p:spTree>
    <p:extLst>
      <p:ext uri="{BB962C8B-B14F-4D97-AF65-F5344CB8AC3E}">
        <p14:creationId xmlns:p14="http://schemas.microsoft.com/office/powerpoint/2010/main" val="427499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28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Arial</vt:lpstr>
      <vt:lpstr>Calibri</vt:lpstr>
      <vt:lpstr>Wingdings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2018-03-13T09:14:21Z</dcterms:created>
  <dcterms:modified xsi:type="dcterms:W3CDTF">2018-04-16T13:55:05Z</dcterms:modified>
</cp:coreProperties>
</file>