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887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4C8"/>
    <a:srgbClr val="99D6EC"/>
    <a:srgbClr val="000000"/>
    <a:srgbClr val="FF5A00"/>
    <a:srgbClr val="0098D0"/>
    <a:srgbClr val="B197D3"/>
    <a:srgbClr val="FFBE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85" autoAdjust="0"/>
    <p:restoredTop sz="94647" autoAdjust="0"/>
  </p:normalViewPr>
  <p:slideViewPr>
    <p:cSldViewPr>
      <p:cViewPr varScale="1">
        <p:scale>
          <a:sx n="85" d="100"/>
          <a:sy n="85" d="100"/>
        </p:scale>
        <p:origin x="702" y="78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355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1" cy="493316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4" y="0"/>
            <a:ext cx="2918831" cy="493316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機密性○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371285"/>
            <a:ext cx="2918831" cy="493316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4" y="9371285"/>
            <a:ext cx="2918831" cy="493316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1" cy="493316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93316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7" rIns="91434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500"/>
            <a:ext cx="5388610" cy="4439841"/>
          </a:xfrm>
          <a:prstGeom prst="rect">
            <a:avLst/>
          </a:prstGeom>
        </p:spPr>
        <p:txBody>
          <a:bodyPr vert="horz" lIns="91434" tIns="45717" rIns="91434" bIns="4571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285"/>
            <a:ext cx="2918831" cy="493316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4" y="9371285"/>
            <a:ext cx="2918831" cy="493316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4EC3F-7821-4362-AD1C-3DC8219B9994}" type="datetime1">
              <a:rPr kumimoji="1" lang="ja-JP" altLang="en-US" smtClean="0"/>
              <a:t>2018/4/16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76412-B1FB-4538-9705-3EE2902620AD}" type="datetime1">
              <a:rPr kumimoji="1" lang="ja-JP" altLang="en-US" smtClean="0"/>
              <a:t>2018/4/16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C0F55-CCDD-4168-958C-22983B51BEAD}" type="datetime1">
              <a:rPr kumimoji="1" lang="ja-JP" altLang="en-US" smtClean="0"/>
              <a:t>2018/4/16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6506" y="116632"/>
            <a:ext cx="8915400" cy="360040"/>
          </a:xfrm>
        </p:spPr>
        <p:txBody>
          <a:bodyPr/>
          <a:lstStyle/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6DDF9-2B5C-4CEA-AE22-5B28D381AFD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2018/4/16</a:t>
            </a:fld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スライド番号プレースホルダ 10"/>
          <p:cNvSpPr>
            <a:spLocks noGrp="1"/>
          </p:cNvSpPr>
          <p:nvPr>
            <p:ph type="sldNum" sz="quarter" idx="4"/>
          </p:nvPr>
        </p:nvSpPr>
        <p:spPr>
          <a:xfrm>
            <a:off x="7634548" y="648938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 baseline="0">
                <a:solidFill>
                  <a:schemeClr val="tx1">
                    <a:tint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</a:defRPr>
            </a:lvl1pPr>
          </a:lstStyle>
          <a:p>
            <a:fld id="{F93BBD5F-2765-4267-9487-9672B0A6ABF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7410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66EC97B4-B0E3-49D9-8DD0-1A1E68AF24B6}" type="datetime1">
              <a:rPr lang="ja-JP" altLang="en-US" smtClean="0"/>
              <a:t>2018/4/16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  <p:sldLayoutId id="2147483661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正方形/長方形 21"/>
          <p:cNvSpPr/>
          <p:nvPr/>
        </p:nvSpPr>
        <p:spPr>
          <a:xfrm>
            <a:off x="141793" y="1377495"/>
            <a:ext cx="4811217" cy="3284067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56663" tIns="28332" rIns="56663" bIns="28332" rtlCol="0" anchor="ctr"/>
          <a:lstStyle/>
          <a:p>
            <a:pPr algn="ctr"/>
            <a:endParaRPr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141782" y="1196869"/>
            <a:ext cx="4811218" cy="3882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56663" tIns="28332" rIns="56663" bIns="28332" rtlCol="0" anchor="ctr"/>
          <a:lstStyle/>
          <a:p>
            <a:r>
              <a:rPr lang="ja-JP" altLang="en-US" sz="15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産業部門　　＜▲１，０４２万ｋｌ程度＞</a:t>
            </a:r>
          </a:p>
        </p:txBody>
      </p:sp>
      <p:sp>
        <p:nvSpPr>
          <p:cNvPr id="28" name="正方形/長方形 27"/>
          <p:cNvSpPr/>
          <p:nvPr/>
        </p:nvSpPr>
        <p:spPr>
          <a:xfrm>
            <a:off x="5141676" y="1492047"/>
            <a:ext cx="4710466" cy="2539950"/>
          </a:xfrm>
          <a:prstGeom prst="rect">
            <a:avLst/>
          </a:prstGeom>
          <a:ln w="38100">
            <a:solidFill>
              <a:schemeClr val="accent3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6663" tIns="28332" rIns="56663" bIns="28332" rtlCol="0" anchor="ctr"/>
          <a:lstStyle/>
          <a:p>
            <a:pPr algn="ctr"/>
            <a:endParaRPr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5138737" y="1206815"/>
            <a:ext cx="4713796" cy="41562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56663" tIns="28332" rIns="56663" bIns="28332" rtlCol="0" anchor="ctr"/>
          <a:lstStyle/>
          <a:p>
            <a:r>
              <a:rPr lang="ja-JP" altLang="en-US" sz="15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業務部門　　＜▲１，２２６万ｋｌ程度＞</a:t>
            </a:r>
          </a:p>
        </p:txBody>
      </p:sp>
      <p:sp>
        <p:nvSpPr>
          <p:cNvPr id="30" name="正方形/長方形 29"/>
          <p:cNvSpPr/>
          <p:nvPr/>
        </p:nvSpPr>
        <p:spPr>
          <a:xfrm>
            <a:off x="5141680" y="4208518"/>
            <a:ext cx="4700139" cy="2591626"/>
          </a:xfrm>
          <a:prstGeom prst="rect">
            <a:avLst/>
          </a:prstGeom>
          <a:ln w="38100">
            <a:solidFill>
              <a:schemeClr val="accent4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56663" tIns="28332" rIns="56663" bIns="28332" rtlCol="0" anchor="ctr"/>
          <a:lstStyle/>
          <a:p>
            <a:pPr algn="ctr"/>
            <a:endParaRPr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5141682" y="4093510"/>
            <a:ext cx="4700137" cy="41562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56663" tIns="28332" rIns="56663" bIns="28332" rtlCol="0" anchor="ctr"/>
          <a:lstStyle/>
          <a:p>
            <a:r>
              <a:rPr lang="ja-JP" altLang="en-US" sz="15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家庭部門　　＜▲１，１６０万ｋｌ程度＞</a:t>
            </a:r>
          </a:p>
        </p:txBody>
      </p:sp>
      <p:sp>
        <p:nvSpPr>
          <p:cNvPr id="32" name="正方形/長方形 31"/>
          <p:cNvSpPr/>
          <p:nvPr/>
        </p:nvSpPr>
        <p:spPr>
          <a:xfrm>
            <a:off x="141793" y="5227452"/>
            <a:ext cx="4811217" cy="1513916"/>
          </a:xfrm>
          <a:prstGeom prst="rect">
            <a:avLst/>
          </a:prstGeom>
          <a:ln w="38100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6663" tIns="28332" rIns="56663" bIns="28332" rtlCol="0" anchor="ctr"/>
          <a:lstStyle/>
          <a:p>
            <a:pPr algn="ctr"/>
            <a:endParaRPr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141784" y="4813572"/>
            <a:ext cx="4811218" cy="415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6663" tIns="28332" rIns="56663" bIns="28332" rtlCol="0" anchor="ctr"/>
          <a:lstStyle/>
          <a:p>
            <a:r>
              <a:rPr lang="ja-JP" altLang="en-US" sz="15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運輸部門　　＜▲１，６０７万ｋｌ程度＞</a:t>
            </a: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94476" y="1727500"/>
            <a:ext cx="4758530" cy="2565596"/>
          </a:xfrm>
          <a:prstGeom prst="rect">
            <a:avLst/>
          </a:prstGeom>
          <a:noFill/>
        </p:spPr>
        <p:txBody>
          <a:bodyPr wrap="square" lIns="56663" tIns="28332" rIns="56663" bIns="28332" rtlCol="0">
            <a:spAutoFit/>
          </a:bodyPr>
          <a:lstStyle/>
          <a:p>
            <a:pPr marL="212486" indent="-212486">
              <a:buFont typeface="Wingdings" panose="05000000000000000000" pitchFamily="2" charset="2"/>
              <a:buChar char="Ø"/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主要４業種（鉄鋼、化学、セメント、紙・パルプ）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⇒　低炭素社会実行計画の推進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600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0975" indent="-180975">
              <a:buFont typeface="Wingdings" panose="05000000000000000000" pitchFamily="2" charset="2"/>
              <a:buChar char="Ø"/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工場のエネルギーマネジメントの徹底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⇒   製造ラインの見える化を通じたエネルギー効率の改善</a:t>
            </a:r>
            <a:endParaRPr lang="en-US" altLang="ja-JP" sz="15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12486" indent="-212486">
              <a:buFont typeface="Wingdings" panose="05000000000000000000" pitchFamily="2" charset="2"/>
              <a:buChar char="Ø"/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革新的技術の開発・導入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239"/>
              </a:lnSpc>
            </a:pP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239"/>
              </a:lnSpc>
            </a:pP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12486" indent="-212486">
              <a:buFont typeface="Wingdings" panose="05000000000000000000" pitchFamily="2" charset="2"/>
              <a:buChar char="Ø"/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業種横断的に高効率設備を導入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⇒　低炭素工業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炉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高性能ボイラ、ｺｼﾞｪﾈﾚｰｼｮﾝ 等</a:t>
            </a: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129271" y="5342853"/>
            <a:ext cx="4823739" cy="1288324"/>
          </a:xfrm>
          <a:prstGeom prst="rect">
            <a:avLst/>
          </a:prstGeom>
          <a:noFill/>
        </p:spPr>
        <p:txBody>
          <a:bodyPr wrap="square" lIns="56663" tIns="28332" rIns="56663" bIns="28332" rtlCol="0">
            <a:spAutoFit/>
          </a:bodyPr>
          <a:lstStyle/>
          <a:p>
            <a:pPr marL="212486" indent="-212486">
              <a:buFont typeface="Wingdings" panose="05000000000000000000" pitchFamily="2" charset="2"/>
              <a:buChar char="Ø"/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次世代自動車の普及、燃費改善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⇒　２台に１台が次世代自動車に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⇒  </a:t>
            </a:r>
            <a:r>
              <a:rPr lang="zh-TW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燃料電池自動車：年間販売最大１０万台以上</a:t>
            </a:r>
          </a:p>
          <a:p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12486" indent="-212486">
              <a:buFont typeface="Wingdings" panose="05000000000000000000" pitchFamily="2" charset="2"/>
              <a:buChar char="Ø"/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交通流対策・自動運転の実現</a:t>
            </a: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5187033" y="1659817"/>
            <a:ext cx="4672152" cy="2396319"/>
          </a:xfrm>
          <a:prstGeom prst="rect">
            <a:avLst/>
          </a:prstGeom>
          <a:noFill/>
        </p:spPr>
        <p:txBody>
          <a:bodyPr wrap="square" lIns="56663" tIns="28332" rIns="56663" bIns="28332" rtlCol="0">
            <a:spAutoFit/>
          </a:bodyPr>
          <a:lstStyle/>
          <a:p>
            <a:pPr marL="212486" indent="-212486">
              <a:buFont typeface="Wingdings" panose="05000000000000000000" pitchFamily="2" charset="2"/>
              <a:buChar char="Ø"/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建築物の省エネ化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⇒　新築建築物に対する省エネ基準適合義務化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12486" indent="-212486">
              <a:buFont typeface="Wingdings" panose="05000000000000000000" pitchFamily="2" charset="2"/>
              <a:buChar char="Ø"/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高効率設備の導入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⇒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ＬＥＤ等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高効率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照明の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普及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12486" indent="-212486">
              <a:buFont typeface="Wingdings" panose="05000000000000000000" pitchFamily="2" charset="2"/>
              <a:buChar char="Ø"/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ＢＥＭＳによる見える化・エネルギーマネジメント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⇒　約半数の建築物に導入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国民運動の推進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5187033" y="4519280"/>
            <a:ext cx="4742544" cy="2242431"/>
          </a:xfrm>
          <a:prstGeom prst="rect">
            <a:avLst/>
          </a:prstGeom>
          <a:noFill/>
        </p:spPr>
        <p:txBody>
          <a:bodyPr wrap="square" lIns="56663" tIns="28332" rIns="56663" bIns="28332" rtlCol="0">
            <a:spAutoFit/>
          </a:bodyPr>
          <a:lstStyle/>
          <a:p>
            <a:pPr marL="212486" indent="-212486">
              <a:buFont typeface="Wingdings" panose="05000000000000000000" pitchFamily="2" charset="2"/>
              <a:buChar char="Ø"/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住宅の省エネ化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⇒　新築住宅に対する省エネ基準適合義務化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12486" indent="-212486">
              <a:buFont typeface="Wingdings" panose="05000000000000000000" pitchFamily="2" charset="2"/>
              <a:buChar char="Ø"/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ＬＥＤ照明・有機ＥＬの導入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⇒　ＬＥＤ等高効率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照明の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普及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12486" indent="-212486">
              <a:buFont typeface="Wingdings" panose="05000000000000000000" pitchFamily="2" charset="2"/>
              <a:buChar char="Ø"/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ＨＥＭＳによる見える化・エネルギーマネジメント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⇒　全世帯に導入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国民運動の推進</a:t>
            </a:r>
          </a:p>
        </p:txBody>
      </p:sp>
    </p:spTree>
    <p:extLst>
      <p:ext uri="{BB962C8B-B14F-4D97-AF65-F5344CB8AC3E}">
        <p14:creationId xmlns:p14="http://schemas.microsoft.com/office/powerpoint/2010/main" val="4274997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28</Words>
  <Application>Microsoft Office PowerPoint</Application>
  <PresentationFormat>A4 210 x 297 mm</PresentationFormat>
  <Paragraphs>40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HG丸ｺﾞｼｯｸM-PRO</vt:lpstr>
      <vt:lpstr>Meiryo UI</vt:lpstr>
      <vt:lpstr>ＭＳ Ｐゴシック</vt:lpstr>
      <vt:lpstr>Arial</vt:lpstr>
      <vt:lpstr>Calibri</vt:lpstr>
      <vt:lpstr>Wingdings</vt:lpstr>
      <vt:lpstr>blank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2018-03-13T09:14:21Z</dcterms:created>
  <dcterms:modified xsi:type="dcterms:W3CDTF">2018-04-16T13:55:05Z</dcterms:modified>
</cp:coreProperties>
</file>