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8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99D6EC"/>
    <a:srgbClr val="000000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4647" autoAdjust="0"/>
  </p:normalViewPr>
  <p:slideViewPr>
    <p:cSldViewPr>
      <p:cViewPr varScale="1">
        <p:scale>
          <a:sx n="85" d="100"/>
          <a:sy n="85" d="100"/>
        </p:scale>
        <p:origin x="702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35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CI990001\00&#36039;&#28304;&#12456;&#12493;&#12523;&#12462;&#12540;&#24193;&#30465;&#12456;&#12493;&#12523;&#12462;&#12540;&#12539;&#26032;&#12456;&#12493;&#12523;&#12462;&#12540;&#37096;&#30465;&#12456;&#12493;&#12523;&#12462;&#12540;&#23550;&#31574;&#35506;00\&#21508;&#65319;&#20849;&#36890;\03%20&#25384;&#25334;&#25991;&#12539;&#21407;&#31295;&#12539;&#35611;&#28436;\&#22522;&#30990;&#12487;&#12540;&#12479;&#38598;\&#22522;&#30990;&#12487;&#12540;&#12479;(&#27743;&#34276;)\00.&#32207;&#35542;\2015&#29256;&#65288;&#31119;&#30000;&#12373;&#12435;ver&#65289;&#12456;&#12493;&#12523;&#12462;&#12540;&#21177;&#2957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エネルギー効率!$P$6</c:f>
              <c:strCache>
                <c:ptCount val="1"/>
                <c:pt idx="0">
                  <c:v>1970-1990</c:v>
                </c:pt>
              </c:strCache>
            </c:strRef>
          </c:tx>
          <c:marker>
            <c:symbol val="diamond"/>
            <c:size val="6"/>
          </c:marker>
          <c:xVal>
            <c:numRef>
              <c:f>エネルギー効率!$O$7:$O$27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エネルギー効率!$P$7:$P$27</c:f>
              <c:numCache>
                <c:formatCode>#,##0_);[Red]\(#,##0\)</c:formatCode>
                <c:ptCount val="21"/>
                <c:pt idx="0">
                  <c:v>100</c:v>
                </c:pt>
                <c:pt idx="1">
                  <c:v>102.32048538786034</c:v>
                </c:pt>
                <c:pt idx="2">
                  <c:v>99.492439801925698</c:v>
                </c:pt>
                <c:pt idx="3">
                  <c:v>103.7870217956488</c:v>
                </c:pt>
                <c:pt idx="4">
                  <c:v>100.92562462133672</c:v>
                </c:pt>
                <c:pt idx="5">
                  <c:v>93.588058299986145</c:v>
                </c:pt>
                <c:pt idx="6">
                  <c:v>95.76902145635998</c:v>
                </c:pt>
                <c:pt idx="7">
                  <c:v>90.981023078486018</c:v>
                </c:pt>
                <c:pt idx="8">
                  <c:v>88.524024632816207</c:v>
                </c:pt>
                <c:pt idx="9">
                  <c:v>87.101199621836457</c:v>
                </c:pt>
                <c:pt idx="10">
                  <c:v>81.527857890535941</c:v>
                </c:pt>
                <c:pt idx="11">
                  <c:v>76.047020579489356</c:v>
                </c:pt>
                <c:pt idx="12">
                  <c:v>71.366422473175589</c:v>
                </c:pt>
                <c:pt idx="13">
                  <c:v>72.034739960446188</c:v>
                </c:pt>
                <c:pt idx="14">
                  <c:v>70.647456328975395</c:v>
                </c:pt>
                <c:pt idx="15">
                  <c:v>67.311739470692672</c:v>
                </c:pt>
                <c:pt idx="16">
                  <c:v>66.099101497063089</c:v>
                </c:pt>
                <c:pt idx="17">
                  <c:v>65.367263970618467</c:v>
                </c:pt>
                <c:pt idx="18">
                  <c:v>64.861814664210499</c:v>
                </c:pt>
                <c:pt idx="19">
                  <c:v>64.255256663712402</c:v>
                </c:pt>
                <c:pt idx="20">
                  <c:v>63.041676460044727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82B-400A-873F-0CE6B31CA307}"/>
            </c:ext>
          </c:extLst>
        </c:ser>
        <c:ser>
          <c:idx val="1"/>
          <c:order val="1"/>
          <c:tx>
            <c:strRef>
              <c:f>エネルギー効率!$Q$6</c:f>
              <c:strCache>
                <c:ptCount val="1"/>
                <c:pt idx="0">
                  <c:v>1990-2010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5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xVal>
            <c:numRef>
              <c:f>エネルギー効率!$O$7:$O$27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エネルギー効率!$Q$7:$Q$27</c:f>
              <c:numCache>
                <c:formatCode>#,##0_);[Red]\(#,##0\)</c:formatCode>
                <c:ptCount val="21"/>
                <c:pt idx="0">
                  <c:v>100</c:v>
                </c:pt>
                <c:pt idx="1">
                  <c:v>98.968598596180769</c:v>
                </c:pt>
                <c:pt idx="2">
                  <c:v>99.18050574881579</c:v>
                </c:pt>
                <c:pt idx="3">
                  <c:v>100.44188507010108</c:v>
                </c:pt>
                <c:pt idx="4">
                  <c:v>103.04725360269238</c:v>
                </c:pt>
                <c:pt idx="5">
                  <c:v>103.55495873985802</c:v>
                </c:pt>
                <c:pt idx="6">
                  <c:v>102.47493846105023</c:v>
                </c:pt>
                <c:pt idx="7">
                  <c:v>102.95850100282222</c:v>
                </c:pt>
                <c:pt idx="8">
                  <c:v>103.25904362451493</c:v>
                </c:pt>
                <c:pt idx="9">
                  <c:v>105.2495241039982</c:v>
                </c:pt>
                <c:pt idx="10">
                  <c:v>104.32309233609946</c:v>
                </c:pt>
                <c:pt idx="11">
                  <c:v>103.43220290286013</c:v>
                </c:pt>
                <c:pt idx="12">
                  <c:v>103.80657543924447</c:v>
                </c:pt>
                <c:pt idx="13">
                  <c:v>100.56485058548385</c:v>
                </c:pt>
                <c:pt idx="14">
                  <c:v>100.41245742712992</c:v>
                </c:pt>
                <c:pt idx="15">
                  <c:v>98.158802491244501</c:v>
                </c:pt>
                <c:pt idx="16">
                  <c:v>96.609210105852924</c:v>
                </c:pt>
                <c:pt idx="17">
                  <c:v>93.382013179708139</c:v>
                </c:pt>
                <c:pt idx="18">
                  <c:v>90.186891235045962</c:v>
                </c:pt>
                <c:pt idx="19">
                  <c:v>90.331652612348933</c:v>
                </c:pt>
                <c:pt idx="20">
                  <c:v>91.120883678690987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82B-400A-873F-0CE6B31CA307}"/>
            </c:ext>
          </c:extLst>
        </c:ser>
        <c:ser>
          <c:idx val="2"/>
          <c:order val="2"/>
          <c:tx>
            <c:strRef>
              <c:f>エネルギー効率!$R$6</c:f>
              <c:strCache>
                <c:ptCount val="1"/>
                <c:pt idx="0">
                  <c:v>2012-2030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marker>
            <c:symbol val="none"/>
          </c:marker>
          <c:dPt>
            <c:idx val="0"/>
            <c:marker>
              <c:symbol val="triangle"/>
              <c:size val="6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3-682B-400A-873F-0CE6B31CA307}"/>
              </c:ext>
            </c:extLst>
          </c:dPt>
          <c:dPt>
            <c:idx val="1"/>
            <c:marker>
              <c:symbol val="triangle"/>
              <c:size val="7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682B-400A-873F-0CE6B31CA307}"/>
              </c:ext>
            </c:extLst>
          </c:dPt>
          <c:dPt>
            <c:idx val="2"/>
            <c:marker>
              <c:symbol val="triangle"/>
              <c:size val="7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682B-400A-873F-0CE6B31CA307}"/>
              </c:ext>
            </c:extLst>
          </c:dPt>
          <c:dPt>
            <c:idx val="3"/>
            <c:marker>
              <c:symbol val="triangle"/>
              <c:size val="7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682B-400A-873F-0CE6B31CA307}"/>
              </c:ext>
            </c:extLst>
          </c:dPt>
          <c:dPt>
            <c:idx val="18"/>
            <c:marker>
              <c:symbol val="triangle"/>
              <c:size val="7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682B-400A-873F-0CE6B31CA307}"/>
              </c:ext>
            </c:extLst>
          </c:dPt>
          <c:dPt>
            <c:idx val="20"/>
            <c:marker>
              <c:symbol val="triangle"/>
              <c:size val="6"/>
            </c:marker>
            <c:bubble3D val="0"/>
            <c:extLst>
              <c:ext xmlns:c16="http://schemas.microsoft.com/office/drawing/2014/chart" uri="{C3380CC4-5D6E-409C-BE32-E72D297353CC}">
                <c16:uniqueId val="{0000000B-682B-400A-873F-0CE6B31CA307}"/>
              </c:ext>
            </c:extLst>
          </c:dPt>
          <c:xVal>
            <c:numRef>
              <c:f>エネルギー効率!$O$7:$O$27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エネルギー効率!$R$7:$R$27</c:f>
              <c:numCache>
                <c:formatCode>#,##0_);[Red]\(#,##0\)</c:formatCode>
                <c:ptCount val="21"/>
                <c:pt idx="0">
                  <c:v>100</c:v>
                </c:pt>
                <c:pt idx="1">
                  <c:v>96.723363113197266</c:v>
                </c:pt>
                <c:pt idx="2">
                  <c:v>95.318262398508736</c:v>
                </c:pt>
                <c:pt idx="3">
                  <c:v>92.723845645993762</c:v>
                </c:pt>
                <c:pt idx="4">
                  <c:v>90.857765462864506</c:v>
                </c:pt>
                <c:pt idx="5">
                  <c:v>88.99168527973525</c:v>
                </c:pt>
                <c:pt idx="6">
                  <c:v>87.125605096605995</c:v>
                </c:pt>
                <c:pt idx="7">
                  <c:v>85.259524913476739</c:v>
                </c:pt>
                <c:pt idx="8">
                  <c:v>83.393444730347483</c:v>
                </c:pt>
                <c:pt idx="9">
                  <c:v>81.527364547218227</c:v>
                </c:pt>
                <c:pt idx="10">
                  <c:v>79.661284364088971</c:v>
                </c:pt>
                <c:pt idx="11">
                  <c:v>77.795204180959715</c:v>
                </c:pt>
                <c:pt idx="12">
                  <c:v>75.929123997830459</c:v>
                </c:pt>
                <c:pt idx="13">
                  <c:v>74.063043814701203</c:v>
                </c:pt>
                <c:pt idx="14">
                  <c:v>72.196963631571947</c:v>
                </c:pt>
                <c:pt idx="15">
                  <c:v>70.330883448442691</c:v>
                </c:pt>
                <c:pt idx="16">
                  <c:v>68.464803265313435</c:v>
                </c:pt>
                <c:pt idx="17">
                  <c:v>66.598723082184179</c:v>
                </c:pt>
                <c:pt idx="18">
                  <c:v>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682B-400A-873F-0CE6B31CA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850432"/>
        <c:axId val="94872704"/>
      </c:scatterChart>
      <c:valAx>
        <c:axId val="94850432"/>
        <c:scaling>
          <c:orientation val="minMax"/>
          <c:max val="2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94872704"/>
        <c:crosses val="autoZero"/>
        <c:crossBetween val="midCat"/>
      </c:valAx>
      <c:valAx>
        <c:axId val="94872704"/>
        <c:scaling>
          <c:orientation val="minMax"/>
          <c:min val="6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94850432"/>
        <c:crosses val="autoZero"/>
        <c:crossBetween val="midCat"/>
        <c:majorUnit val="10"/>
      </c:valAx>
      <c:spPr>
        <a:noFill/>
        <a:ln>
          <a:solidFill>
            <a:schemeClr val="bg1">
              <a:lumMod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9324913494919311E-2"/>
          <c:y val="0.62690604593032351"/>
          <c:w val="0.33789470927576309"/>
          <c:h val="0.25607398843930634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814945" y="9371023"/>
            <a:ext cx="2919734" cy="49296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7E601A-D515-4859-838D-3CA4BA72391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66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4EC3F-7821-4362-AD1C-3DC8219B9994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6412-B1FB-4538-9705-3EE2902620AD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0F55-CCDD-4168-958C-22983B51BEAD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506" y="116632"/>
            <a:ext cx="8915400" cy="360040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6DDF9-2B5C-4CEA-AE22-5B28D381AFD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2018/4/16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4548" y="648938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4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66EC97B4-B0E3-49D9-8DD0-1A1E68AF24B6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グラフ 41"/>
          <p:cNvGraphicFramePr>
            <a:graphicFrameLocks/>
          </p:cNvGraphicFramePr>
          <p:nvPr>
            <p:extLst/>
          </p:nvPr>
        </p:nvGraphicFramePr>
        <p:xfrm>
          <a:off x="5020684" y="2215251"/>
          <a:ext cx="5651438" cy="4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9260228" y="5917097"/>
            <a:ext cx="613106" cy="261459"/>
          </a:xfrm>
          <a:prstGeom prst="rect">
            <a:avLst/>
          </a:prstGeom>
          <a:noFill/>
        </p:spPr>
        <p:txBody>
          <a:bodyPr wrap="square" lIns="91284" tIns="45645" rIns="91284" bIns="45645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（年）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61530" y="6217635"/>
            <a:ext cx="4392490" cy="461513"/>
          </a:xfrm>
          <a:prstGeom prst="rect">
            <a:avLst/>
          </a:prstGeom>
        </p:spPr>
        <p:txBody>
          <a:bodyPr wrap="square" lIns="91284" tIns="45645" rIns="91284" bIns="45645">
            <a:spAutoFit/>
          </a:bodyPr>
          <a:lstStyle/>
          <a:p>
            <a:pPr marL="171450" indent="-171450">
              <a:buFont typeface="Meiryo UI" panose="020B0604030504040204" pitchFamily="50" charset="-128"/>
              <a:buChar char="※"/>
            </a:pP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1970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年、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1990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年、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年のエネルギー消費効率を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とする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Meiryo UI" panose="020B0604030504040204" pitchFamily="50" charset="-128"/>
              <a:buChar char="※"/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エネルギー消費効率＝最終エネルギー消費／実質</a:t>
            </a:r>
            <a:r>
              <a:rPr lang="en-US" altLang="ja-JP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88753" y="4042930"/>
            <a:ext cx="1809697" cy="446125"/>
          </a:xfrm>
          <a:prstGeom prst="rect">
            <a:avLst/>
          </a:prstGeom>
        </p:spPr>
        <p:txBody>
          <a:bodyPr wrap="square" lIns="91284" tIns="45645" rIns="91284" bIns="45645">
            <a:spAutoFit/>
          </a:bodyPr>
          <a:lstStyle/>
          <a:p>
            <a:pPr algn="ctr"/>
            <a:r>
              <a:rPr lang="ja-JP" altLang="en-US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３５％改善</a:t>
            </a:r>
            <a:endParaRPr lang="en-US" altLang="ja-JP" b="1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500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7954284" y="4367624"/>
            <a:ext cx="226212" cy="5745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1784648" y="6098095"/>
            <a:ext cx="1686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（省エネ対策後）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72480" y="6098095"/>
            <a:ext cx="1686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（実績）</a:t>
            </a:r>
          </a:p>
        </p:txBody>
      </p:sp>
      <p:cxnSp>
        <p:nvCxnSpPr>
          <p:cNvPr id="39" name="直線コネクタ 38"/>
          <p:cNvCxnSpPr/>
          <p:nvPr/>
        </p:nvCxnSpPr>
        <p:spPr>
          <a:xfrm>
            <a:off x="1856656" y="2804087"/>
            <a:ext cx="0" cy="346417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416496" y="2617167"/>
            <a:ext cx="1425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3.61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en-US" altLang="ja-JP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1511164" y="2855761"/>
            <a:ext cx="641956" cy="12215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下矢印 47"/>
          <p:cNvSpPr/>
          <p:nvPr/>
        </p:nvSpPr>
        <p:spPr>
          <a:xfrm>
            <a:off x="2283558" y="2916838"/>
            <a:ext cx="681974" cy="331876"/>
          </a:xfrm>
          <a:prstGeom prst="downArrow">
            <a:avLst>
              <a:gd name="adj1" fmla="val 50000"/>
              <a:gd name="adj2" fmla="val 33636"/>
            </a:avLst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280592" y="2132856"/>
            <a:ext cx="1061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経済成長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1.7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％／年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2153120" y="2853598"/>
            <a:ext cx="936851" cy="39511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3149755" y="3261776"/>
            <a:ext cx="1406390" cy="1322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3346979" y="2977207"/>
            <a:ext cx="1317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3.26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en-US" altLang="ja-JP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</a:t>
            </a:r>
            <a:endParaRPr lang="en-US" altLang="ja-JP" sz="14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081465" y="2452595"/>
            <a:ext cx="1071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3.76</a:t>
            </a:r>
            <a:r>
              <a:rPr lang="ja-JP" altLang="en-US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en-US" altLang="ja-JP" sz="1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</a:p>
        </p:txBody>
      </p:sp>
      <p:sp>
        <p:nvSpPr>
          <p:cNvPr id="57" name="円形吹き出し 56"/>
          <p:cNvSpPr/>
          <p:nvPr/>
        </p:nvSpPr>
        <p:spPr bwMode="auto">
          <a:xfrm>
            <a:off x="3152800" y="3356992"/>
            <a:ext cx="1805257" cy="504000"/>
          </a:xfrm>
          <a:prstGeom prst="wedgeEllipseCallout">
            <a:avLst>
              <a:gd name="adj1" fmla="val -62363"/>
              <a:gd name="adj2" fmla="val -112449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 defTabSz="914400"/>
            <a:r>
              <a:rPr kumimoji="0" lang="ja-JP" altLang="en-US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徹底した省エネ</a:t>
            </a:r>
          </a:p>
          <a:p>
            <a:pPr algn="ctr" defTabSz="914400"/>
            <a:r>
              <a:rPr kumimoji="0"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5,030</a:t>
            </a:r>
            <a:r>
              <a:rPr kumimoji="0" lang="ja-JP" altLang="en-US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</a:t>
            </a:r>
            <a:r>
              <a:rPr kumimoji="0" lang="en-US" altLang="ja-JP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kl</a:t>
            </a:r>
            <a:r>
              <a:rPr kumimoji="0" lang="ja-JP" altLang="en-US" sz="13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程度削減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2F64B4-7895-40FC-9894-334C56582BC1}"/>
              </a:ext>
            </a:extLst>
          </p:cNvPr>
          <p:cNvSpPr txBox="1"/>
          <p:nvPr/>
        </p:nvSpPr>
        <p:spPr>
          <a:xfrm>
            <a:off x="2249472" y="2238235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対策前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631624" y="3537296"/>
            <a:ext cx="936000" cy="255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熱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ガソリン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都市ガス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等７５％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32624" y="2969174"/>
            <a:ext cx="936000" cy="6398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電力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２５％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138795" y="3252677"/>
            <a:ext cx="936000" cy="7702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電力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２８％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程度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138795" y="4024726"/>
            <a:ext cx="936000" cy="20685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熱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ガソリン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都市ガス等７２％程度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596618" y="3933056"/>
            <a:ext cx="1008000" cy="1608106"/>
            <a:chOff x="3596618" y="3959183"/>
            <a:chExt cx="1008000" cy="1608106"/>
          </a:xfrm>
        </p:grpSpPr>
        <p:sp>
          <p:nvSpPr>
            <p:cNvPr id="62" name="角丸四角形 61"/>
            <p:cNvSpPr/>
            <p:nvPr/>
          </p:nvSpPr>
          <p:spPr>
            <a:xfrm>
              <a:off x="3596618" y="5243289"/>
              <a:ext cx="1008000" cy="324000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lIns="48035" tIns="77252" rIns="48035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産業</a:t>
              </a:r>
              <a:endParaRPr kumimoji="0" lang="en-US" altLang="ja-JP" sz="1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1,042</a:t>
              </a: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kumimoji="0" lang="en-US" altLang="ja-JP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kl</a:t>
              </a: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3596618" y="4779253"/>
              <a:ext cx="1008000" cy="468000"/>
            </a:xfrm>
            <a:prstGeom prst="roundRect">
              <a:avLst>
                <a:gd name="adj" fmla="val 0"/>
              </a:avLst>
            </a:prstGeom>
            <a:solidFill>
              <a:srgbClr val="00B050"/>
            </a:solidFill>
            <a:ln w="25400" cap="flat" cmpd="sng" algn="ctr">
              <a:noFill/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業務</a:t>
              </a:r>
              <a:endParaRPr kumimoji="0" lang="en-US" altLang="ja-JP" sz="1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1,226</a:t>
              </a: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kumimoji="0" lang="en-US" altLang="ja-JP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kl</a:t>
              </a:r>
            </a:p>
          </p:txBody>
        </p:sp>
        <p:sp>
          <p:nvSpPr>
            <p:cNvPr id="64" name="角丸四角形 63"/>
            <p:cNvSpPr/>
            <p:nvPr/>
          </p:nvSpPr>
          <p:spPr>
            <a:xfrm>
              <a:off x="3596618" y="4315218"/>
              <a:ext cx="1008000" cy="468000"/>
            </a:xfrm>
            <a:prstGeom prst="roundRect">
              <a:avLst>
                <a:gd name="adj" fmla="val 0"/>
              </a:avLst>
            </a:prstGeom>
            <a:solidFill>
              <a:srgbClr val="0098D0"/>
            </a:solidFill>
            <a:ln w="25400" cap="flat" cmpd="sng" algn="ctr">
              <a:noFill/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運輸</a:t>
              </a:r>
              <a:endParaRPr kumimoji="0" lang="en-US" altLang="ja-JP" sz="1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1,607</a:t>
              </a: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kumimoji="0" lang="en-US" altLang="ja-JP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kl</a:t>
              </a:r>
            </a:p>
          </p:txBody>
        </p:sp>
        <p:sp>
          <p:nvSpPr>
            <p:cNvPr id="65" name="角丸四角形 64"/>
            <p:cNvSpPr/>
            <p:nvPr/>
          </p:nvSpPr>
          <p:spPr>
            <a:xfrm>
              <a:off x="3596618" y="3959183"/>
              <a:ext cx="1008000" cy="360000"/>
            </a:xfrm>
            <a:prstGeom prst="roundRect">
              <a:avLst>
                <a:gd name="adj" fmla="val 0"/>
              </a:avLst>
            </a:prstGeom>
            <a:solidFill>
              <a:srgbClr val="B197D3"/>
            </a:solidFill>
            <a:ln w="25400" cap="flat" cmpd="sng" algn="ctr">
              <a:noFill/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>
                <a:defRPr/>
              </a:pP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家庭</a:t>
              </a:r>
              <a:endParaRPr kumimoji="0" lang="en-US" altLang="ja-JP" sz="1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04626">
                <a:defRPr/>
              </a:pPr>
              <a:r>
                <a:rPr kumimoji="0" lang="en-US" altLang="ja-JP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1,160</a:t>
              </a: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kumimoji="0" lang="en-US" altLang="ja-JP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41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99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2018-03-13T09:14:21Z</dcterms:created>
  <dcterms:modified xsi:type="dcterms:W3CDTF">2018-04-16T13:56:20Z</dcterms:modified>
</cp:coreProperties>
</file>