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9" y="7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9B62ED3-84B2-45C9-802C-C040CD7CC6FC}" type="datetimeFigureOut">
              <a:rPr kumimoji="1" lang="ja-JP" altLang="en-US" smtClean="0"/>
              <a:t>2018/5/9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BF27C6-0305-4155-ABB9-10BE3749B83D}" type="slidenum">
              <a:rPr kumimoji="1" lang="ja-JP" altLang="en-US" smtClean="0"/>
              <a:t>‹#›</a:t>
            </a:fld>
            <a:endParaRPr kumimoji="1" lang="ja-JP" altLang="en-US"/>
          </a:p>
        </p:txBody>
      </p:sp>
    </p:spTree>
    <p:extLst>
      <p:ext uri="{BB962C8B-B14F-4D97-AF65-F5344CB8AC3E}">
        <p14:creationId xmlns:p14="http://schemas.microsoft.com/office/powerpoint/2010/main" val="3154798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B62ED3-84B2-45C9-802C-C040CD7CC6FC}" type="datetimeFigureOut">
              <a:rPr kumimoji="1" lang="ja-JP" altLang="en-US" smtClean="0"/>
              <a:t>2018/5/9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BF27C6-0305-4155-ABB9-10BE3749B83D}" type="slidenum">
              <a:rPr kumimoji="1" lang="ja-JP" altLang="en-US" smtClean="0"/>
              <a:t>‹#›</a:t>
            </a:fld>
            <a:endParaRPr kumimoji="1" lang="ja-JP" altLang="en-US"/>
          </a:p>
        </p:txBody>
      </p:sp>
    </p:spTree>
    <p:extLst>
      <p:ext uri="{BB962C8B-B14F-4D97-AF65-F5344CB8AC3E}">
        <p14:creationId xmlns:p14="http://schemas.microsoft.com/office/powerpoint/2010/main" val="2292739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B62ED3-84B2-45C9-802C-C040CD7CC6FC}" type="datetimeFigureOut">
              <a:rPr kumimoji="1" lang="ja-JP" altLang="en-US" smtClean="0"/>
              <a:t>2018/5/9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BF27C6-0305-4155-ABB9-10BE3749B83D}" type="slidenum">
              <a:rPr kumimoji="1" lang="ja-JP" altLang="en-US" smtClean="0"/>
              <a:t>‹#›</a:t>
            </a:fld>
            <a:endParaRPr kumimoji="1" lang="ja-JP" altLang="en-US"/>
          </a:p>
        </p:txBody>
      </p:sp>
    </p:spTree>
    <p:extLst>
      <p:ext uri="{BB962C8B-B14F-4D97-AF65-F5344CB8AC3E}">
        <p14:creationId xmlns:p14="http://schemas.microsoft.com/office/powerpoint/2010/main" val="349865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B62ED3-84B2-45C9-802C-C040CD7CC6FC}" type="datetimeFigureOut">
              <a:rPr kumimoji="1" lang="ja-JP" altLang="en-US" smtClean="0"/>
              <a:t>2018/5/9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BF27C6-0305-4155-ABB9-10BE3749B83D}" type="slidenum">
              <a:rPr kumimoji="1" lang="ja-JP" altLang="en-US" smtClean="0"/>
              <a:t>‹#›</a:t>
            </a:fld>
            <a:endParaRPr kumimoji="1" lang="ja-JP" altLang="en-US"/>
          </a:p>
        </p:txBody>
      </p:sp>
    </p:spTree>
    <p:extLst>
      <p:ext uri="{BB962C8B-B14F-4D97-AF65-F5344CB8AC3E}">
        <p14:creationId xmlns:p14="http://schemas.microsoft.com/office/powerpoint/2010/main" val="3717982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B62ED3-84B2-45C9-802C-C040CD7CC6FC}" type="datetimeFigureOut">
              <a:rPr kumimoji="1" lang="ja-JP" altLang="en-US" smtClean="0"/>
              <a:t>2018/5/9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BF27C6-0305-4155-ABB9-10BE3749B83D}" type="slidenum">
              <a:rPr kumimoji="1" lang="ja-JP" altLang="en-US" smtClean="0"/>
              <a:t>‹#›</a:t>
            </a:fld>
            <a:endParaRPr kumimoji="1" lang="ja-JP" altLang="en-US"/>
          </a:p>
        </p:txBody>
      </p:sp>
    </p:spTree>
    <p:extLst>
      <p:ext uri="{BB962C8B-B14F-4D97-AF65-F5344CB8AC3E}">
        <p14:creationId xmlns:p14="http://schemas.microsoft.com/office/powerpoint/2010/main" val="425416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9B62ED3-84B2-45C9-802C-C040CD7CC6FC}" type="datetimeFigureOut">
              <a:rPr kumimoji="1" lang="ja-JP" altLang="en-US" smtClean="0"/>
              <a:t>2018/5/9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BF27C6-0305-4155-ABB9-10BE3749B83D}" type="slidenum">
              <a:rPr kumimoji="1" lang="ja-JP" altLang="en-US" smtClean="0"/>
              <a:t>‹#›</a:t>
            </a:fld>
            <a:endParaRPr kumimoji="1" lang="ja-JP" altLang="en-US"/>
          </a:p>
        </p:txBody>
      </p:sp>
    </p:spTree>
    <p:extLst>
      <p:ext uri="{BB962C8B-B14F-4D97-AF65-F5344CB8AC3E}">
        <p14:creationId xmlns:p14="http://schemas.microsoft.com/office/powerpoint/2010/main" val="3686110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B62ED3-84B2-45C9-802C-C040CD7CC6FC}" type="datetimeFigureOut">
              <a:rPr kumimoji="1" lang="ja-JP" altLang="en-US" smtClean="0"/>
              <a:t>2018/5/9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EBF27C6-0305-4155-ABB9-10BE3749B83D}" type="slidenum">
              <a:rPr kumimoji="1" lang="ja-JP" altLang="en-US" smtClean="0"/>
              <a:t>‹#›</a:t>
            </a:fld>
            <a:endParaRPr kumimoji="1" lang="ja-JP" altLang="en-US"/>
          </a:p>
        </p:txBody>
      </p:sp>
    </p:spTree>
    <p:extLst>
      <p:ext uri="{BB962C8B-B14F-4D97-AF65-F5344CB8AC3E}">
        <p14:creationId xmlns:p14="http://schemas.microsoft.com/office/powerpoint/2010/main" val="906443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9B62ED3-84B2-45C9-802C-C040CD7CC6FC}" type="datetimeFigureOut">
              <a:rPr kumimoji="1" lang="ja-JP" altLang="en-US" smtClean="0"/>
              <a:t>2018/5/9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EBF27C6-0305-4155-ABB9-10BE3749B83D}" type="slidenum">
              <a:rPr kumimoji="1" lang="ja-JP" altLang="en-US" smtClean="0"/>
              <a:t>‹#›</a:t>
            </a:fld>
            <a:endParaRPr kumimoji="1" lang="ja-JP" altLang="en-US"/>
          </a:p>
        </p:txBody>
      </p:sp>
    </p:spTree>
    <p:extLst>
      <p:ext uri="{BB962C8B-B14F-4D97-AF65-F5344CB8AC3E}">
        <p14:creationId xmlns:p14="http://schemas.microsoft.com/office/powerpoint/2010/main" val="223310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B62ED3-84B2-45C9-802C-C040CD7CC6FC}" type="datetimeFigureOut">
              <a:rPr kumimoji="1" lang="ja-JP" altLang="en-US" smtClean="0"/>
              <a:t>2018/5/9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EBF27C6-0305-4155-ABB9-10BE3749B83D}" type="slidenum">
              <a:rPr kumimoji="1" lang="ja-JP" altLang="en-US" smtClean="0"/>
              <a:t>‹#›</a:t>
            </a:fld>
            <a:endParaRPr kumimoji="1" lang="ja-JP" altLang="en-US"/>
          </a:p>
        </p:txBody>
      </p:sp>
    </p:spTree>
    <p:extLst>
      <p:ext uri="{BB962C8B-B14F-4D97-AF65-F5344CB8AC3E}">
        <p14:creationId xmlns:p14="http://schemas.microsoft.com/office/powerpoint/2010/main" val="1406703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B62ED3-84B2-45C9-802C-C040CD7CC6FC}" type="datetimeFigureOut">
              <a:rPr kumimoji="1" lang="ja-JP" altLang="en-US" smtClean="0"/>
              <a:t>2018/5/9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BF27C6-0305-4155-ABB9-10BE3749B83D}" type="slidenum">
              <a:rPr kumimoji="1" lang="ja-JP" altLang="en-US" smtClean="0"/>
              <a:t>‹#›</a:t>
            </a:fld>
            <a:endParaRPr kumimoji="1" lang="ja-JP" altLang="en-US"/>
          </a:p>
        </p:txBody>
      </p:sp>
    </p:spTree>
    <p:extLst>
      <p:ext uri="{BB962C8B-B14F-4D97-AF65-F5344CB8AC3E}">
        <p14:creationId xmlns:p14="http://schemas.microsoft.com/office/powerpoint/2010/main" val="1389702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B62ED3-84B2-45C9-802C-C040CD7CC6FC}" type="datetimeFigureOut">
              <a:rPr kumimoji="1" lang="ja-JP" altLang="en-US" smtClean="0"/>
              <a:t>2018/5/9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BF27C6-0305-4155-ABB9-10BE3749B83D}" type="slidenum">
              <a:rPr kumimoji="1" lang="ja-JP" altLang="en-US" smtClean="0"/>
              <a:t>‹#›</a:t>
            </a:fld>
            <a:endParaRPr kumimoji="1" lang="ja-JP" altLang="en-US"/>
          </a:p>
        </p:txBody>
      </p:sp>
    </p:spTree>
    <p:extLst>
      <p:ext uri="{BB962C8B-B14F-4D97-AF65-F5344CB8AC3E}">
        <p14:creationId xmlns:p14="http://schemas.microsoft.com/office/powerpoint/2010/main" val="3019408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B62ED3-84B2-45C9-802C-C040CD7CC6FC}" type="datetimeFigureOut">
              <a:rPr kumimoji="1" lang="ja-JP" altLang="en-US" smtClean="0"/>
              <a:t>2018/5/9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F27C6-0305-4155-ABB9-10BE3749B83D}" type="slidenum">
              <a:rPr kumimoji="1" lang="ja-JP" altLang="en-US" smtClean="0"/>
              <a:t>‹#›</a:t>
            </a:fld>
            <a:endParaRPr kumimoji="1" lang="ja-JP" altLang="en-US"/>
          </a:p>
        </p:txBody>
      </p:sp>
    </p:spTree>
    <p:extLst>
      <p:ext uri="{BB962C8B-B14F-4D97-AF65-F5344CB8AC3E}">
        <p14:creationId xmlns:p14="http://schemas.microsoft.com/office/powerpoint/2010/main" val="2876727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216706" y="138550"/>
            <a:ext cx="3758349" cy="307777"/>
          </a:xfrm>
          <a:prstGeom prst="rect">
            <a:avLst/>
          </a:prstGeom>
          <a:noFill/>
        </p:spPr>
        <p:txBody>
          <a:bodyPr wrap="square" rtlCol="0">
            <a:spAutoFit/>
          </a:bodyP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LNG</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市場戦略」の実現に向けた取組方針</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6" name="正方形/長方形 5"/>
          <p:cNvSpPr/>
          <p:nvPr/>
        </p:nvSpPr>
        <p:spPr>
          <a:xfrm>
            <a:off x="7084427" y="5806131"/>
            <a:ext cx="1781257" cy="261610"/>
          </a:xfrm>
          <a:prstGeom prst="rect">
            <a:avLst/>
          </a:prstGeom>
        </p:spPr>
        <p:txBody>
          <a:bodyPr wrap="none">
            <a:spAutoFit/>
          </a:bodyPr>
          <a:lstStyle/>
          <a:p>
            <a:r>
              <a:rPr lang="en-US" altLang="ja-JP" sz="1100" dirty="0">
                <a:latin typeface="+mn-ea"/>
              </a:rPr>
              <a:t>(</a:t>
            </a:r>
            <a:r>
              <a:rPr lang="ja-JP" altLang="en-US" sz="1100" dirty="0">
                <a:latin typeface="+mn-ea"/>
              </a:rPr>
              <a:t>出典</a:t>
            </a:r>
            <a:r>
              <a:rPr lang="en-US" altLang="ja-JP" sz="1100" dirty="0" smtClean="0">
                <a:latin typeface="+mn-ea"/>
              </a:rPr>
              <a:t>:</a:t>
            </a:r>
            <a:r>
              <a:rPr lang="ja-JP" altLang="en-US" sz="1100" dirty="0" smtClean="0">
                <a:latin typeface="+mn-ea"/>
              </a:rPr>
              <a:t>資源エネルギー庁</a:t>
            </a:r>
            <a:r>
              <a:rPr lang="en-US" altLang="ja-JP" sz="1100" dirty="0" smtClean="0">
                <a:latin typeface="+mn-ea"/>
              </a:rPr>
              <a:t>)</a:t>
            </a:r>
            <a:endParaRPr lang="ja-JP" altLang="en-US" sz="1100" dirty="0">
              <a:latin typeface="+mn-ea"/>
            </a:endParaRPr>
          </a:p>
        </p:txBody>
      </p:sp>
      <p:cxnSp>
        <p:nvCxnSpPr>
          <p:cNvPr id="20" name="直線コネクタ 19"/>
          <p:cNvCxnSpPr/>
          <p:nvPr/>
        </p:nvCxnSpPr>
        <p:spPr>
          <a:xfrm flipH="1">
            <a:off x="6469527" y="1698897"/>
            <a:ext cx="662916" cy="766969"/>
          </a:xfrm>
          <a:prstGeom prst="line">
            <a:avLst/>
          </a:prstGeom>
          <a:noFill/>
          <a:ln w="9525" cap="flat" cmpd="sng" algn="ctr">
            <a:solidFill>
              <a:sysClr val="windowText" lastClr="000000"/>
            </a:solidFill>
            <a:prstDash val="solid"/>
          </a:ln>
          <a:effectLst/>
        </p:spPr>
      </p:cxnSp>
      <p:sp>
        <p:nvSpPr>
          <p:cNvPr id="21" name="二等辺三角形 20"/>
          <p:cNvSpPr/>
          <p:nvPr/>
        </p:nvSpPr>
        <p:spPr>
          <a:xfrm>
            <a:off x="1944593" y="548824"/>
            <a:ext cx="7729505" cy="5410159"/>
          </a:xfrm>
          <a:prstGeom prst="triangle">
            <a:avLst/>
          </a:prstGeom>
          <a:gradFill>
            <a:gsLst>
              <a:gs pos="0">
                <a:srgbClr val="1F497D">
                  <a:lumMod val="40000"/>
                  <a:lumOff val="60000"/>
                </a:srgbClr>
              </a:gs>
              <a:gs pos="50000">
                <a:sysClr val="window" lastClr="FFFFFF">
                  <a:shade val="67500"/>
                  <a:satMod val="115000"/>
                </a:sysClr>
              </a:gs>
              <a:gs pos="100000">
                <a:sysClr val="window" lastClr="FFFFFF">
                  <a:shade val="100000"/>
                  <a:satMod val="115000"/>
                </a:sysClr>
              </a:gs>
            </a:gsLst>
            <a:path path="circle">
              <a:fillToRect l="50000" t="50000" r="50000" b="50000"/>
            </a:path>
          </a:gradFill>
          <a:ln w="25400" cap="flat" cmpd="sng" algn="ctr">
            <a:solidFill>
              <a:srgbClr val="4F81BD"/>
            </a:solidFill>
            <a:prstDash val="solid"/>
          </a:ln>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22" name="グループ化 21"/>
          <p:cNvGrpSpPr/>
          <p:nvPr/>
        </p:nvGrpSpPr>
        <p:grpSpPr>
          <a:xfrm>
            <a:off x="2496977" y="1103096"/>
            <a:ext cx="6624737" cy="5189040"/>
            <a:chOff x="1289035" y="-230539"/>
            <a:chExt cx="7685363" cy="6065025"/>
          </a:xfrm>
        </p:grpSpPr>
        <p:sp>
          <p:nvSpPr>
            <p:cNvPr id="23" name="フリーフォーム 22"/>
            <p:cNvSpPr/>
            <p:nvPr/>
          </p:nvSpPr>
          <p:spPr>
            <a:xfrm>
              <a:off x="1289035" y="2977230"/>
              <a:ext cx="3842640" cy="2857256"/>
            </a:xfrm>
            <a:custGeom>
              <a:avLst/>
              <a:gdLst>
                <a:gd name="connsiteX0" fmla="*/ 0 w 1855724"/>
                <a:gd name="connsiteY0" fmla="*/ 799979 h 1599957"/>
                <a:gd name="connsiteX1" fmla="*/ 399989 w 1855724"/>
                <a:gd name="connsiteY1" fmla="*/ 0 h 1599957"/>
                <a:gd name="connsiteX2" fmla="*/ 1455735 w 1855724"/>
                <a:gd name="connsiteY2" fmla="*/ 0 h 1599957"/>
                <a:gd name="connsiteX3" fmla="*/ 1855724 w 1855724"/>
                <a:gd name="connsiteY3" fmla="*/ 799979 h 1599957"/>
                <a:gd name="connsiteX4" fmla="*/ 1455735 w 1855724"/>
                <a:gd name="connsiteY4" fmla="*/ 1599957 h 1599957"/>
                <a:gd name="connsiteX5" fmla="*/ 399989 w 1855724"/>
                <a:gd name="connsiteY5" fmla="*/ 1599957 h 1599957"/>
                <a:gd name="connsiteX6" fmla="*/ 0 w 1855724"/>
                <a:gd name="connsiteY6" fmla="*/ 799979 h 159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55724" h="1599957">
                  <a:moveTo>
                    <a:pt x="0" y="799979"/>
                  </a:moveTo>
                  <a:lnTo>
                    <a:pt x="399989" y="0"/>
                  </a:lnTo>
                  <a:lnTo>
                    <a:pt x="1455735" y="0"/>
                  </a:lnTo>
                  <a:lnTo>
                    <a:pt x="1855724" y="799979"/>
                  </a:lnTo>
                  <a:lnTo>
                    <a:pt x="1455735" y="1599957"/>
                  </a:lnTo>
                  <a:lnTo>
                    <a:pt x="399989" y="1599957"/>
                  </a:lnTo>
                  <a:lnTo>
                    <a:pt x="0" y="799979"/>
                  </a:lnTo>
                  <a:close/>
                </a:path>
              </a:pathLst>
            </a:cu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p:spPr>
          <p:txBody>
            <a:bodyPr spcFirstLastPara="0" vert="horz" wrap="square" lIns="287973" tIns="280033" rIns="287973" bIns="280033" numCol="1" spcCol="1270" anchor="t" anchorCtr="0">
              <a:noAutofit/>
            </a:bodyPr>
            <a:lstStyle/>
            <a:p>
              <a:pPr marL="0" marR="0" lvl="0" indent="0" algn="ctr" defTabSz="1110849" eaLnBrk="1" fontAlgn="auto" latinLnBrk="0" hangingPunct="1">
                <a:lnSpc>
                  <a:spcPct val="90000"/>
                </a:lnSpc>
                <a:spcBef>
                  <a:spcPct val="0"/>
                </a:spcBef>
                <a:spcAft>
                  <a:spcPct val="35000"/>
                </a:spcAft>
                <a:buClrTx/>
                <a:buSzTx/>
                <a:buFontTx/>
                <a:buNone/>
                <a:tabLst/>
                <a:defRPr/>
              </a:pPr>
              <a:r>
                <a:rPr kumimoji="0" lang="ja-JP" altLang="en-US" sz="20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オープンかつ</a:t>
              </a:r>
              <a:endParaRPr kumimoji="0" lang="en-US" altLang="ja-JP" sz="20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1110849" eaLnBrk="1" fontAlgn="auto" latinLnBrk="0" hangingPunct="1">
                <a:lnSpc>
                  <a:spcPct val="90000"/>
                </a:lnSpc>
                <a:spcBef>
                  <a:spcPct val="0"/>
                </a:spcBef>
                <a:spcAft>
                  <a:spcPct val="35000"/>
                </a:spcAft>
                <a:buClrTx/>
                <a:buSzTx/>
                <a:buFontTx/>
                <a:buNone/>
                <a:tabLst/>
                <a:defRPr/>
              </a:pPr>
              <a:r>
                <a:rPr kumimoji="0" lang="ja-JP" altLang="en-US" sz="20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十分なインフラ</a:t>
              </a:r>
              <a:endParaRPr kumimoji="0" lang="en-US" altLang="ja-JP" sz="20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1110849" eaLnBrk="1" fontAlgn="auto" latinLnBrk="0" hangingPunct="1">
                <a:lnSpc>
                  <a:spcPct val="90000"/>
                </a:lnSpc>
                <a:spcBef>
                  <a:spcPct val="0"/>
                </a:spcBef>
                <a:spcAft>
                  <a:spcPct val="35000"/>
                </a:spcAft>
                <a:buClrTx/>
                <a:buSzTx/>
                <a:buFontTx/>
                <a:buNone/>
                <a:tabLst/>
                <a:defRPr/>
              </a:pPr>
              <a:r>
                <a:rPr kumimoji="0" lang="ja-JP" altLang="en-US" sz="1800" b="0" i="0" u="sng"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0" lang="en-US" altLang="ja-JP" sz="1800" b="0" i="0" u="sng"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Open Infrastructure</a:t>
              </a:r>
              <a:r>
                <a:rPr kumimoji="0" lang="ja-JP" altLang="en-US" sz="18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0" lang="en-US" altLang="ja-JP" sz="18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4" name="六角形 23"/>
            <p:cNvSpPr/>
            <p:nvPr/>
          </p:nvSpPr>
          <p:spPr>
            <a:xfrm>
              <a:off x="2102677" y="5537960"/>
              <a:ext cx="300368" cy="258879"/>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p:spPr>
        </p:sp>
        <p:sp>
          <p:nvSpPr>
            <p:cNvPr id="25" name="フリーフォーム 24"/>
            <p:cNvSpPr/>
            <p:nvPr/>
          </p:nvSpPr>
          <p:spPr>
            <a:xfrm>
              <a:off x="5138146" y="2945442"/>
              <a:ext cx="3836252" cy="2857256"/>
            </a:xfrm>
            <a:custGeom>
              <a:avLst/>
              <a:gdLst>
                <a:gd name="connsiteX0" fmla="*/ 0 w 1855724"/>
                <a:gd name="connsiteY0" fmla="*/ 799979 h 1599957"/>
                <a:gd name="connsiteX1" fmla="*/ 399989 w 1855724"/>
                <a:gd name="connsiteY1" fmla="*/ 0 h 1599957"/>
                <a:gd name="connsiteX2" fmla="*/ 1455735 w 1855724"/>
                <a:gd name="connsiteY2" fmla="*/ 0 h 1599957"/>
                <a:gd name="connsiteX3" fmla="*/ 1855724 w 1855724"/>
                <a:gd name="connsiteY3" fmla="*/ 799979 h 1599957"/>
                <a:gd name="connsiteX4" fmla="*/ 1455735 w 1855724"/>
                <a:gd name="connsiteY4" fmla="*/ 1599957 h 1599957"/>
                <a:gd name="connsiteX5" fmla="*/ 399989 w 1855724"/>
                <a:gd name="connsiteY5" fmla="*/ 1599957 h 1599957"/>
                <a:gd name="connsiteX6" fmla="*/ 0 w 1855724"/>
                <a:gd name="connsiteY6" fmla="*/ 799979 h 159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55724" h="1599957">
                  <a:moveTo>
                    <a:pt x="0" y="799979"/>
                  </a:moveTo>
                  <a:lnTo>
                    <a:pt x="399989" y="0"/>
                  </a:lnTo>
                  <a:lnTo>
                    <a:pt x="1455735" y="0"/>
                  </a:lnTo>
                  <a:lnTo>
                    <a:pt x="1855724" y="799979"/>
                  </a:lnTo>
                  <a:lnTo>
                    <a:pt x="1455735" y="1599957"/>
                  </a:lnTo>
                  <a:lnTo>
                    <a:pt x="399989" y="1599957"/>
                  </a:lnTo>
                  <a:lnTo>
                    <a:pt x="0" y="799979"/>
                  </a:lnTo>
                  <a:close/>
                </a:path>
              </a:pathLst>
            </a:custGeom>
            <a:solidFill>
              <a:srgbClr val="4F81BD"/>
            </a:solidFill>
            <a:ln w="25400" cap="flat" cmpd="sng" algn="ctr">
              <a:solidFill>
                <a:srgbClr val="4F81BD">
                  <a:hueOff val="0"/>
                  <a:satOff val="0"/>
                  <a:lumOff val="0"/>
                  <a:alphaOff val="0"/>
                </a:srgbClr>
              </a:solidFill>
              <a:prstDash val="solid"/>
            </a:ln>
            <a:effectLst/>
          </p:spPr>
          <p:txBody>
            <a:bodyPr spcFirstLastPara="0" vert="horz" wrap="square" lIns="287973" tIns="280033" rIns="287973" bIns="280033" numCol="1" spcCol="1270" anchor="t" anchorCtr="0">
              <a:noAutofit/>
            </a:bodyPr>
            <a:lstStyle/>
            <a:p>
              <a:pPr marL="0" marR="0" lvl="0" indent="0" algn="ctr" defTabSz="1110849" eaLnBrk="1" fontAlgn="auto" latinLnBrk="0" hangingPunct="1">
                <a:lnSpc>
                  <a:spcPct val="90000"/>
                </a:lnSpc>
                <a:spcBef>
                  <a:spcPct val="0"/>
                </a:spcBef>
                <a:spcAft>
                  <a:spcPct val="35000"/>
                </a:spcAft>
                <a:buClrTx/>
                <a:buSzTx/>
                <a:buFontTx/>
                <a:buNone/>
                <a:tabLst/>
                <a:defRPr/>
              </a:pPr>
              <a:r>
                <a:rPr kumimoji="0" lang="ja-JP" altLang="en-US" sz="20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需給を反映した</a:t>
              </a:r>
              <a:endParaRPr kumimoji="0" lang="en-US" altLang="ja-JP" sz="20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1110849" eaLnBrk="1" fontAlgn="auto" latinLnBrk="0" hangingPunct="1">
                <a:lnSpc>
                  <a:spcPct val="90000"/>
                </a:lnSpc>
                <a:spcBef>
                  <a:spcPct val="0"/>
                </a:spcBef>
                <a:spcAft>
                  <a:spcPct val="35000"/>
                </a:spcAft>
                <a:buClrTx/>
                <a:buSzTx/>
                <a:buFontTx/>
                <a:buNone/>
                <a:tabLst/>
                <a:defRPr/>
              </a:pPr>
              <a:r>
                <a:rPr kumimoji="0" lang="ja-JP" altLang="en-US" sz="20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価格指標</a:t>
              </a:r>
              <a:endParaRPr kumimoji="0" lang="en-US" altLang="ja-JP" sz="20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1110849" eaLnBrk="1" fontAlgn="auto" latinLnBrk="0" hangingPunct="1">
                <a:lnSpc>
                  <a:spcPct val="90000"/>
                </a:lnSpc>
                <a:spcBef>
                  <a:spcPct val="0"/>
                </a:spcBef>
                <a:spcAft>
                  <a:spcPct val="35000"/>
                </a:spcAft>
                <a:buClrTx/>
                <a:buSzTx/>
                <a:buFontTx/>
                <a:buNone/>
                <a:tabLst/>
                <a:defRPr/>
              </a:pPr>
              <a:r>
                <a:rPr kumimoji="0" lang="ja-JP" altLang="en-US" sz="18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0" lang="en-US" altLang="ja-JP" sz="18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Price Discovery</a:t>
              </a:r>
              <a:r>
                <a:rPr kumimoji="0" lang="ja-JP" altLang="en-US" sz="18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0" lang="en-US" altLang="ja-JP" sz="20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6" name="六角形 25"/>
            <p:cNvSpPr/>
            <p:nvPr/>
          </p:nvSpPr>
          <p:spPr>
            <a:xfrm>
              <a:off x="7790355" y="5554940"/>
              <a:ext cx="300368" cy="258879"/>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p:spPr>
        </p:sp>
        <p:sp>
          <p:nvSpPr>
            <p:cNvPr id="27" name="フリーフォーム 26"/>
            <p:cNvSpPr/>
            <p:nvPr/>
          </p:nvSpPr>
          <p:spPr>
            <a:xfrm>
              <a:off x="3210354" y="-230539"/>
              <a:ext cx="3842639" cy="2940142"/>
            </a:xfrm>
            <a:custGeom>
              <a:avLst/>
              <a:gdLst>
                <a:gd name="connsiteX0" fmla="*/ 0 w 1855724"/>
                <a:gd name="connsiteY0" fmla="*/ 799979 h 1599957"/>
                <a:gd name="connsiteX1" fmla="*/ 399989 w 1855724"/>
                <a:gd name="connsiteY1" fmla="*/ 0 h 1599957"/>
                <a:gd name="connsiteX2" fmla="*/ 1455735 w 1855724"/>
                <a:gd name="connsiteY2" fmla="*/ 0 h 1599957"/>
                <a:gd name="connsiteX3" fmla="*/ 1855724 w 1855724"/>
                <a:gd name="connsiteY3" fmla="*/ 799979 h 1599957"/>
                <a:gd name="connsiteX4" fmla="*/ 1455735 w 1855724"/>
                <a:gd name="connsiteY4" fmla="*/ 1599957 h 1599957"/>
                <a:gd name="connsiteX5" fmla="*/ 399989 w 1855724"/>
                <a:gd name="connsiteY5" fmla="*/ 1599957 h 1599957"/>
                <a:gd name="connsiteX6" fmla="*/ 0 w 1855724"/>
                <a:gd name="connsiteY6" fmla="*/ 799979 h 159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55724" h="1599957">
                  <a:moveTo>
                    <a:pt x="0" y="799979"/>
                  </a:moveTo>
                  <a:lnTo>
                    <a:pt x="399989" y="0"/>
                  </a:lnTo>
                  <a:lnTo>
                    <a:pt x="1455735" y="0"/>
                  </a:lnTo>
                  <a:lnTo>
                    <a:pt x="1855724" y="799979"/>
                  </a:lnTo>
                  <a:lnTo>
                    <a:pt x="1455735" y="1599957"/>
                  </a:lnTo>
                  <a:lnTo>
                    <a:pt x="399989" y="1599957"/>
                  </a:lnTo>
                  <a:lnTo>
                    <a:pt x="0" y="799979"/>
                  </a:lnTo>
                  <a:close/>
                </a:path>
              </a:pathLst>
            </a:custGeom>
            <a:solidFill>
              <a:srgbClr val="4F81BD"/>
            </a:solidFill>
            <a:ln w="25400" cap="flat" cmpd="sng" algn="ctr">
              <a:solidFill>
                <a:srgbClr val="4F81BD">
                  <a:hueOff val="0"/>
                  <a:satOff val="0"/>
                  <a:lumOff val="0"/>
                  <a:alphaOff val="0"/>
                </a:srgbClr>
              </a:solidFill>
              <a:prstDash val="solid"/>
            </a:ln>
            <a:effectLst/>
          </p:spPr>
          <p:txBody>
            <a:bodyPr spcFirstLastPara="0" vert="horz" wrap="square" lIns="287973" tIns="280033" rIns="287973" bIns="280033" numCol="1" spcCol="1270" anchor="t" anchorCtr="0">
              <a:noAutofit/>
            </a:bodyPr>
            <a:lstStyle/>
            <a:p>
              <a:pPr marL="0" marR="0" lvl="0" indent="0" algn="ctr" defTabSz="1110849" eaLnBrk="1" fontAlgn="auto" latinLnBrk="0" hangingPunct="1">
                <a:lnSpc>
                  <a:spcPct val="90000"/>
                </a:lnSpc>
                <a:spcBef>
                  <a:spcPct val="0"/>
                </a:spcBef>
                <a:spcAft>
                  <a:spcPct val="35000"/>
                </a:spcAft>
                <a:buClrTx/>
                <a:buSzTx/>
                <a:buFontTx/>
                <a:buNone/>
                <a:tabLst/>
                <a:defRPr/>
              </a:pPr>
              <a:r>
                <a:rPr kumimoji="0" lang="ja-JP" altLang="en-US" sz="20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取引の容易性</a:t>
              </a:r>
              <a:endParaRPr kumimoji="0" lang="en-US" altLang="ja-JP" sz="20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1110849" eaLnBrk="1" fontAlgn="auto" latinLnBrk="0" hangingPunct="1">
                <a:lnSpc>
                  <a:spcPct val="90000"/>
                </a:lnSpc>
                <a:spcBef>
                  <a:spcPct val="0"/>
                </a:spcBef>
                <a:spcAft>
                  <a:spcPct val="35000"/>
                </a:spcAft>
                <a:buClrTx/>
                <a:buSzTx/>
                <a:buFontTx/>
                <a:buNone/>
                <a:tabLst/>
                <a:defRPr/>
              </a:pPr>
              <a:r>
                <a:rPr kumimoji="0" lang="ja-JP" altLang="en-US" sz="18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0" lang="en-US" altLang="ja-JP" sz="18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Tradability</a:t>
              </a:r>
              <a:r>
                <a:rPr kumimoji="0" lang="ja-JP" altLang="en-US" sz="18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0" lang="en-US" altLang="ja-JP" sz="1800" b="0" i="0" u="sng"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8" name="六角形 27"/>
            <p:cNvSpPr/>
            <p:nvPr/>
          </p:nvSpPr>
          <p:spPr>
            <a:xfrm>
              <a:off x="5941171" y="-209490"/>
              <a:ext cx="300368" cy="258879"/>
            </a:xfrm>
            <a:prstGeom prst="hexagon">
              <a:avLst>
                <a:gd name="adj" fmla="val 25000"/>
                <a:gd name="vf" fmla="val 115470"/>
              </a:avLst>
            </a:prstGeom>
            <a:solidFill>
              <a:sysClr val="window" lastClr="FFFFFF">
                <a:hueOff val="0"/>
                <a:satOff val="0"/>
                <a:lumOff val="0"/>
                <a:alphaOff val="0"/>
              </a:sysClr>
            </a:solidFill>
            <a:ln w="25400" cap="flat" cmpd="sng" algn="ctr">
              <a:solidFill>
                <a:srgbClr val="4F81BD">
                  <a:hueOff val="0"/>
                  <a:satOff val="0"/>
                  <a:lumOff val="0"/>
                  <a:alphaOff val="0"/>
                </a:srgbClr>
              </a:solidFill>
              <a:prstDash val="solid"/>
            </a:ln>
            <a:effectLst/>
          </p:spPr>
        </p:sp>
      </p:grpSp>
      <p:sp>
        <p:nvSpPr>
          <p:cNvPr id="29" name="フローチャート: 処理 28"/>
          <p:cNvSpPr/>
          <p:nvPr/>
        </p:nvSpPr>
        <p:spPr>
          <a:xfrm>
            <a:off x="4462972" y="3253902"/>
            <a:ext cx="2692743" cy="702233"/>
          </a:xfrm>
          <a:prstGeom prst="flowChartProcess">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lIns="91407" tIns="45704" rIns="91407" bIns="4570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流動性　＝</a:t>
            </a:r>
            <a:endParaRPr kumimoji="0" lang="en-US" altLang="ja-JP"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取引量</a:t>
            </a:r>
            <a:r>
              <a:rPr kumimoji="0" lang="en-US" altLang="ja-JP"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r>
              <a:rPr kumimoji="0"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新規プレイヤー</a:t>
            </a:r>
          </a:p>
        </p:txBody>
      </p:sp>
      <p:sp>
        <p:nvSpPr>
          <p:cNvPr id="30" name="テキスト ボックス 29"/>
          <p:cNvSpPr txBox="1"/>
          <p:nvPr/>
        </p:nvSpPr>
        <p:spPr>
          <a:xfrm>
            <a:off x="4402476" y="2082381"/>
            <a:ext cx="2986170" cy="1200296"/>
          </a:xfrm>
          <a:prstGeom prst="rect">
            <a:avLst/>
          </a:prstGeom>
          <a:noFill/>
        </p:spPr>
        <p:txBody>
          <a:bodyPr wrap="square" lIns="91407" tIns="45704" rIns="91407" bIns="45704" rtlCol="0">
            <a:spAutoFit/>
          </a:bodyPr>
          <a:lstStyle/>
          <a:p>
            <a:pPr marL="171388" indent="-171388">
              <a:buFont typeface="Arial" panose="020B0604020202020204" pitchFamily="34" charset="0"/>
              <a:buChar char="•"/>
              <a:defRPr/>
            </a:pPr>
            <a:r>
              <a:rPr lang="ja-JP" altLang="en-US"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仕向地条項の撤廃に向けた消費国連携</a:t>
            </a:r>
            <a:endParaRPr lang="en-US" altLang="ja-JP"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marL="171388" indent="-171388">
              <a:buFont typeface="Arial" panose="020B0604020202020204" pitchFamily="34" charset="0"/>
              <a:buChar char="•"/>
              <a:defRPr/>
            </a:pPr>
            <a:r>
              <a:rPr lang="en-US" altLang="ja-JP"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G7</a:t>
            </a:r>
            <a:r>
              <a:rPr lang="ja-JP" altLang="en-US" sz="1200" dirty="0" err="1">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200" dirty="0" err="1">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LNG</a:t>
            </a:r>
            <a:r>
              <a:rPr lang="ja-JP" altLang="en-US"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産消会議での連携強化やガス需要拡大に向けたアジア諸国等との政策対話</a:t>
            </a:r>
            <a:endParaRPr lang="en-US" altLang="ja-JP"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marL="171388" indent="-171388">
              <a:buFont typeface="Arial" panose="020B0604020202020204" pitchFamily="34" charset="0"/>
              <a:buChar char="•"/>
              <a:defRPr/>
            </a:pPr>
            <a:r>
              <a:rPr lang="ja-JP" altLang="en-US"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ガス需要・</a:t>
            </a:r>
            <a:r>
              <a:rPr lang="en-US" altLang="ja-JP"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LNG</a:t>
            </a:r>
            <a:r>
              <a:rPr lang="ja-JP" altLang="en-US"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需要拡大</a:t>
            </a:r>
            <a:endParaRPr lang="en-US" altLang="ja-JP"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2929428" y="5395693"/>
            <a:ext cx="2375861" cy="461633"/>
          </a:xfrm>
          <a:prstGeom prst="rect">
            <a:avLst/>
          </a:prstGeom>
          <a:noFill/>
        </p:spPr>
        <p:txBody>
          <a:bodyPr wrap="square" lIns="91407" tIns="45704" rIns="91407" bIns="45704" rtlCol="0">
            <a:spAutoFit/>
          </a:bodyPr>
          <a:lstStyle/>
          <a:p>
            <a:pPr marL="171388" indent="-171388">
              <a:buFont typeface="Arial" panose="020B0604020202020204" pitchFamily="34" charset="0"/>
              <a:buChar char="•"/>
              <a:defRPr/>
            </a:pPr>
            <a:r>
              <a:rPr lang="ja-JP" altLang="en-US"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十分な国内の新規</a:t>
            </a:r>
            <a:r>
              <a:rPr lang="en-US" altLang="ja-JP"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LNG</a:t>
            </a:r>
            <a:r>
              <a:rPr lang="ja-JP" altLang="en-US"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基地等のインフラ整備</a:t>
            </a:r>
            <a:endParaRPr lang="en-US" altLang="ja-JP"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6385812" y="5323685"/>
            <a:ext cx="2303853" cy="461633"/>
          </a:xfrm>
          <a:prstGeom prst="rect">
            <a:avLst/>
          </a:prstGeom>
          <a:noFill/>
        </p:spPr>
        <p:txBody>
          <a:bodyPr wrap="square" lIns="91407" tIns="45704" rIns="91407" bIns="45704" rtlCol="0">
            <a:spAutoFit/>
          </a:bodyPr>
          <a:lstStyle/>
          <a:p>
            <a:pPr marL="171388" indent="-171388">
              <a:buFont typeface="Arial" panose="020B0604020202020204" pitchFamily="34" charset="0"/>
              <a:buChar char="•"/>
              <a:defRPr/>
            </a:pPr>
            <a:r>
              <a:rPr lang="ja-JP" altLang="en-US"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日本の需給を反映した</a:t>
            </a:r>
            <a:r>
              <a:rPr lang="en-US" altLang="ja-JP"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LNG</a:t>
            </a:r>
            <a:r>
              <a:rPr lang="ja-JP" altLang="en-US"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価格指標の確立</a:t>
            </a:r>
            <a:endParaRPr lang="en-US" altLang="ja-JP" sz="12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589661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106</Words>
  <Application>Microsoft Office PowerPoint</Application>
  <PresentationFormat>ワイド画面</PresentationFormat>
  <Paragraphs>17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Windows ユーザー</cp:lastModifiedBy>
  <cp:revision>2</cp:revision>
  <dcterms:created xsi:type="dcterms:W3CDTF">2018-04-16T08:07:09Z</dcterms:created>
  <dcterms:modified xsi:type="dcterms:W3CDTF">2018-05-09T09:52:06Z</dcterms:modified>
</cp:coreProperties>
</file>