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204AC-A657-4D52-972E-6DC97A2395E2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96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6D2DC-E86D-488E-8C04-1A03040A92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8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2CEE9-D10F-4410-97D7-97ADEB94CC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485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1B1ED-C4C6-4A37-BEF3-F5A297D6722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88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4C0E2-A334-4BBD-9DD9-B03DA2E34A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85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602C9-4F10-4334-9A7C-E4E96D0931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48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4D7-DD90-46BA-9450-5AE2AC3B1AC9}" type="datetime1">
              <a:rPr kumimoji="1" lang="ja-JP" altLang="en-US" smtClean="0"/>
              <a:t>2018/5/14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6" y="234819"/>
            <a:ext cx="9505503" cy="369316"/>
          </a:xfrm>
        </p:spPr>
        <p:txBody>
          <a:bodyPr wrap="square">
            <a:spAutoFit/>
          </a:bodyPr>
          <a:lstStyle>
            <a:lvl1pPr algn="l">
              <a:defRPr lang="ja-JP" altLang="en-US" sz="1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3"/>
            <a:ext cx="9396722" cy="107722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802" y="3104970"/>
            <a:ext cx="1391407" cy="23083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5" y="3769296"/>
            <a:ext cx="928139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7" y="4365109"/>
            <a:ext cx="737381" cy="10772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9" y="764706"/>
            <a:ext cx="9505950" cy="392775"/>
          </a:xfrm>
          <a:solidFill>
            <a:srgbClr val="99D6EC"/>
          </a:solidFill>
          <a:ln>
            <a:noFill/>
          </a:ln>
        </p:spPr>
        <p:txBody>
          <a:bodyPr vert="horz" wrap="square" lIns="160379" tIns="80188" rIns="160379" bIns="80188" rtlCol="0" anchor="t" anchorCtr="0">
            <a:spAutoFit/>
          </a:bodyPr>
          <a:lstStyle>
            <a:lvl1pPr>
              <a:def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90952" lvl="0" indent="-190952">
              <a:spcBef>
                <a:spcPts val="446"/>
              </a:spcBef>
              <a:spcAft>
                <a:spcPts val="446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31489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B121B-FDFA-4DD8-8061-A6C7AA072E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0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40E20-73F8-4A2B-AE15-72454CDC224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7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9365-2536-4CCD-9991-9B3FFC5CDB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51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6540-FC93-4A02-8BF8-572A30D9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6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2884-4223-44EA-BD06-08177E8E051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14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B72F2-F2FC-4C20-A810-F8A3569229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2018/5/14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E5622AC-C234-4035-9BFF-20B56A9DC76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3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角丸四角形 595"/>
          <p:cNvSpPr/>
          <p:nvPr/>
        </p:nvSpPr>
        <p:spPr>
          <a:xfrm>
            <a:off x="1767009" y="5437859"/>
            <a:ext cx="346880" cy="3967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2609988" y="1870331"/>
            <a:ext cx="4908297" cy="4585618"/>
            <a:chOff x="2474973" y="1858717"/>
            <a:chExt cx="4908297" cy="4585618"/>
          </a:xfrm>
        </p:grpSpPr>
        <p:pic>
          <p:nvPicPr>
            <p:cNvPr id="30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72"/>
            <a:stretch>
              <a:fillRect/>
            </a:stretch>
          </p:blipFill>
          <p:spPr bwMode="auto">
            <a:xfrm>
              <a:off x="2474973" y="1858717"/>
              <a:ext cx="4908297" cy="4585618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316" name="円/楕円 315"/>
            <p:cNvSpPr/>
            <p:nvPr/>
          </p:nvSpPr>
          <p:spPr bwMode="auto">
            <a:xfrm>
              <a:off x="2522730" y="5544235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1" name="円/楕円 800"/>
            <p:cNvSpPr/>
            <p:nvPr/>
          </p:nvSpPr>
          <p:spPr bwMode="auto">
            <a:xfrm>
              <a:off x="2612740" y="612930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2" name="円/楕円 801"/>
            <p:cNvSpPr/>
            <p:nvPr/>
          </p:nvSpPr>
          <p:spPr bwMode="auto">
            <a:xfrm>
              <a:off x="3305825" y="560725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3" name="円/楕円 802"/>
            <p:cNvSpPr/>
            <p:nvPr/>
          </p:nvSpPr>
          <p:spPr bwMode="auto">
            <a:xfrm>
              <a:off x="4754988" y="4520815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4" name="円/楕円 803"/>
            <p:cNvSpPr/>
            <p:nvPr/>
          </p:nvSpPr>
          <p:spPr bwMode="auto">
            <a:xfrm>
              <a:off x="4558995" y="489789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5" name="円/楕円 804"/>
            <p:cNvSpPr/>
            <p:nvPr/>
          </p:nvSpPr>
          <p:spPr bwMode="auto">
            <a:xfrm>
              <a:off x="3602850" y="495917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6" name="円/楕円 805"/>
            <p:cNvSpPr/>
            <p:nvPr/>
          </p:nvSpPr>
          <p:spPr bwMode="auto">
            <a:xfrm>
              <a:off x="5351348" y="4345488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7" name="円/楕円 806"/>
            <p:cNvSpPr/>
            <p:nvPr/>
          </p:nvSpPr>
          <p:spPr bwMode="auto">
            <a:xfrm>
              <a:off x="5222792" y="5294505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8" name="円/楕円 807"/>
            <p:cNvSpPr/>
            <p:nvPr/>
          </p:nvSpPr>
          <p:spPr bwMode="auto">
            <a:xfrm>
              <a:off x="4522995" y="4941176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09" name="円/楕円 808"/>
            <p:cNvSpPr/>
            <p:nvPr/>
          </p:nvSpPr>
          <p:spPr bwMode="auto">
            <a:xfrm>
              <a:off x="4477697" y="4976203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0" name="円/楕円 809"/>
            <p:cNvSpPr/>
            <p:nvPr/>
          </p:nvSpPr>
          <p:spPr bwMode="auto">
            <a:xfrm>
              <a:off x="5855682" y="2610346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1" name="円/楕円 810"/>
            <p:cNvSpPr/>
            <p:nvPr/>
          </p:nvSpPr>
          <p:spPr bwMode="auto">
            <a:xfrm>
              <a:off x="6232234" y="4082707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2" name="円/楕円 811"/>
            <p:cNvSpPr/>
            <p:nvPr/>
          </p:nvSpPr>
          <p:spPr bwMode="auto">
            <a:xfrm>
              <a:off x="6161209" y="3204986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3" name="円/楕円 812"/>
            <p:cNvSpPr/>
            <p:nvPr/>
          </p:nvSpPr>
          <p:spPr bwMode="auto">
            <a:xfrm>
              <a:off x="6001685" y="3101485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4" name="円/楕円 813"/>
            <p:cNvSpPr/>
            <p:nvPr/>
          </p:nvSpPr>
          <p:spPr bwMode="auto">
            <a:xfrm>
              <a:off x="6106203" y="441952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5" name="円/楕円 814"/>
            <p:cNvSpPr/>
            <p:nvPr/>
          </p:nvSpPr>
          <p:spPr bwMode="auto">
            <a:xfrm>
              <a:off x="6106203" y="434711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6" name="円/楕円 815"/>
            <p:cNvSpPr/>
            <p:nvPr/>
          </p:nvSpPr>
          <p:spPr bwMode="auto">
            <a:xfrm>
              <a:off x="5986197" y="4727638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  <p:sp>
          <p:nvSpPr>
            <p:cNvPr id="819" name="円/楕円 818"/>
            <p:cNvSpPr/>
            <p:nvPr/>
          </p:nvSpPr>
          <p:spPr bwMode="auto">
            <a:xfrm>
              <a:off x="4415241" y="4995170"/>
              <a:ext cx="72000" cy="72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70635" tIns="35308" rIns="70635" bIns="35308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itchFamily="49" charset="-128"/>
                <a:ea typeface="ＭＳ ゴシック" pitchFamily="49" charset="-128"/>
                <a:cs typeface="+mn-cs"/>
              </a:endParaRPr>
            </a:p>
          </p:txBody>
        </p:sp>
      </p:grpSp>
      <p:sp>
        <p:nvSpPr>
          <p:cNvPr id="588" name="正方形/長方形 587"/>
          <p:cNvSpPr/>
          <p:nvPr/>
        </p:nvSpPr>
        <p:spPr>
          <a:xfrm>
            <a:off x="4953000" y="5744094"/>
            <a:ext cx="1442809" cy="746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3" name="角丸四角形 592"/>
          <p:cNvSpPr/>
          <p:nvPr/>
        </p:nvSpPr>
        <p:spPr>
          <a:xfrm>
            <a:off x="1757645" y="3766529"/>
            <a:ext cx="346880" cy="3967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92" name="角丸四角形 591"/>
          <p:cNvSpPr/>
          <p:nvPr/>
        </p:nvSpPr>
        <p:spPr>
          <a:xfrm>
            <a:off x="3251480" y="1775429"/>
            <a:ext cx="761548" cy="4150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4" name="角丸四角形 503"/>
          <p:cNvSpPr/>
          <p:nvPr/>
        </p:nvSpPr>
        <p:spPr>
          <a:xfrm>
            <a:off x="1768739" y="4344339"/>
            <a:ext cx="708986" cy="4121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566" name="グループ化 565"/>
          <p:cNvGrpSpPr/>
          <p:nvPr/>
        </p:nvGrpSpPr>
        <p:grpSpPr>
          <a:xfrm>
            <a:off x="7951645" y="372144"/>
            <a:ext cx="1792670" cy="1168679"/>
            <a:chOff x="52618" y="630560"/>
            <a:chExt cx="1841077" cy="1168679"/>
          </a:xfrm>
        </p:grpSpPr>
        <p:sp>
          <p:nvSpPr>
            <p:cNvPr id="567" name="角丸四角形 566"/>
            <p:cNvSpPr/>
            <p:nvPr/>
          </p:nvSpPr>
          <p:spPr>
            <a:xfrm>
              <a:off x="56456" y="737972"/>
              <a:ext cx="1837239" cy="10612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3" tIns="45712" rIns="91423" bIns="45712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71" name="テキスト ボックス 570"/>
            <p:cNvSpPr txBox="1"/>
            <p:nvPr/>
          </p:nvSpPr>
          <p:spPr>
            <a:xfrm>
              <a:off x="208419" y="1302150"/>
              <a:ext cx="9498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8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基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72" name="テキスト ボックス 571"/>
            <p:cNvSpPr txBox="1"/>
            <p:nvPr/>
          </p:nvSpPr>
          <p:spPr>
            <a:xfrm>
              <a:off x="52618" y="630560"/>
              <a:ext cx="184107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廃炉決定済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616" name="スライド番号プレースホルダー 2"/>
          <p:cNvSpPr txBox="1">
            <a:spLocks/>
          </p:cNvSpPr>
          <p:nvPr/>
        </p:nvSpPr>
        <p:spPr>
          <a:xfrm>
            <a:off x="7645961" y="-17054"/>
            <a:ext cx="2311400" cy="393460"/>
          </a:xfrm>
          <a:prstGeom prst="rect">
            <a:avLst/>
          </a:prstGeom>
        </p:spPr>
        <p:txBody>
          <a:bodyPr lIns="120391" tIns="60201" rIns="120391" bIns="60201" anchor="ctr" anchorCtr="0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168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335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503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671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5838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006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174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341" algn="l" defTabSz="914335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marL="0" marR="0" lvl="0" indent="0" algn="r" defTabSz="632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01" name="テキスト ボックス 99"/>
          <p:cNvSpPr txBox="1">
            <a:spLocks noChangeArrowheads="1"/>
          </p:cNvSpPr>
          <p:nvPr/>
        </p:nvSpPr>
        <p:spPr bwMode="auto">
          <a:xfrm>
            <a:off x="8443987" y="3962535"/>
            <a:ext cx="1385007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福島第一原子力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333" name="テキスト ボックス 87"/>
          <p:cNvSpPr txBox="1">
            <a:spLocks noChangeArrowheads="1"/>
          </p:cNvSpPr>
          <p:nvPr/>
        </p:nvSpPr>
        <p:spPr bwMode="auto">
          <a:xfrm>
            <a:off x="4329278" y="1937310"/>
            <a:ext cx="857059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北海道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泊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337" name="テキスト ボックス 94"/>
          <p:cNvSpPr txBox="1">
            <a:spLocks noChangeArrowheads="1"/>
          </p:cNvSpPr>
          <p:nvPr/>
        </p:nvSpPr>
        <p:spPr bwMode="auto">
          <a:xfrm>
            <a:off x="8828986" y="3467480"/>
            <a:ext cx="1020945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東北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女川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345" name="テキスト ボックス 108"/>
          <p:cNvSpPr txBox="1">
            <a:spLocks noChangeArrowheads="1"/>
          </p:cNvSpPr>
          <p:nvPr/>
        </p:nvSpPr>
        <p:spPr bwMode="auto">
          <a:xfrm>
            <a:off x="8801661" y="5492705"/>
            <a:ext cx="1055577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中部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浜岡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348" name="テキスト ボックス 111"/>
          <p:cNvSpPr txBox="1">
            <a:spLocks noChangeArrowheads="1"/>
          </p:cNvSpPr>
          <p:nvPr/>
        </p:nvSpPr>
        <p:spPr bwMode="auto">
          <a:xfrm>
            <a:off x="8578474" y="4952645"/>
            <a:ext cx="1266794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日本原子力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東海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・東海第二発電所</a:t>
            </a:r>
          </a:p>
        </p:txBody>
      </p:sp>
      <p:sp>
        <p:nvSpPr>
          <p:cNvPr id="356" name="テキスト ボックス 125"/>
          <p:cNvSpPr txBox="1">
            <a:spLocks noChangeArrowheads="1"/>
          </p:cNvSpPr>
          <p:nvPr/>
        </p:nvSpPr>
        <p:spPr bwMode="auto">
          <a:xfrm>
            <a:off x="47363" y="1847300"/>
            <a:ext cx="1381132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柏崎刈羽原子力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370" name="テキスト ボックス 147"/>
          <p:cNvSpPr txBox="1">
            <a:spLocks noChangeArrowheads="1"/>
          </p:cNvSpPr>
          <p:nvPr/>
        </p:nvSpPr>
        <p:spPr bwMode="auto">
          <a:xfrm>
            <a:off x="47363" y="4943261"/>
            <a:ext cx="980662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中国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島根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374" name="テキスト ボックス 152"/>
          <p:cNvSpPr txBox="1">
            <a:spLocks noChangeArrowheads="1"/>
          </p:cNvSpPr>
          <p:nvPr/>
        </p:nvSpPr>
        <p:spPr bwMode="auto">
          <a:xfrm>
            <a:off x="47363" y="2314523"/>
            <a:ext cx="987333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北陸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志賀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378" name="テキスト ボックス 156"/>
          <p:cNvSpPr txBox="1">
            <a:spLocks noChangeArrowheads="1"/>
          </p:cNvSpPr>
          <p:nvPr/>
        </p:nvSpPr>
        <p:spPr bwMode="auto">
          <a:xfrm>
            <a:off x="47363" y="2809578"/>
            <a:ext cx="998288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日本原子力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敦賀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391" name="テキスト ボックス 172"/>
          <p:cNvSpPr txBox="1">
            <a:spLocks noChangeArrowheads="1"/>
          </p:cNvSpPr>
          <p:nvPr/>
        </p:nvSpPr>
        <p:spPr bwMode="auto">
          <a:xfrm>
            <a:off x="47363" y="4412585"/>
            <a:ext cx="661974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関西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高浜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394" name="テキスト ボックス 175"/>
          <p:cNvSpPr txBox="1">
            <a:spLocks noChangeArrowheads="1"/>
          </p:cNvSpPr>
          <p:nvPr/>
        </p:nvSpPr>
        <p:spPr bwMode="auto">
          <a:xfrm>
            <a:off x="47363" y="3331499"/>
            <a:ext cx="726391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関西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美浜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416" name="円柱 415"/>
          <p:cNvSpPr/>
          <p:nvPr/>
        </p:nvSpPr>
        <p:spPr bwMode="auto">
          <a:xfrm>
            <a:off x="329459" y="4065618"/>
            <a:ext cx="346021" cy="179002"/>
          </a:xfrm>
          <a:prstGeom prst="can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640" tIns="35317" rIns="70640" bIns="35317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57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47" name="円柱 446"/>
          <p:cNvSpPr/>
          <p:nvPr/>
        </p:nvSpPr>
        <p:spPr bwMode="auto">
          <a:xfrm>
            <a:off x="8455688" y="3717289"/>
            <a:ext cx="346021" cy="179002"/>
          </a:xfrm>
          <a:prstGeom prst="can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0640" tIns="35317" rIns="70640" bIns="35317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57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8" name="テキスト ボックス 183"/>
          <p:cNvSpPr txBox="1">
            <a:spLocks noChangeArrowheads="1"/>
          </p:cNvSpPr>
          <p:nvPr/>
        </p:nvSpPr>
        <p:spPr bwMode="auto">
          <a:xfrm>
            <a:off x="8864801" y="2450504"/>
            <a:ext cx="977610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東北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東通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9" name="テキスト ボックス 181"/>
          <p:cNvSpPr txBox="1">
            <a:spLocks noChangeArrowheads="1"/>
          </p:cNvSpPr>
          <p:nvPr/>
        </p:nvSpPr>
        <p:spPr bwMode="auto">
          <a:xfrm>
            <a:off x="8884528" y="2945559"/>
            <a:ext cx="997149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東通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365" name="テキスト ボックス 137"/>
          <p:cNvSpPr txBox="1">
            <a:spLocks noChangeArrowheads="1"/>
          </p:cNvSpPr>
          <p:nvPr/>
        </p:nvSpPr>
        <p:spPr bwMode="auto">
          <a:xfrm>
            <a:off x="47363" y="5492705"/>
            <a:ext cx="1003396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九州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玄海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392" name="テキスト ボックス 173"/>
          <p:cNvSpPr txBox="1">
            <a:spLocks noChangeArrowheads="1"/>
          </p:cNvSpPr>
          <p:nvPr/>
        </p:nvSpPr>
        <p:spPr bwMode="auto">
          <a:xfrm>
            <a:off x="47363" y="3826554"/>
            <a:ext cx="728999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関西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大飯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820" name="テキスト ボックス 99"/>
          <p:cNvSpPr txBox="1">
            <a:spLocks noChangeArrowheads="1"/>
          </p:cNvSpPr>
          <p:nvPr/>
        </p:nvSpPr>
        <p:spPr bwMode="auto">
          <a:xfrm>
            <a:off x="8474153" y="4457590"/>
            <a:ext cx="1385007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東京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福島第二原子力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sp>
        <p:nvSpPr>
          <p:cNvPr id="941" name="テキスト ボックス 183"/>
          <p:cNvSpPr txBox="1">
            <a:spLocks noChangeArrowheads="1"/>
          </p:cNvSpPr>
          <p:nvPr/>
        </p:nvSpPr>
        <p:spPr bwMode="auto">
          <a:xfrm>
            <a:off x="9136489" y="1937310"/>
            <a:ext cx="705921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電源開発㈱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r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大間発電所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987" name="グループ化 986"/>
          <p:cNvGrpSpPr/>
          <p:nvPr/>
        </p:nvGrpSpPr>
        <p:grpSpPr>
          <a:xfrm>
            <a:off x="7132920" y="4389344"/>
            <a:ext cx="425602" cy="401420"/>
            <a:chOff x="107657" y="2051797"/>
            <a:chExt cx="425602" cy="401420"/>
          </a:xfrm>
        </p:grpSpPr>
        <p:sp>
          <p:nvSpPr>
            <p:cNvPr id="988" name="円柱 98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89" name="グループ化 988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990" name="テキスト ボックス 98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9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３５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992" name="グループ化 991"/>
          <p:cNvGrpSpPr/>
          <p:nvPr/>
        </p:nvGrpSpPr>
        <p:grpSpPr>
          <a:xfrm>
            <a:off x="7502909" y="4389344"/>
            <a:ext cx="425602" cy="401420"/>
            <a:chOff x="107657" y="2051797"/>
            <a:chExt cx="425602" cy="401420"/>
          </a:xfrm>
        </p:grpSpPr>
        <p:sp>
          <p:nvSpPr>
            <p:cNvPr id="993" name="円柱 99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94" name="グループ化 993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995" name="テキスト ボックス 99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9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３４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997" name="グループ化 996"/>
          <p:cNvGrpSpPr/>
          <p:nvPr/>
        </p:nvGrpSpPr>
        <p:grpSpPr>
          <a:xfrm>
            <a:off x="7872898" y="4389344"/>
            <a:ext cx="425602" cy="401420"/>
            <a:chOff x="107657" y="2051797"/>
            <a:chExt cx="425602" cy="401420"/>
          </a:xfrm>
        </p:grpSpPr>
        <p:sp>
          <p:nvSpPr>
            <p:cNvPr id="998" name="円柱 99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99" name="グループ化 998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00" name="テキスト ボックス 99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0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02" name="グループ化 1001"/>
          <p:cNvGrpSpPr/>
          <p:nvPr/>
        </p:nvGrpSpPr>
        <p:grpSpPr>
          <a:xfrm>
            <a:off x="8253871" y="4385719"/>
            <a:ext cx="425602" cy="401420"/>
            <a:chOff x="107657" y="2051797"/>
            <a:chExt cx="425602" cy="401420"/>
          </a:xfrm>
        </p:grpSpPr>
        <p:sp>
          <p:nvSpPr>
            <p:cNvPr id="1003" name="円柱 100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04" name="グループ化 1003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05" name="テキスト ボックス 100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0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３０</a:t>
                </a:r>
              </a:p>
            </p:txBody>
          </p:sp>
        </p:grpSp>
      </p:grpSp>
      <p:grpSp>
        <p:nvGrpSpPr>
          <p:cNvPr id="1027" name="グループ化 1026"/>
          <p:cNvGrpSpPr/>
          <p:nvPr/>
        </p:nvGrpSpPr>
        <p:grpSpPr>
          <a:xfrm>
            <a:off x="8253871" y="5420834"/>
            <a:ext cx="425602" cy="405045"/>
            <a:chOff x="107657" y="2051797"/>
            <a:chExt cx="425602" cy="405045"/>
          </a:xfrm>
        </p:grpSpPr>
        <p:sp>
          <p:nvSpPr>
            <p:cNvPr id="1028" name="円柱 102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29" name="グループ化 1028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1030" name="テキスト ボックス 102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138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3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１３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42" name="グループ化 1041"/>
          <p:cNvGrpSpPr/>
          <p:nvPr/>
        </p:nvGrpSpPr>
        <p:grpSpPr>
          <a:xfrm>
            <a:off x="7502909" y="3395609"/>
            <a:ext cx="425602" cy="401420"/>
            <a:chOff x="107657" y="2051797"/>
            <a:chExt cx="425602" cy="401420"/>
          </a:xfrm>
        </p:grpSpPr>
        <p:sp>
          <p:nvSpPr>
            <p:cNvPr id="1043" name="円柱 104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44" name="グループ化 1043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45" name="テキスト ボックス 104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52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4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３３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52" name="グループ化 1051"/>
          <p:cNvGrpSpPr/>
          <p:nvPr/>
        </p:nvGrpSpPr>
        <p:grpSpPr>
          <a:xfrm>
            <a:off x="8253871" y="3395609"/>
            <a:ext cx="425602" cy="401420"/>
            <a:chOff x="107657" y="2051797"/>
            <a:chExt cx="425602" cy="401420"/>
          </a:xfrm>
        </p:grpSpPr>
        <p:sp>
          <p:nvSpPr>
            <p:cNvPr id="1053" name="円柱 105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54" name="グループ化 1053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55" name="テキスト ボックス 105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83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5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１６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57" name="グループ化 1056"/>
          <p:cNvGrpSpPr/>
          <p:nvPr/>
        </p:nvGrpSpPr>
        <p:grpSpPr>
          <a:xfrm>
            <a:off x="8253871" y="2873501"/>
            <a:ext cx="419199" cy="387093"/>
            <a:chOff x="107657" y="2051797"/>
            <a:chExt cx="419199" cy="387093"/>
          </a:xfrm>
        </p:grpSpPr>
        <p:sp>
          <p:nvSpPr>
            <p:cNvPr id="1058" name="円柱 105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60" name="テキスト ボックス 1059"/>
            <p:cNvSpPr txBox="1"/>
            <p:nvPr/>
          </p:nvSpPr>
          <p:spPr>
            <a:xfrm>
              <a:off x="107657" y="2051797"/>
              <a:ext cx="4191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139</a:t>
              </a:r>
              <a:endParaRPr kumimoji="1" lang="ja-JP" alt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cxnSp>
        <p:nvCxnSpPr>
          <p:cNvPr id="384" name="直線コネクタ 383"/>
          <p:cNvCxnSpPr/>
          <p:nvPr/>
        </p:nvCxnSpPr>
        <p:spPr>
          <a:xfrm>
            <a:off x="38025" y="5870884"/>
            <a:ext cx="2520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コネクタ 384"/>
          <p:cNvCxnSpPr/>
          <p:nvPr/>
        </p:nvCxnSpPr>
        <p:spPr>
          <a:xfrm>
            <a:off x="47363" y="5321440"/>
            <a:ext cx="210268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直線コネクタ 392"/>
          <p:cNvCxnSpPr/>
          <p:nvPr/>
        </p:nvCxnSpPr>
        <p:spPr>
          <a:xfrm>
            <a:off x="38025" y="4790764"/>
            <a:ext cx="267582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線コネクタ 394"/>
          <p:cNvCxnSpPr/>
          <p:nvPr/>
        </p:nvCxnSpPr>
        <p:spPr>
          <a:xfrm>
            <a:off x="38025" y="4204733"/>
            <a:ext cx="30277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コネクタ 395"/>
          <p:cNvCxnSpPr/>
          <p:nvPr/>
        </p:nvCxnSpPr>
        <p:spPr>
          <a:xfrm>
            <a:off x="66484" y="3709678"/>
            <a:ext cx="271727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コネクタ 396"/>
          <p:cNvCxnSpPr/>
          <p:nvPr/>
        </p:nvCxnSpPr>
        <p:spPr>
          <a:xfrm>
            <a:off x="77617" y="3189862"/>
            <a:ext cx="237478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コネクタ 397"/>
          <p:cNvCxnSpPr/>
          <p:nvPr/>
        </p:nvCxnSpPr>
        <p:spPr>
          <a:xfrm>
            <a:off x="103260" y="2691200"/>
            <a:ext cx="34095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コネクタ 398"/>
          <p:cNvCxnSpPr/>
          <p:nvPr/>
        </p:nvCxnSpPr>
        <p:spPr>
          <a:xfrm>
            <a:off x="86626" y="2226643"/>
            <a:ext cx="3920807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線コネクタ 400"/>
          <p:cNvCxnSpPr/>
          <p:nvPr/>
        </p:nvCxnSpPr>
        <p:spPr>
          <a:xfrm>
            <a:off x="6835362" y="5870884"/>
            <a:ext cx="30231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直線コネクタ 401"/>
          <p:cNvCxnSpPr/>
          <p:nvPr/>
        </p:nvCxnSpPr>
        <p:spPr>
          <a:xfrm>
            <a:off x="7014545" y="5330824"/>
            <a:ext cx="2844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コネクタ 402"/>
          <p:cNvCxnSpPr/>
          <p:nvPr/>
        </p:nvCxnSpPr>
        <p:spPr>
          <a:xfrm>
            <a:off x="6993651" y="4835769"/>
            <a:ext cx="286489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コネクタ 403"/>
          <p:cNvCxnSpPr/>
          <p:nvPr/>
        </p:nvCxnSpPr>
        <p:spPr>
          <a:xfrm>
            <a:off x="7142383" y="4340714"/>
            <a:ext cx="271616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コネクタ 404"/>
          <p:cNvCxnSpPr/>
          <p:nvPr/>
        </p:nvCxnSpPr>
        <p:spPr>
          <a:xfrm>
            <a:off x="6454362" y="3845659"/>
            <a:ext cx="340418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コネクタ 405"/>
          <p:cNvCxnSpPr/>
          <p:nvPr/>
        </p:nvCxnSpPr>
        <p:spPr>
          <a:xfrm flipV="1">
            <a:off x="7367680" y="3325843"/>
            <a:ext cx="2490865" cy="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コネクタ 406"/>
          <p:cNvCxnSpPr/>
          <p:nvPr/>
        </p:nvCxnSpPr>
        <p:spPr>
          <a:xfrm>
            <a:off x="7367680" y="2827181"/>
            <a:ext cx="249086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直線コネクタ 407"/>
          <p:cNvCxnSpPr/>
          <p:nvPr/>
        </p:nvCxnSpPr>
        <p:spPr>
          <a:xfrm>
            <a:off x="7338265" y="2316653"/>
            <a:ext cx="25202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コネクタ 409"/>
          <p:cNvCxnSpPr/>
          <p:nvPr/>
        </p:nvCxnSpPr>
        <p:spPr>
          <a:xfrm>
            <a:off x="4322930" y="2316653"/>
            <a:ext cx="1908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2" name="グループ化 381"/>
          <p:cNvGrpSpPr/>
          <p:nvPr/>
        </p:nvGrpSpPr>
        <p:grpSpPr>
          <a:xfrm>
            <a:off x="8260274" y="3890664"/>
            <a:ext cx="419199" cy="387093"/>
            <a:chOff x="989694" y="3190846"/>
            <a:chExt cx="419199" cy="387093"/>
          </a:xfrm>
        </p:grpSpPr>
        <p:grpSp>
          <p:nvGrpSpPr>
            <p:cNvPr id="383" name="グループ化 382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13" name="円柱 412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14" name="テキスト ボックス 41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11" name="直線コネクタ 410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直線コネクタ 411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5" name="グループ化 414"/>
          <p:cNvGrpSpPr/>
          <p:nvPr/>
        </p:nvGrpSpPr>
        <p:grpSpPr>
          <a:xfrm>
            <a:off x="7879301" y="3890664"/>
            <a:ext cx="419199" cy="387093"/>
            <a:chOff x="989694" y="3190846"/>
            <a:chExt cx="419199" cy="387093"/>
          </a:xfrm>
        </p:grpSpPr>
        <p:grpSp>
          <p:nvGrpSpPr>
            <p:cNvPr id="417" name="グループ化 416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20" name="円柱 419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21" name="テキスト ボックス 420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78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18" name="直線コネクタ 417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直線コネクタ 418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2" name="グループ化 421"/>
          <p:cNvGrpSpPr/>
          <p:nvPr/>
        </p:nvGrpSpPr>
        <p:grpSpPr>
          <a:xfrm>
            <a:off x="7509312" y="3890664"/>
            <a:ext cx="419199" cy="387093"/>
            <a:chOff x="989694" y="3190846"/>
            <a:chExt cx="419199" cy="387093"/>
          </a:xfrm>
        </p:grpSpPr>
        <p:grpSp>
          <p:nvGrpSpPr>
            <p:cNvPr id="423" name="グループ化 422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27" name="円柱 426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28" name="テキスト ボックス 427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78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24" name="直線コネクタ 423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直線コネクタ 425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9" name="グループ化 428"/>
          <p:cNvGrpSpPr/>
          <p:nvPr/>
        </p:nvGrpSpPr>
        <p:grpSpPr>
          <a:xfrm>
            <a:off x="7139323" y="3890664"/>
            <a:ext cx="419199" cy="387093"/>
            <a:chOff x="989694" y="3190846"/>
            <a:chExt cx="419199" cy="387093"/>
          </a:xfrm>
        </p:grpSpPr>
        <p:grpSp>
          <p:nvGrpSpPr>
            <p:cNvPr id="430" name="グループ化 429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33" name="円柱 432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34" name="テキスト ボックス 43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78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31" name="直線コネクタ 430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線コネクタ 431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グループ化 434"/>
          <p:cNvGrpSpPr/>
          <p:nvPr/>
        </p:nvGrpSpPr>
        <p:grpSpPr>
          <a:xfrm>
            <a:off x="6784051" y="3890664"/>
            <a:ext cx="419199" cy="387093"/>
            <a:chOff x="989694" y="3190846"/>
            <a:chExt cx="419199" cy="387093"/>
          </a:xfrm>
        </p:grpSpPr>
        <p:grpSp>
          <p:nvGrpSpPr>
            <p:cNvPr id="437" name="グループ化 436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40" name="円柱 439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41" name="テキスト ボックス 440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78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38" name="直線コネクタ 437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直線コネクタ 438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2" name="グループ化 441"/>
          <p:cNvGrpSpPr/>
          <p:nvPr/>
        </p:nvGrpSpPr>
        <p:grpSpPr>
          <a:xfrm>
            <a:off x="6410522" y="3890664"/>
            <a:ext cx="419199" cy="387093"/>
            <a:chOff x="989694" y="3190846"/>
            <a:chExt cx="419199" cy="387093"/>
          </a:xfrm>
        </p:grpSpPr>
        <p:grpSp>
          <p:nvGrpSpPr>
            <p:cNvPr id="443" name="グループ化 442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46" name="円柱 445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48" name="テキスト ボックス 447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46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44" name="直線コネクタ 443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9" name="グループ化 448"/>
          <p:cNvGrpSpPr/>
          <p:nvPr/>
        </p:nvGrpSpPr>
        <p:grpSpPr>
          <a:xfrm>
            <a:off x="7879301" y="4875375"/>
            <a:ext cx="419199" cy="387093"/>
            <a:chOff x="989694" y="3190846"/>
            <a:chExt cx="419199" cy="387093"/>
          </a:xfrm>
        </p:grpSpPr>
        <p:grpSp>
          <p:nvGrpSpPr>
            <p:cNvPr id="450" name="グループ化 449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53" name="円柱 452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54" name="テキスト ボックス 45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17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51" name="直線コネクタ 450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4" name="グループ化 473"/>
          <p:cNvGrpSpPr/>
          <p:nvPr/>
        </p:nvGrpSpPr>
        <p:grpSpPr>
          <a:xfrm>
            <a:off x="7139323" y="5420834"/>
            <a:ext cx="419199" cy="387093"/>
            <a:chOff x="989694" y="3190846"/>
            <a:chExt cx="419199" cy="387093"/>
          </a:xfrm>
        </p:grpSpPr>
        <p:grpSp>
          <p:nvGrpSpPr>
            <p:cNvPr id="475" name="グループ化 474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78" name="円柱 477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79" name="テキスト ボックス 47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84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76" name="直線コネクタ 475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7" name="直線コネクタ 476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0" name="グループ化 479"/>
          <p:cNvGrpSpPr/>
          <p:nvPr/>
        </p:nvGrpSpPr>
        <p:grpSpPr>
          <a:xfrm>
            <a:off x="6784051" y="5420834"/>
            <a:ext cx="419199" cy="387093"/>
            <a:chOff x="989694" y="3190846"/>
            <a:chExt cx="419199" cy="387093"/>
          </a:xfrm>
        </p:grpSpPr>
        <p:grpSp>
          <p:nvGrpSpPr>
            <p:cNvPr id="481" name="グループ化 480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484" name="円柱 483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485" name="テキスト ボックス 48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54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482" name="直線コネクタ 481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3" name="直線コネクタ 482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6" name="角丸四角形 485"/>
          <p:cNvSpPr/>
          <p:nvPr/>
        </p:nvSpPr>
        <p:spPr>
          <a:xfrm>
            <a:off x="1757645" y="3259628"/>
            <a:ext cx="384195" cy="4150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44" name="グループ化 743"/>
          <p:cNvGrpSpPr/>
          <p:nvPr/>
        </p:nvGrpSpPr>
        <p:grpSpPr>
          <a:xfrm>
            <a:off x="3218247" y="1775429"/>
            <a:ext cx="429608" cy="405045"/>
            <a:chOff x="107657" y="2051797"/>
            <a:chExt cx="429608" cy="405045"/>
          </a:xfrm>
        </p:grpSpPr>
        <p:sp>
          <p:nvSpPr>
            <p:cNvPr id="745" name="円柱 744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46" name="グループ化 745"/>
            <p:cNvGrpSpPr/>
            <p:nvPr/>
          </p:nvGrpSpPr>
          <p:grpSpPr>
            <a:xfrm>
              <a:off x="107657" y="2051797"/>
              <a:ext cx="429608" cy="405045"/>
              <a:chOff x="107657" y="2051797"/>
              <a:chExt cx="429608" cy="405045"/>
            </a:xfrm>
          </p:grpSpPr>
          <p:sp>
            <p:nvSpPr>
              <p:cNvPr id="747" name="テキスト ボックス 746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136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48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21126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２１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49" name="グループ化 748"/>
          <p:cNvGrpSpPr/>
          <p:nvPr/>
        </p:nvGrpSpPr>
        <p:grpSpPr>
          <a:xfrm>
            <a:off x="3588234" y="1775429"/>
            <a:ext cx="425602" cy="405045"/>
            <a:chOff x="107657" y="2051797"/>
            <a:chExt cx="425602" cy="405045"/>
          </a:xfrm>
        </p:grpSpPr>
        <p:sp>
          <p:nvSpPr>
            <p:cNvPr id="750" name="円柱 749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51" name="グループ化 750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52" name="テキスト ボックス 751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136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53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２０</a:t>
                </a:r>
              </a:p>
            </p:txBody>
          </p:sp>
        </p:grpSp>
      </p:grpSp>
      <p:sp>
        <p:nvSpPr>
          <p:cNvPr id="488" name="角丸四角形 487"/>
          <p:cNvSpPr/>
          <p:nvPr/>
        </p:nvSpPr>
        <p:spPr>
          <a:xfrm>
            <a:off x="5081416" y="1905847"/>
            <a:ext cx="109128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942" name="グループ化 941"/>
          <p:cNvGrpSpPr/>
          <p:nvPr/>
        </p:nvGrpSpPr>
        <p:grpSpPr>
          <a:xfrm>
            <a:off x="5043010" y="1866118"/>
            <a:ext cx="425602" cy="405045"/>
            <a:chOff x="107657" y="2051797"/>
            <a:chExt cx="425602" cy="405045"/>
          </a:xfrm>
        </p:grpSpPr>
        <p:sp>
          <p:nvSpPr>
            <p:cNvPr id="943" name="円柱 94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44" name="グループ化 943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45" name="テキスト ボックス 94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4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２８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947" name="グループ化 946"/>
          <p:cNvGrpSpPr/>
          <p:nvPr/>
        </p:nvGrpSpPr>
        <p:grpSpPr>
          <a:xfrm>
            <a:off x="5412155" y="1866118"/>
            <a:ext cx="425602" cy="405045"/>
            <a:chOff x="107657" y="2051797"/>
            <a:chExt cx="425602" cy="405045"/>
          </a:xfrm>
        </p:grpSpPr>
        <p:sp>
          <p:nvSpPr>
            <p:cNvPr id="948" name="円柱 94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49" name="グループ化 948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50" name="テキスト ボックス 94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5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</a:t>
                </a: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６</a:t>
                </a:r>
              </a:p>
            </p:txBody>
          </p:sp>
        </p:grpSp>
      </p:grpSp>
      <p:grpSp>
        <p:nvGrpSpPr>
          <p:cNvPr id="952" name="グループ化 951"/>
          <p:cNvGrpSpPr/>
          <p:nvPr/>
        </p:nvGrpSpPr>
        <p:grpSpPr>
          <a:xfrm>
            <a:off x="5781300" y="1865439"/>
            <a:ext cx="425602" cy="405045"/>
            <a:chOff x="107657" y="2051797"/>
            <a:chExt cx="425602" cy="405045"/>
          </a:xfrm>
        </p:grpSpPr>
        <p:sp>
          <p:nvSpPr>
            <p:cNvPr id="953" name="円柱 95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54" name="グループ化 953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55" name="テキスト ボックス 95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91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5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８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sp>
        <p:nvSpPr>
          <p:cNvPr id="489" name="角丸四角形 488"/>
          <p:cNvSpPr/>
          <p:nvPr/>
        </p:nvSpPr>
        <p:spPr>
          <a:xfrm>
            <a:off x="7518285" y="5445031"/>
            <a:ext cx="354613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0" name="角丸四角形 489"/>
          <p:cNvSpPr/>
          <p:nvPr/>
        </p:nvSpPr>
        <p:spPr>
          <a:xfrm>
            <a:off x="1386985" y="2259126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1368302" y="1775429"/>
            <a:ext cx="425602" cy="405045"/>
            <a:chOff x="107657" y="2051797"/>
            <a:chExt cx="425602" cy="405045"/>
          </a:xfrm>
        </p:grpSpPr>
        <p:sp>
          <p:nvSpPr>
            <p:cNvPr id="680" name="円柱 679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2" name="グループ化 11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681" name="テキスト ボックス 680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09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24" name="グループ化 723"/>
          <p:cNvGrpSpPr/>
          <p:nvPr/>
        </p:nvGrpSpPr>
        <p:grpSpPr>
          <a:xfrm>
            <a:off x="1737088" y="1775429"/>
            <a:ext cx="425602" cy="405045"/>
            <a:chOff x="107657" y="2051797"/>
            <a:chExt cx="425602" cy="405045"/>
          </a:xfrm>
        </p:grpSpPr>
        <p:sp>
          <p:nvSpPr>
            <p:cNvPr id="725" name="円柱 724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26" name="グループ化 725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27" name="テキスト ボックス 726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28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２７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29" name="グループ化 728"/>
          <p:cNvGrpSpPr/>
          <p:nvPr/>
        </p:nvGrpSpPr>
        <p:grpSpPr>
          <a:xfrm>
            <a:off x="2108280" y="1775429"/>
            <a:ext cx="425602" cy="405045"/>
            <a:chOff x="107657" y="2051797"/>
            <a:chExt cx="425602" cy="405045"/>
          </a:xfrm>
        </p:grpSpPr>
        <p:sp>
          <p:nvSpPr>
            <p:cNvPr id="730" name="円柱 729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31" name="グループ化 730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32" name="テキスト ボックス 731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33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２４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34" name="グループ化 733"/>
          <p:cNvGrpSpPr/>
          <p:nvPr/>
        </p:nvGrpSpPr>
        <p:grpSpPr>
          <a:xfrm>
            <a:off x="2478269" y="1775429"/>
            <a:ext cx="425602" cy="405045"/>
            <a:chOff x="107657" y="2051797"/>
            <a:chExt cx="425602" cy="405045"/>
          </a:xfrm>
        </p:grpSpPr>
        <p:sp>
          <p:nvSpPr>
            <p:cNvPr id="735" name="円柱 734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36" name="グループ化 735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37" name="テキスト ボックス 736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38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２３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39" name="グループ化 738"/>
          <p:cNvGrpSpPr/>
          <p:nvPr/>
        </p:nvGrpSpPr>
        <p:grpSpPr>
          <a:xfrm>
            <a:off x="2848258" y="1775429"/>
            <a:ext cx="425602" cy="405045"/>
            <a:chOff x="107657" y="2051797"/>
            <a:chExt cx="425602" cy="405045"/>
          </a:xfrm>
        </p:grpSpPr>
        <p:sp>
          <p:nvSpPr>
            <p:cNvPr id="740" name="円柱 739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41" name="グループ化 740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42" name="テキスト ボックス 741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43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２７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86" name="グループ化 785"/>
          <p:cNvGrpSpPr/>
          <p:nvPr/>
        </p:nvGrpSpPr>
        <p:grpSpPr>
          <a:xfrm>
            <a:off x="1361705" y="5430218"/>
            <a:ext cx="425602" cy="405045"/>
            <a:chOff x="107657" y="2051797"/>
            <a:chExt cx="425602" cy="405045"/>
          </a:xfrm>
        </p:grpSpPr>
        <p:sp>
          <p:nvSpPr>
            <p:cNvPr id="787" name="円柱 78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88" name="グループ化 78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89" name="テキスト ボックス 78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9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３７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41" name="グループ化 840"/>
          <p:cNvGrpSpPr/>
          <p:nvPr/>
        </p:nvGrpSpPr>
        <p:grpSpPr>
          <a:xfrm>
            <a:off x="1730850" y="4871390"/>
            <a:ext cx="419199" cy="387093"/>
            <a:chOff x="107657" y="2051797"/>
            <a:chExt cx="419199" cy="387093"/>
          </a:xfrm>
        </p:grpSpPr>
        <p:sp>
          <p:nvSpPr>
            <p:cNvPr id="842" name="円柱 84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44" name="テキスト ボックス 843"/>
            <p:cNvSpPr txBox="1"/>
            <p:nvPr/>
          </p:nvSpPr>
          <p:spPr>
            <a:xfrm>
              <a:off x="107657" y="2051797"/>
              <a:ext cx="4191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137</a:t>
              </a:r>
              <a:endParaRPr kumimoji="1" lang="ja-JP" alt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01" name="グループ化 900"/>
          <p:cNvGrpSpPr/>
          <p:nvPr/>
        </p:nvGrpSpPr>
        <p:grpSpPr>
          <a:xfrm>
            <a:off x="1737088" y="3241000"/>
            <a:ext cx="425602" cy="405045"/>
            <a:chOff x="107657" y="2051797"/>
            <a:chExt cx="425602" cy="405045"/>
          </a:xfrm>
        </p:grpSpPr>
        <p:sp>
          <p:nvSpPr>
            <p:cNvPr id="902" name="円柱 90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03" name="グループ化 902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04" name="テキスト ボックス 90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83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0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４１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931" name="グループ化 930"/>
          <p:cNvGrpSpPr/>
          <p:nvPr/>
        </p:nvGrpSpPr>
        <p:grpSpPr>
          <a:xfrm>
            <a:off x="989694" y="2224513"/>
            <a:ext cx="425602" cy="405045"/>
            <a:chOff x="107657" y="2051797"/>
            <a:chExt cx="425602" cy="405045"/>
          </a:xfrm>
        </p:grpSpPr>
        <p:sp>
          <p:nvSpPr>
            <p:cNvPr id="932" name="円柱 93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33" name="グループ化 932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34" name="テキスト ボックス 93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54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3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２４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936" name="グループ化 935"/>
          <p:cNvGrpSpPr/>
          <p:nvPr/>
        </p:nvGrpSpPr>
        <p:grpSpPr>
          <a:xfrm>
            <a:off x="1368047" y="2224513"/>
            <a:ext cx="425602" cy="405045"/>
            <a:chOff x="107657" y="2051797"/>
            <a:chExt cx="425602" cy="405045"/>
          </a:xfrm>
        </p:grpSpPr>
        <p:sp>
          <p:nvSpPr>
            <p:cNvPr id="937" name="円柱 93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38" name="グループ化 93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39" name="テキスト ボックス 93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121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4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１２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2" name="グループ化 1"/>
          <p:cNvGrpSpPr/>
          <p:nvPr/>
        </p:nvGrpSpPr>
        <p:grpSpPr>
          <a:xfrm>
            <a:off x="989694" y="2719568"/>
            <a:ext cx="419199" cy="387093"/>
            <a:chOff x="989694" y="3190846"/>
            <a:chExt cx="419199" cy="387093"/>
          </a:xfrm>
        </p:grpSpPr>
        <p:grpSp>
          <p:nvGrpSpPr>
            <p:cNvPr id="911" name="グループ化 910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912" name="円柱 911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914" name="テキスト ボックス 91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3</a:t>
                </a: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17" name="直線コネクタ 16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7" name="直線コネクタ 1086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5" name="グループ化 334"/>
          <p:cNvGrpSpPr/>
          <p:nvPr/>
        </p:nvGrpSpPr>
        <p:grpSpPr>
          <a:xfrm>
            <a:off x="989694" y="3244248"/>
            <a:ext cx="419199" cy="387093"/>
            <a:chOff x="989694" y="3190846"/>
            <a:chExt cx="419199" cy="387093"/>
          </a:xfrm>
        </p:grpSpPr>
        <p:grpSp>
          <p:nvGrpSpPr>
            <p:cNvPr id="336" name="グループ化 335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340" name="円柱 339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41" name="テキスト ボックス 340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3</a:t>
                </a:r>
                <a:r>
                  <a:rPr kumimoji="1" lang="en-US" altLang="ja-JP" sz="9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4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338" name="直線コネクタ 337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2" name="グループ化 341"/>
          <p:cNvGrpSpPr/>
          <p:nvPr/>
        </p:nvGrpSpPr>
        <p:grpSpPr>
          <a:xfrm>
            <a:off x="1361705" y="3244248"/>
            <a:ext cx="419199" cy="387093"/>
            <a:chOff x="989694" y="3190846"/>
            <a:chExt cx="419199" cy="387093"/>
          </a:xfrm>
        </p:grpSpPr>
        <p:grpSp>
          <p:nvGrpSpPr>
            <p:cNvPr id="343" name="グループ化 342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347" name="円柱 346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49" name="テキスト ボックス 34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344" name="直線コネクタ 343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線コネクタ 345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0" name="グループ化 349"/>
          <p:cNvGrpSpPr/>
          <p:nvPr/>
        </p:nvGrpSpPr>
        <p:grpSpPr>
          <a:xfrm>
            <a:off x="989694" y="5420834"/>
            <a:ext cx="419199" cy="387093"/>
            <a:chOff x="989694" y="3190846"/>
            <a:chExt cx="419199" cy="387093"/>
          </a:xfrm>
        </p:grpSpPr>
        <p:grpSp>
          <p:nvGrpSpPr>
            <p:cNvPr id="351" name="グループ化 350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354" name="円柱 353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55" name="テキスト ボックス 35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352" name="直線コネクタ 351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コネクタ 352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2" name="角丸四角形 491"/>
          <p:cNvSpPr/>
          <p:nvPr/>
        </p:nvSpPr>
        <p:spPr>
          <a:xfrm>
            <a:off x="1386985" y="2743765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57" name="グループ化 356"/>
          <p:cNvGrpSpPr/>
          <p:nvPr/>
        </p:nvGrpSpPr>
        <p:grpSpPr>
          <a:xfrm>
            <a:off x="989694" y="4871390"/>
            <a:ext cx="419199" cy="387093"/>
            <a:chOff x="989694" y="3190846"/>
            <a:chExt cx="419199" cy="387093"/>
          </a:xfrm>
        </p:grpSpPr>
        <p:grpSp>
          <p:nvGrpSpPr>
            <p:cNvPr id="359" name="グループ化 358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363" name="円柱 362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64" name="テキスト ボックス 36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46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361" name="直線コネクタ 360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直線コネクタ 361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3" name="角丸四角形 492"/>
          <p:cNvSpPr/>
          <p:nvPr/>
        </p:nvSpPr>
        <p:spPr>
          <a:xfrm>
            <a:off x="1375891" y="4916395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4" name="角丸四角形 493"/>
          <p:cNvSpPr/>
          <p:nvPr/>
        </p:nvSpPr>
        <p:spPr>
          <a:xfrm>
            <a:off x="2129055" y="3778880"/>
            <a:ext cx="349214" cy="3808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5" name="角丸四角形 494"/>
          <p:cNvSpPr/>
          <p:nvPr/>
        </p:nvSpPr>
        <p:spPr>
          <a:xfrm>
            <a:off x="8283370" y="2405499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6" name="角丸四角形 495"/>
          <p:cNvSpPr/>
          <p:nvPr/>
        </p:nvSpPr>
        <p:spPr>
          <a:xfrm>
            <a:off x="8283370" y="4904971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97" name="角丸四角形 496"/>
          <p:cNvSpPr/>
          <p:nvPr/>
        </p:nvSpPr>
        <p:spPr>
          <a:xfrm>
            <a:off x="7901616" y="3419806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916" name="グループ化 915"/>
          <p:cNvGrpSpPr/>
          <p:nvPr/>
        </p:nvGrpSpPr>
        <p:grpSpPr>
          <a:xfrm>
            <a:off x="1361705" y="2719568"/>
            <a:ext cx="425602" cy="405045"/>
            <a:chOff x="107657" y="2051797"/>
            <a:chExt cx="425602" cy="405045"/>
          </a:xfrm>
        </p:grpSpPr>
        <p:sp>
          <p:nvSpPr>
            <p:cNvPr id="917" name="円柱 91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918" name="グループ化 91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919" name="テキスト ボックス 91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116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2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３１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36" name="グループ化 835"/>
          <p:cNvGrpSpPr/>
          <p:nvPr/>
        </p:nvGrpSpPr>
        <p:grpSpPr>
          <a:xfrm>
            <a:off x="1361705" y="4872069"/>
            <a:ext cx="424268" cy="405018"/>
            <a:chOff x="107657" y="2051797"/>
            <a:chExt cx="424268" cy="405018"/>
          </a:xfrm>
        </p:grpSpPr>
        <p:sp>
          <p:nvSpPr>
            <p:cNvPr id="837" name="円柱 83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38" name="グループ化 837"/>
            <p:cNvGrpSpPr/>
            <p:nvPr/>
          </p:nvGrpSpPr>
          <p:grpSpPr>
            <a:xfrm>
              <a:off x="107657" y="2051797"/>
              <a:ext cx="424268" cy="405018"/>
              <a:chOff x="107657" y="2051797"/>
              <a:chExt cx="424268" cy="405018"/>
            </a:xfrm>
          </p:grpSpPr>
          <p:sp>
            <p:nvSpPr>
              <p:cNvPr id="839" name="テキスト ボックス 83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82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4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5786" y="2213385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２９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81" name="グループ化 880"/>
          <p:cNvGrpSpPr/>
          <p:nvPr/>
        </p:nvGrpSpPr>
        <p:grpSpPr>
          <a:xfrm>
            <a:off x="1726052" y="3736292"/>
            <a:ext cx="425602" cy="405045"/>
            <a:chOff x="107657" y="2051797"/>
            <a:chExt cx="425602" cy="405045"/>
          </a:xfrm>
        </p:grpSpPr>
        <p:sp>
          <p:nvSpPr>
            <p:cNvPr id="882" name="円柱 88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83" name="グループ化 882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884" name="テキスト ボックス 88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8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２６</a:t>
                </a:r>
                <a:endPara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86" name="グループ化 885"/>
          <p:cNvGrpSpPr/>
          <p:nvPr/>
        </p:nvGrpSpPr>
        <p:grpSpPr>
          <a:xfrm>
            <a:off x="2099994" y="3754683"/>
            <a:ext cx="425602" cy="405045"/>
            <a:chOff x="107657" y="2051797"/>
            <a:chExt cx="425602" cy="405045"/>
          </a:xfrm>
        </p:grpSpPr>
        <p:sp>
          <p:nvSpPr>
            <p:cNvPr id="887" name="円柱 88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88" name="グループ化 88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889" name="テキスト ボックス 88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9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２５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17" name="グループ化 1016"/>
          <p:cNvGrpSpPr/>
          <p:nvPr/>
        </p:nvGrpSpPr>
        <p:grpSpPr>
          <a:xfrm>
            <a:off x="7497728" y="5404197"/>
            <a:ext cx="425602" cy="401420"/>
            <a:chOff x="107657" y="2051797"/>
            <a:chExt cx="425602" cy="401420"/>
          </a:xfrm>
        </p:grpSpPr>
        <p:sp>
          <p:nvSpPr>
            <p:cNvPr id="1018" name="円柱 101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19" name="グループ化 1018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20" name="テキスト ボックス 101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2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３０</a:t>
                </a:r>
              </a:p>
            </p:txBody>
          </p:sp>
        </p:grpSp>
      </p:grpSp>
      <p:sp>
        <p:nvSpPr>
          <p:cNvPr id="498" name="角丸四角形 497"/>
          <p:cNvSpPr/>
          <p:nvPr/>
        </p:nvSpPr>
        <p:spPr>
          <a:xfrm>
            <a:off x="8283370" y="1910444"/>
            <a:ext cx="381754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37" name="グループ化 1036"/>
          <p:cNvGrpSpPr/>
          <p:nvPr/>
        </p:nvGrpSpPr>
        <p:grpSpPr>
          <a:xfrm>
            <a:off x="8253871" y="4880774"/>
            <a:ext cx="425602" cy="401420"/>
            <a:chOff x="107657" y="2051797"/>
            <a:chExt cx="425602" cy="401420"/>
          </a:xfrm>
        </p:grpSpPr>
        <p:sp>
          <p:nvSpPr>
            <p:cNvPr id="1038" name="円柱 103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39" name="グループ化 1038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40" name="テキスト ボックス 103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4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３９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47" name="グループ化 1046"/>
          <p:cNvGrpSpPr/>
          <p:nvPr/>
        </p:nvGrpSpPr>
        <p:grpSpPr>
          <a:xfrm>
            <a:off x="7872898" y="3395609"/>
            <a:ext cx="425602" cy="401420"/>
            <a:chOff x="107657" y="2051797"/>
            <a:chExt cx="425602" cy="401420"/>
          </a:xfrm>
        </p:grpSpPr>
        <p:sp>
          <p:nvSpPr>
            <p:cNvPr id="1048" name="円柱 104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49" name="グループ化 1048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50" name="テキスト ボックス 104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83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51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</a:t>
                </a: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</a:t>
                </a:r>
              </a:p>
            </p:txBody>
          </p:sp>
        </p:grpSp>
      </p:grpSp>
      <p:grpSp>
        <p:nvGrpSpPr>
          <p:cNvPr id="1062" name="グループ化 1061"/>
          <p:cNvGrpSpPr/>
          <p:nvPr/>
        </p:nvGrpSpPr>
        <p:grpSpPr>
          <a:xfrm>
            <a:off x="8253871" y="2388862"/>
            <a:ext cx="425602" cy="401420"/>
            <a:chOff x="107657" y="2051797"/>
            <a:chExt cx="425602" cy="401420"/>
          </a:xfrm>
        </p:grpSpPr>
        <p:sp>
          <p:nvSpPr>
            <p:cNvPr id="1063" name="円柱 106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64" name="グループ化 1063"/>
            <p:cNvGrpSpPr/>
            <p:nvPr/>
          </p:nvGrpSpPr>
          <p:grpSpPr>
            <a:xfrm>
              <a:off x="107657" y="2051797"/>
              <a:ext cx="425602" cy="401420"/>
              <a:chOff x="107657" y="2051797"/>
              <a:chExt cx="425602" cy="401420"/>
            </a:xfrm>
          </p:grpSpPr>
          <p:sp>
            <p:nvSpPr>
              <p:cNvPr id="1065" name="テキスト ボックス 106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110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6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１２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1067" name="グループ化 1066"/>
          <p:cNvGrpSpPr/>
          <p:nvPr/>
        </p:nvGrpSpPr>
        <p:grpSpPr>
          <a:xfrm>
            <a:off x="8262813" y="1865439"/>
            <a:ext cx="419199" cy="387093"/>
            <a:chOff x="107657" y="2051797"/>
            <a:chExt cx="419199" cy="387093"/>
          </a:xfrm>
        </p:grpSpPr>
        <p:sp>
          <p:nvSpPr>
            <p:cNvPr id="1068" name="円柱 1067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70" name="テキスト ボックス 1069"/>
            <p:cNvSpPr txBox="1"/>
            <p:nvPr/>
          </p:nvSpPr>
          <p:spPr>
            <a:xfrm>
              <a:off x="107657" y="2051797"/>
              <a:ext cx="41919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9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138</a:t>
              </a:r>
              <a:endParaRPr kumimoji="1" lang="ja-JP" altLang="en-US" sz="9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00" name="角丸四角形 499"/>
          <p:cNvSpPr/>
          <p:nvPr/>
        </p:nvSpPr>
        <p:spPr>
          <a:xfrm>
            <a:off x="1010500" y="4341393"/>
            <a:ext cx="729814" cy="41507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1" name="角丸四角形 500"/>
          <p:cNvSpPr/>
          <p:nvPr/>
        </p:nvSpPr>
        <p:spPr>
          <a:xfrm>
            <a:off x="2137973" y="5437859"/>
            <a:ext cx="362236" cy="3980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91" name="グループ化 790"/>
          <p:cNvGrpSpPr/>
          <p:nvPr/>
        </p:nvGrpSpPr>
        <p:grpSpPr>
          <a:xfrm>
            <a:off x="1730850" y="5429539"/>
            <a:ext cx="425602" cy="405045"/>
            <a:chOff x="107657" y="2051797"/>
            <a:chExt cx="425602" cy="405045"/>
          </a:xfrm>
        </p:grpSpPr>
        <p:sp>
          <p:nvSpPr>
            <p:cNvPr id="792" name="円柱 79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93" name="グループ化 792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94" name="テキスト ボックス 79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79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２４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796" name="グループ化 795"/>
          <p:cNvGrpSpPr/>
          <p:nvPr/>
        </p:nvGrpSpPr>
        <p:grpSpPr>
          <a:xfrm>
            <a:off x="2106157" y="5420833"/>
            <a:ext cx="425602" cy="405045"/>
            <a:chOff x="107657" y="2051797"/>
            <a:chExt cx="425602" cy="405045"/>
          </a:xfrm>
        </p:grpSpPr>
        <p:sp>
          <p:nvSpPr>
            <p:cNvPr id="797" name="円柱 79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798" name="グループ化 79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799" name="テキスト ボックス 79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0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２０</a:t>
                </a:r>
              </a:p>
            </p:txBody>
          </p:sp>
        </p:grpSp>
      </p:grpSp>
      <p:grpSp>
        <p:nvGrpSpPr>
          <p:cNvPr id="851" name="グループ化 850"/>
          <p:cNvGrpSpPr/>
          <p:nvPr/>
        </p:nvGrpSpPr>
        <p:grpSpPr>
          <a:xfrm>
            <a:off x="989694" y="4340714"/>
            <a:ext cx="425602" cy="405045"/>
            <a:chOff x="107657" y="2051797"/>
            <a:chExt cx="425602" cy="405045"/>
          </a:xfrm>
        </p:grpSpPr>
        <p:sp>
          <p:nvSpPr>
            <p:cNvPr id="852" name="円柱 85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53" name="グループ化 852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854" name="テキスト ボックス 85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83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5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４３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56" name="グループ化 855"/>
          <p:cNvGrpSpPr/>
          <p:nvPr/>
        </p:nvGrpSpPr>
        <p:grpSpPr>
          <a:xfrm>
            <a:off x="1361705" y="4340714"/>
            <a:ext cx="425602" cy="405045"/>
            <a:chOff x="107657" y="2051797"/>
            <a:chExt cx="425602" cy="405045"/>
          </a:xfrm>
        </p:grpSpPr>
        <p:sp>
          <p:nvSpPr>
            <p:cNvPr id="857" name="円柱 85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58" name="グループ化 85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859" name="テキスト ボックス 85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83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6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４２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61" name="グループ化 860"/>
          <p:cNvGrpSpPr/>
          <p:nvPr/>
        </p:nvGrpSpPr>
        <p:grpSpPr>
          <a:xfrm>
            <a:off x="1730850" y="4340714"/>
            <a:ext cx="425602" cy="405045"/>
            <a:chOff x="107657" y="2051797"/>
            <a:chExt cx="425602" cy="405045"/>
          </a:xfrm>
        </p:grpSpPr>
        <p:sp>
          <p:nvSpPr>
            <p:cNvPr id="862" name="円柱 861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63" name="グループ化 862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864" name="テキスト ボックス 86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87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6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３３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866" name="グループ化 865"/>
          <p:cNvGrpSpPr/>
          <p:nvPr/>
        </p:nvGrpSpPr>
        <p:grpSpPr>
          <a:xfrm>
            <a:off x="2099994" y="4340714"/>
            <a:ext cx="425602" cy="405045"/>
            <a:chOff x="107657" y="2051797"/>
            <a:chExt cx="425602" cy="405045"/>
          </a:xfrm>
        </p:grpSpPr>
        <p:sp>
          <p:nvSpPr>
            <p:cNvPr id="867" name="円柱 866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868" name="グループ化 867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869" name="テキスト ボックス 868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87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70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sp>
        <p:nvSpPr>
          <p:cNvPr id="516" name="角丸四角形 515"/>
          <p:cNvSpPr/>
          <p:nvPr/>
        </p:nvSpPr>
        <p:spPr>
          <a:xfrm>
            <a:off x="7911594" y="5437945"/>
            <a:ext cx="342277" cy="380848"/>
          </a:xfrm>
          <a:prstGeom prst="round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022" name="グループ化 1021"/>
          <p:cNvGrpSpPr/>
          <p:nvPr/>
        </p:nvGrpSpPr>
        <p:grpSpPr>
          <a:xfrm>
            <a:off x="7876934" y="5404197"/>
            <a:ext cx="421566" cy="401420"/>
            <a:chOff x="107657" y="2051797"/>
            <a:chExt cx="421566" cy="401420"/>
          </a:xfrm>
        </p:grpSpPr>
        <p:sp>
          <p:nvSpPr>
            <p:cNvPr id="1023" name="円柱 102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24" name="グループ化 1023"/>
            <p:cNvGrpSpPr/>
            <p:nvPr/>
          </p:nvGrpSpPr>
          <p:grpSpPr>
            <a:xfrm>
              <a:off x="107657" y="2051797"/>
              <a:ext cx="421566" cy="401420"/>
              <a:chOff x="107657" y="2051797"/>
              <a:chExt cx="421566" cy="401420"/>
            </a:xfrm>
          </p:grpSpPr>
          <p:sp>
            <p:nvSpPr>
              <p:cNvPr id="1025" name="テキスト ボックス 102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114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2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3084" y="2209787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２４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sp>
        <p:nvSpPr>
          <p:cNvPr id="517" name="テキスト ボックス 516"/>
          <p:cNvSpPr txBox="1"/>
          <p:nvPr/>
        </p:nvSpPr>
        <p:spPr>
          <a:xfrm>
            <a:off x="1246756" y="5296735"/>
            <a:ext cx="69090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(H25.12.25)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8" name="テキスト ボックス 517"/>
          <p:cNvSpPr txBox="1"/>
          <p:nvPr/>
        </p:nvSpPr>
        <p:spPr>
          <a:xfrm>
            <a:off x="947555" y="4791730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(H28.4.20)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9" name="テキスト ボックス 518"/>
          <p:cNvSpPr txBox="1"/>
          <p:nvPr/>
        </p:nvSpPr>
        <p:spPr>
          <a:xfrm>
            <a:off x="2058941" y="4789267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(H29.5.17)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0" name="テキスト ボックス 519"/>
          <p:cNvSpPr txBox="1"/>
          <p:nvPr/>
        </p:nvSpPr>
        <p:spPr>
          <a:xfrm>
            <a:off x="2072680" y="4203349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(H29.5.24)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1" name="テキスト ボックス 520"/>
          <p:cNvSpPr txBox="1"/>
          <p:nvPr/>
        </p:nvSpPr>
        <p:spPr>
          <a:xfrm>
            <a:off x="1720402" y="3035569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(H27.11.5)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2" name="テキスト ボックス 521"/>
          <p:cNvSpPr txBox="1"/>
          <p:nvPr/>
        </p:nvSpPr>
        <p:spPr>
          <a:xfrm>
            <a:off x="7698305" y="2668567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(H26.6.10)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3" name="テキスト ボックス 522"/>
          <p:cNvSpPr txBox="1"/>
          <p:nvPr/>
        </p:nvSpPr>
        <p:spPr>
          <a:xfrm>
            <a:off x="3287815" y="2226445"/>
            <a:ext cx="69090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(H29.12.27)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4" name="テキスト ボックス 523"/>
          <p:cNvSpPr txBox="1"/>
          <p:nvPr/>
        </p:nvSpPr>
        <p:spPr>
          <a:xfrm>
            <a:off x="8193360" y="5331790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(H26.5.20)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5" name="テキスト ボックス 524"/>
          <p:cNvSpPr txBox="1"/>
          <p:nvPr/>
        </p:nvSpPr>
        <p:spPr>
          <a:xfrm>
            <a:off x="5355893" y="2305580"/>
            <a:ext cx="57869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(H25.7.8)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6" name="テキスト ボックス 525"/>
          <p:cNvSpPr txBox="1"/>
          <p:nvPr/>
        </p:nvSpPr>
        <p:spPr>
          <a:xfrm>
            <a:off x="2079046" y="3556518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(H28.10.5)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7" name="テキスト ボックス 526"/>
          <p:cNvSpPr txBox="1"/>
          <p:nvPr/>
        </p:nvSpPr>
        <p:spPr>
          <a:xfrm>
            <a:off x="1705511" y="2550447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(H26.8.12)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9" name="テキスト ボックス 528"/>
          <p:cNvSpPr txBox="1"/>
          <p:nvPr/>
        </p:nvSpPr>
        <p:spPr>
          <a:xfrm>
            <a:off x="7698305" y="2163005"/>
            <a:ext cx="69090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(H26.12.16)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0" name="テキスト ボックス 529"/>
          <p:cNvSpPr txBox="1"/>
          <p:nvPr/>
        </p:nvSpPr>
        <p:spPr>
          <a:xfrm>
            <a:off x="7879301" y="5856992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(H26.2.14)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2" name="テキスト ボックス 531"/>
          <p:cNvSpPr txBox="1"/>
          <p:nvPr/>
        </p:nvSpPr>
        <p:spPr>
          <a:xfrm>
            <a:off x="7743310" y="3817187"/>
            <a:ext cx="69090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(H25.12.27)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3" name="テキスト ボックス 532"/>
          <p:cNvSpPr txBox="1"/>
          <p:nvPr/>
        </p:nvSpPr>
        <p:spPr>
          <a:xfrm>
            <a:off x="7338265" y="5862357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(H27.6.16)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540" name="直線コネクタ 539"/>
          <p:cNvCxnSpPr>
            <a:stCxn id="810" idx="7"/>
          </p:cNvCxnSpPr>
          <p:nvPr/>
        </p:nvCxnSpPr>
        <p:spPr>
          <a:xfrm flipV="1">
            <a:off x="6052153" y="2316455"/>
            <a:ext cx="178777" cy="3160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直線コネクタ 540"/>
          <p:cNvCxnSpPr>
            <a:stCxn id="813" idx="7"/>
          </p:cNvCxnSpPr>
          <p:nvPr/>
        </p:nvCxnSpPr>
        <p:spPr>
          <a:xfrm flipV="1">
            <a:off x="6198156" y="2317999"/>
            <a:ext cx="1140109" cy="8056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直線コネクタ 541"/>
          <p:cNvCxnSpPr>
            <a:stCxn id="812" idx="7"/>
          </p:cNvCxnSpPr>
          <p:nvPr/>
        </p:nvCxnSpPr>
        <p:spPr>
          <a:xfrm flipV="1">
            <a:off x="6357680" y="2827181"/>
            <a:ext cx="1010000" cy="3999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直線コネクタ 542"/>
          <p:cNvCxnSpPr>
            <a:stCxn id="811" idx="0"/>
          </p:cNvCxnSpPr>
          <p:nvPr/>
        </p:nvCxnSpPr>
        <p:spPr>
          <a:xfrm flipV="1">
            <a:off x="6403249" y="3845659"/>
            <a:ext cx="51113" cy="2486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線コネクタ 545"/>
          <p:cNvCxnSpPr/>
          <p:nvPr/>
        </p:nvCxnSpPr>
        <p:spPr>
          <a:xfrm>
            <a:off x="6368224" y="3252600"/>
            <a:ext cx="999456" cy="7324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直線コネクタ 546"/>
          <p:cNvCxnSpPr>
            <a:stCxn id="814" idx="5"/>
          </p:cNvCxnSpPr>
          <p:nvPr/>
        </p:nvCxnSpPr>
        <p:spPr>
          <a:xfrm>
            <a:off x="6302674" y="4492590"/>
            <a:ext cx="689452" cy="34317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直線コネクタ 547"/>
          <p:cNvCxnSpPr/>
          <p:nvPr/>
        </p:nvCxnSpPr>
        <p:spPr>
          <a:xfrm flipV="1">
            <a:off x="6314713" y="4340715"/>
            <a:ext cx="827670" cy="5172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コネクタ 548"/>
          <p:cNvCxnSpPr>
            <a:endCxn id="808" idx="1"/>
          </p:cNvCxnSpPr>
          <p:nvPr/>
        </p:nvCxnSpPr>
        <p:spPr>
          <a:xfrm>
            <a:off x="2783755" y="3709678"/>
            <a:ext cx="1884799" cy="12536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コネクタ 549"/>
          <p:cNvCxnSpPr>
            <a:endCxn id="804" idx="1"/>
          </p:cNvCxnSpPr>
          <p:nvPr/>
        </p:nvCxnSpPr>
        <p:spPr>
          <a:xfrm>
            <a:off x="2449701" y="3191630"/>
            <a:ext cx="2254853" cy="17284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コネクタ 550"/>
          <p:cNvCxnSpPr>
            <a:endCxn id="819" idx="1"/>
          </p:cNvCxnSpPr>
          <p:nvPr/>
        </p:nvCxnSpPr>
        <p:spPr>
          <a:xfrm>
            <a:off x="2693745" y="4787139"/>
            <a:ext cx="1867055" cy="23018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2" name="直線コネクタ 551"/>
          <p:cNvCxnSpPr>
            <a:endCxn id="809" idx="1"/>
          </p:cNvCxnSpPr>
          <p:nvPr/>
        </p:nvCxnSpPr>
        <p:spPr>
          <a:xfrm>
            <a:off x="3065776" y="4203349"/>
            <a:ext cx="1557480" cy="7950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直線コネクタ 553"/>
          <p:cNvCxnSpPr>
            <a:endCxn id="805" idx="2"/>
          </p:cNvCxnSpPr>
          <p:nvPr/>
        </p:nvCxnSpPr>
        <p:spPr>
          <a:xfrm flipV="1">
            <a:off x="2151654" y="5006784"/>
            <a:ext cx="1586211" cy="3146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直線コネクタ 555"/>
          <p:cNvCxnSpPr>
            <a:endCxn id="316" idx="3"/>
          </p:cNvCxnSpPr>
          <p:nvPr/>
        </p:nvCxnSpPr>
        <p:spPr>
          <a:xfrm flipV="1">
            <a:off x="2558025" y="5617305"/>
            <a:ext cx="110264" cy="25358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直線コネクタ 576"/>
          <p:cNvCxnSpPr>
            <a:stCxn id="806" idx="1"/>
          </p:cNvCxnSpPr>
          <p:nvPr/>
        </p:nvCxnSpPr>
        <p:spPr>
          <a:xfrm flipH="1" flipV="1">
            <a:off x="4007433" y="2221963"/>
            <a:ext cx="1489474" cy="214568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直線コネクタ 577"/>
          <p:cNvCxnSpPr>
            <a:endCxn id="803" idx="1"/>
          </p:cNvCxnSpPr>
          <p:nvPr/>
        </p:nvCxnSpPr>
        <p:spPr>
          <a:xfrm>
            <a:off x="3519077" y="2692968"/>
            <a:ext cx="1381470" cy="185000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直線コネクタ 578"/>
          <p:cNvCxnSpPr>
            <a:stCxn id="816" idx="5"/>
          </p:cNvCxnSpPr>
          <p:nvPr/>
        </p:nvCxnSpPr>
        <p:spPr>
          <a:xfrm>
            <a:off x="6182668" y="4800708"/>
            <a:ext cx="831877" cy="53108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直線コネクタ 612"/>
          <p:cNvCxnSpPr>
            <a:stCxn id="807" idx="6"/>
          </p:cNvCxnSpPr>
          <p:nvPr/>
        </p:nvCxnSpPr>
        <p:spPr>
          <a:xfrm>
            <a:off x="5429807" y="5342119"/>
            <a:ext cx="1405555" cy="52876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円柱 459"/>
          <p:cNvSpPr/>
          <p:nvPr/>
        </p:nvSpPr>
        <p:spPr bwMode="auto">
          <a:xfrm>
            <a:off x="9300476" y="1239816"/>
            <a:ext cx="285975" cy="188423"/>
          </a:xfrm>
          <a:prstGeom prst="can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96" tIns="47193" rIns="94396" bIns="47193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1200" cap="none" spc="-157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72" name="グループ化 471"/>
          <p:cNvGrpSpPr/>
          <p:nvPr/>
        </p:nvGrpSpPr>
        <p:grpSpPr>
          <a:xfrm>
            <a:off x="9092913" y="1086674"/>
            <a:ext cx="450597" cy="283710"/>
            <a:chOff x="1056484" y="3350694"/>
            <a:chExt cx="285620" cy="227245"/>
          </a:xfrm>
        </p:grpSpPr>
        <p:sp>
          <p:nvSpPr>
            <p:cNvPr id="503" name="円柱 502"/>
            <p:cNvSpPr/>
            <p:nvPr/>
          </p:nvSpPr>
          <p:spPr>
            <a:xfrm>
              <a:off x="1056484" y="3350694"/>
              <a:ext cx="285620" cy="227245"/>
            </a:xfrm>
            <a:prstGeom prst="can">
              <a:avLst>
                <a:gd name="adj" fmla="val 18293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491" name="直線コネクタ 490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コネクタ 501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/>
          <p:cNvGrpSpPr/>
          <p:nvPr/>
        </p:nvGrpSpPr>
        <p:grpSpPr>
          <a:xfrm>
            <a:off x="99990" y="372144"/>
            <a:ext cx="1792670" cy="1223265"/>
            <a:chOff x="52618" y="630560"/>
            <a:chExt cx="1841077" cy="1223265"/>
          </a:xfrm>
        </p:grpSpPr>
        <p:sp>
          <p:nvSpPr>
            <p:cNvPr id="455" name="角丸四角形 454"/>
            <p:cNvSpPr/>
            <p:nvPr/>
          </p:nvSpPr>
          <p:spPr>
            <a:xfrm>
              <a:off x="56456" y="737972"/>
              <a:ext cx="1837239" cy="10612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3" tIns="45712" rIns="91423" bIns="45712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59" name="角丸四角形 458"/>
            <p:cNvSpPr/>
            <p:nvPr/>
          </p:nvSpPr>
          <p:spPr>
            <a:xfrm>
              <a:off x="1107951" y="1354323"/>
              <a:ext cx="498653" cy="274477"/>
            </a:xfrm>
            <a:prstGeom prst="roundRect">
              <a:avLst/>
            </a:prstGeom>
            <a:solidFill>
              <a:schemeClr val="accent5">
                <a:alpha val="34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186" tIns="34094" rIns="68186" bIns="34094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83545" y="1302150"/>
              <a:ext cx="822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７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基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5" name="テキスト ボックス 504"/>
            <p:cNvSpPr txBox="1"/>
            <p:nvPr/>
          </p:nvSpPr>
          <p:spPr>
            <a:xfrm>
              <a:off x="52618" y="630560"/>
              <a:ext cx="1841077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稼働中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6" name="テキスト ボックス 505"/>
            <p:cNvSpPr txBox="1"/>
            <p:nvPr/>
          </p:nvSpPr>
          <p:spPr>
            <a:xfrm>
              <a:off x="129714" y="1638381"/>
              <a:ext cx="16907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内は原子炉を起動した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07" name="グループ化 506"/>
          <p:cNvGrpSpPr/>
          <p:nvPr/>
        </p:nvGrpSpPr>
        <p:grpSpPr>
          <a:xfrm>
            <a:off x="2062904" y="233645"/>
            <a:ext cx="1792670" cy="1361764"/>
            <a:chOff x="52618" y="492061"/>
            <a:chExt cx="1841077" cy="1361764"/>
          </a:xfrm>
        </p:grpSpPr>
        <p:sp>
          <p:nvSpPr>
            <p:cNvPr id="510" name="角丸四角形 509"/>
            <p:cNvSpPr/>
            <p:nvPr/>
          </p:nvSpPr>
          <p:spPr>
            <a:xfrm>
              <a:off x="56456" y="737972"/>
              <a:ext cx="1837239" cy="10612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3" tIns="45712" rIns="91423" bIns="45712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1" name="角丸四角形 510"/>
            <p:cNvSpPr/>
            <p:nvPr/>
          </p:nvSpPr>
          <p:spPr>
            <a:xfrm>
              <a:off x="1082570" y="1354323"/>
              <a:ext cx="498653" cy="274477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34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186" tIns="34094" rIns="68186" bIns="34094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12" name="テキスト ボックス 511"/>
            <p:cNvSpPr txBox="1"/>
            <p:nvPr/>
          </p:nvSpPr>
          <p:spPr>
            <a:xfrm>
              <a:off x="260182" y="1302150"/>
              <a:ext cx="8223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7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基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3" name="テキスト ボックス 512"/>
            <p:cNvSpPr txBox="1"/>
            <p:nvPr/>
          </p:nvSpPr>
          <p:spPr>
            <a:xfrm>
              <a:off x="52618" y="492061"/>
              <a:ext cx="1841077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原子炉設置</a:t>
              </a: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変更許可済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14" name="テキスト ボックス 513"/>
            <p:cNvSpPr txBox="1"/>
            <p:nvPr/>
          </p:nvSpPr>
          <p:spPr>
            <a:xfrm>
              <a:off x="129714" y="1638381"/>
              <a:ext cx="16907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内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は許可日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15" name="グループ化 514"/>
          <p:cNvGrpSpPr/>
          <p:nvPr/>
        </p:nvGrpSpPr>
        <p:grpSpPr>
          <a:xfrm>
            <a:off x="4025818" y="233645"/>
            <a:ext cx="1792670" cy="1361764"/>
            <a:chOff x="52618" y="492061"/>
            <a:chExt cx="1841077" cy="1361764"/>
          </a:xfrm>
        </p:grpSpPr>
        <p:sp>
          <p:nvSpPr>
            <p:cNvPr id="544" name="角丸四角形 543"/>
            <p:cNvSpPr/>
            <p:nvPr/>
          </p:nvSpPr>
          <p:spPr>
            <a:xfrm>
              <a:off x="56456" y="737972"/>
              <a:ext cx="1837239" cy="10612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3" tIns="45712" rIns="91423" bIns="45712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45" name="角丸四角形 544"/>
            <p:cNvSpPr/>
            <p:nvPr/>
          </p:nvSpPr>
          <p:spPr>
            <a:xfrm>
              <a:off x="1082570" y="1354323"/>
              <a:ext cx="498653" cy="274477"/>
            </a:xfrm>
            <a:prstGeom prst="roundRect">
              <a:avLst/>
            </a:prstGeom>
            <a:solidFill>
              <a:srgbClr val="FFFFCC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186" tIns="34094" rIns="68186" bIns="34094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57" name="テキスト ボックス 556"/>
            <p:cNvSpPr txBox="1"/>
            <p:nvPr/>
          </p:nvSpPr>
          <p:spPr>
            <a:xfrm>
              <a:off x="129714" y="1302150"/>
              <a:ext cx="95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基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58" name="テキスト ボックス 557"/>
            <p:cNvSpPr txBox="1"/>
            <p:nvPr/>
          </p:nvSpPr>
          <p:spPr>
            <a:xfrm>
              <a:off x="52618" y="492061"/>
              <a:ext cx="1841077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新規制基準</a:t>
              </a: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への適合性審査中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59" name="テキスト ボックス 558"/>
            <p:cNvSpPr txBox="1"/>
            <p:nvPr/>
          </p:nvSpPr>
          <p:spPr>
            <a:xfrm>
              <a:off x="129714" y="1638381"/>
              <a:ext cx="169072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(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kumimoji="1" lang="en-US" altLang="ja-JP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)</a:t>
              </a: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内</a:t>
              </a:r>
              <a:r>
                <a:rPr kumimoji="1" lang="ja-JP" altLang="en-US" sz="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は申請日</a:t>
              </a:r>
              <a:endPara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60" name="グループ化 559"/>
          <p:cNvGrpSpPr/>
          <p:nvPr/>
        </p:nvGrpSpPr>
        <p:grpSpPr>
          <a:xfrm>
            <a:off x="5988732" y="233645"/>
            <a:ext cx="1792670" cy="1307178"/>
            <a:chOff x="52618" y="492061"/>
            <a:chExt cx="1841077" cy="1307178"/>
          </a:xfrm>
        </p:grpSpPr>
        <p:sp>
          <p:nvSpPr>
            <p:cNvPr id="561" name="角丸四角形 560"/>
            <p:cNvSpPr/>
            <p:nvPr/>
          </p:nvSpPr>
          <p:spPr>
            <a:xfrm>
              <a:off x="56456" y="737972"/>
              <a:ext cx="1837239" cy="106126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1423" tIns="45712" rIns="91423" bIns="45712"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3" name="テキスト ボックス 562"/>
            <p:cNvSpPr txBox="1"/>
            <p:nvPr/>
          </p:nvSpPr>
          <p:spPr>
            <a:xfrm>
              <a:off x="530821" y="1302150"/>
              <a:ext cx="9539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16</a:t>
              </a:r>
              <a:r>
                <a:rPr kumimoji="1" lang="ja-JP" alt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基</a:t>
              </a:r>
              <a:endPara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4" name="テキスト ボックス 563"/>
            <p:cNvSpPr txBox="1"/>
            <p:nvPr/>
          </p:nvSpPr>
          <p:spPr>
            <a:xfrm>
              <a:off x="52618" y="492061"/>
              <a:ext cx="1841077" cy="9233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適合性審査</a:t>
              </a:r>
              <a:endPara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未申請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7798747" y="6021184"/>
            <a:ext cx="2059798" cy="569780"/>
            <a:chOff x="7269651" y="6264315"/>
            <a:chExt cx="2059798" cy="569780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7338265" y="6264315"/>
              <a:ext cx="1968669" cy="569780"/>
              <a:chOff x="6923483" y="6324605"/>
              <a:chExt cx="1968669" cy="569780"/>
            </a:xfrm>
          </p:grpSpPr>
          <p:grpSp>
            <p:nvGrpSpPr>
              <p:cNvPr id="386" name="グループ化 385"/>
              <p:cNvGrpSpPr/>
              <p:nvPr/>
            </p:nvGrpSpPr>
            <p:grpSpPr>
              <a:xfrm>
                <a:off x="7677748" y="6324605"/>
                <a:ext cx="425602" cy="402112"/>
                <a:chOff x="107657" y="2051797"/>
                <a:chExt cx="425602" cy="402112"/>
              </a:xfrm>
            </p:grpSpPr>
            <p:sp>
              <p:nvSpPr>
                <p:cNvPr id="387" name="円柱 386"/>
                <p:cNvSpPr/>
                <p:nvPr/>
              </p:nvSpPr>
              <p:spPr>
                <a:xfrm>
                  <a:off x="174447" y="2211645"/>
                  <a:ext cx="285620" cy="227245"/>
                </a:xfrm>
                <a:prstGeom prst="can">
                  <a:avLst>
                    <a:gd name="adj" fmla="val 18293"/>
                  </a:avLst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ts val="2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grpSp>
              <p:nvGrpSpPr>
                <p:cNvPr id="388" name="グループ化 387"/>
                <p:cNvGrpSpPr/>
                <p:nvPr/>
              </p:nvGrpSpPr>
              <p:grpSpPr>
                <a:xfrm>
                  <a:off x="107657" y="2051797"/>
                  <a:ext cx="425602" cy="402112"/>
                  <a:chOff x="107657" y="2051797"/>
                  <a:chExt cx="425602" cy="402112"/>
                </a:xfrm>
              </p:grpSpPr>
              <p:sp>
                <p:nvSpPr>
                  <p:cNvPr id="389" name="テキスト ボックス 388"/>
                  <p:cNvSpPr txBox="1"/>
                  <p:nvPr/>
                </p:nvSpPr>
                <p:spPr>
                  <a:xfrm>
                    <a:off x="107657" y="2051797"/>
                    <a:ext cx="419199" cy="2308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en-US" altLang="ja-JP" sz="9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rPr>
                      <a:t>110</a:t>
                    </a:r>
                    <a:endParaRPr kumimoji="1" lang="ja-JP" altLang="en-US" sz="9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endParaRPr>
                  </a:p>
                </p:txBody>
              </p:sp>
              <p:sp>
                <p:nvSpPr>
                  <p:cNvPr id="390" name="テキスト ボックス 3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120" y="2210479"/>
                    <a:ext cx="416139" cy="2434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70651" tIns="35321" rIns="70651" bIns="35321">
                    <a:spAutoFit/>
                  </a:bodyPr>
                  <a:lstStyle>
                    <a:lvl1pPr eaLnBrk="0" hangingPunct="0"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742950" indent="-285750" eaLnBrk="0" hangingPunct="0"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marL="1143000" indent="-228600" eaLnBrk="0" hangingPunct="0"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marL="1600200" indent="-228600" eaLnBrk="0" hangingPunct="0"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marL="2057400" indent="-228600" eaLnBrk="0" hangingPunct="0"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kumimoji="1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marL="0" marR="0" lvl="0" indent="0" algn="ctr" defTabSz="914400" rtl="0" eaLnBrk="1" fontAlgn="base" latinLnBrk="0" hangingPunct="1">
                      <a:lnSpc>
                        <a:spcPts val="15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charset="0"/>
                        <a:ea typeface="ＭＳ Ｐゴシック" charset="-128"/>
                        <a:cs typeface="+mn-cs"/>
                      </a:rPr>
                      <a:t>２９</a:t>
                    </a:r>
                    <a:endParaRPr kumimoji="1" lang="ja-JP" altLang="en-US" sz="1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charset="0"/>
                      <a:ea typeface="ＭＳ Ｐゴシック" charset="-128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6" name="グループ化 5"/>
              <p:cNvGrpSpPr/>
              <p:nvPr/>
            </p:nvGrpSpPr>
            <p:grpSpPr>
              <a:xfrm>
                <a:off x="6923483" y="6483085"/>
                <a:ext cx="397560" cy="411300"/>
                <a:chOff x="6923483" y="6483085"/>
                <a:chExt cx="397560" cy="411300"/>
              </a:xfrm>
            </p:grpSpPr>
            <p:sp>
              <p:nvSpPr>
                <p:cNvPr id="375" name="円柱 374"/>
                <p:cNvSpPr/>
                <p:nvPr/>
              </p:nvSpPr>
              <p:spPr>
                <a:xfrm>
                  <a:off x="6979453" y="6483085"/>
                  <a:ext cx="285620" cy="227245"/>
                </a:xfrm>
                <a:prstGeom prst="can">
                  <a:avLst>
                    <a:gd name="adj" fmla="val 18293"/>
                  </a:avLst>
                </a:prstGeom>
                <a:solidFill>
                  <a:srgbClr val="00B05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ts val="2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534" name="テキスト ボックス 533"/>
                <p:cNvSpPr txBox="1"/>
                <p:nvPr/>
              </p:nvSpPr>
              <p:spPr>
                <a:xfrm>
                  <a:off x="6923483" y="6699943"/>
                  <a:ext cx="397560" cy="194442"/>
                </a:xfrm>
                <a:prstGeom prst="rect">
                  <a:avLst/>
                </a:prstGeom>
                <a:noFill/>
              </p:spPr>
              <p:txBody>
                <a:bodyPr wrap="none" lIns="70651" tIns="35321" rIns="70651" bIns="35321" rtlCol="0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8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PWR</a:t>
                  </a:r>
                  <a:endPara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grpSp>
            <p:nvGrpSpPr>
              <p:cNvPr id="7" name="グループ化 6"/>
              <p:cNvGrpSpPr/>
              <p:nvPr/>
            </p:nvGrpSpPr>
            <p:grpSpPr>
              <a:xfrm>
                <a:off x="7304129" y="6483085"/>
                <a:ext cx="402368" cy="411300"/>
                <a:chOff x="7304129" y="6483085"/>
                <a:chExt cx="402368" cy="411300"/>
              </a:xfrm>
            </p:grpSpPr>
            <p:sp>
              <p:nvSpPr>
                <p:cNvPr id="381" name="円柱 380"/>
                <p:cNvSpPr/>
                <p:nvPr/>
              </p:nvSpPr>
              <p:spPr>
                <a:xfrm>
                  <a:off x="7367680" y="6483085"/>
                  <a:ext cx="285620" cy="227245"/>
                </a:xfrm>
                <a:prstGeom prst="can">
                  <a:avLst>
                    <a:gd name="adj" fmla="val 18293"/>
                  </a:avLst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ts val="2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535" name="テキスト ボックス 534"/>
                <p:cNvSpPr txBox="1"/>
                <p:nvPr/>
              </p:nvSpPr>
              <p:spPr>
                <a:xfrm>
                  <a:off x="7304129" y="6699943"/>
                  <a:ext cx="402368" cy="194442"/>
                </a:xfrm>
                <a:prstGeom prst="rect">
                  <a:avLst/>
                </a:prstGeom>
                <a:noFill/>
              </p:spPr>
              <p:txBody>
                <a:bodyPr wrap="none" lIns="70651" tIns="35321" rIns="70651" bIns="35321" rtlCol="0"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8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BWR</a:t>
                  </a:r>
                  <a:endParaRPr kumimoji="1" lang="ja-JP" altLang="en-US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36" name="テキスト ボックス 535"/>
              <p:cNvSpPr txBox="1"/>
              <p:nvPr/>
            </p:nvSpPr>
            <p:spPr>
              <a:xfrm>
                <a:off x="7653300" y="6696552"/>
                <a:ext cx="477710" cy="194442"/>
              </a:xfrm>
              <a:prstGeom prst="rect">
                <a:avLst/>
              </a:prstGeom>
              <a:noFill/>
            </p:spPr>
            <p:txBody>
              <a:bodyPr wrap="none" lIns="70651" tIns="35321" rIns="70651" bIns="35321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ABWR</a:t>
                </a:r>
                <a:endPara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37" name="テキスト ボックス 536"/>
              <p:cNvSpPr txBox="1"/>
              <p:nvPr/>
            </p:nvSpPr>
            <p:spPr>
              <a:xfrm>
                <a:off x="8167580" y="6339572"/>
                <a:ext cx="724572" cy="194442"/>
              </a:xfrm>
              <a:prstGeom prst="rect">
                <a:avLst/>
              </a:prstGeom>
              <a:noFill/>
            </p:spPr>
            <p:txBody>
              <a:bodyPr wrap="none" lIns="70651" tIns="35321" rIns="70651" bIns="35321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出力</a:t>
                </a:r>
                <a:r>
                  <a:rPr kumimoji="1" lang="en-US" altLang="ja-JP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kumimoji="1" lang="ja-JP" altLang="en-US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万</a:t>
                </a:r>
                <a:r>
                  <a:rPr kumimoji="1" lang="en-US" altLang="ja-JP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kW)</a:t>
                </a:r>
                <a:endPara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538" name="テキスト ボックス 537"/>
              <p:cNvSpPr txBox="1"/>
              <p:nvPr/>
            </p:nvSpPr>
            <p:spPr>
              <a:xfrm>
                <a:off x="8148355" y="6519923"/>
                <a:ext cx="347866" cy="194442"/>
              </a:xfrm>
              <a:prstGeom prst="rect">
                <a:avLst/>
              </a:prstGeom>
              <a:noFill/>
            </p:spPr>
            <p:txBody>
              <a:bodyPr wrap="none" lIns="70651" tIns="35321" rIns="70651" bIns="35321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年数</a:t>
                </a:r>
                <a:endPara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cxnSp>
            <p:nvCxnSpPr>
              <p:cNvPr id="9" name="直線コネクタ 8"/>
              <p:cNvCxnSpPr/>
              <p:nvPr/>
            </p:nvCxnSpPr>
            <p:spPr>
              <a:xfrm>
                <a:off x="8029668" y="6433145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9" name="直線コネクタ 538"/>
              <p:cNvCxnSpPr/>
              <p:nvPr/>
            </p:nvCxnSpPr>
            <p:spPr>
              <a:xfrm>
                <a:off x="7987385" y="6612322"/>
                <a:ext cx="216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正方形/長方形 13"/>
            <p:cNvSpPr/>
            <p:nvPr/>
          </p:nvSpPr>
          <p:spPr>
            <a:xfrm>
              <a:off x="7269651" y="6264315"/>
              <a:ext cx="2059798" cy="5308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i="0" u="sng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</a:t>
              </a:r>
              <a:endPara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574" name="テキスト ボックス 573"/>
          <p:cNvSpPr txBox="1"/>
          <p:nvPr/>
        </p:nvSpPr>
        <p:spPr>
          <a:xfrm>
            <a:off x="8156453" y="1595409"/>
            <a:ext cx="1747097" cy="222972"/>
          </a:xfrm>
          <a:prstGeom prst="rect">
            <a:avLst/>
          </a:prstGeom>
          <a:noFill/>
          <a:ln>
            <a:noFill/>
          </a:ln>
        </p:spPr>
        <p:txBody>
          <a:bodyPr wrap="square" lIns="68415" tIns="34208" rIns="68415" bIns="34208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日時点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889155" y="5943463"/>
            <a:ext cx="1442809" cy="746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0" name="テキスト ボックス 129"/>
          <p:cNvSpPr txBox="1">
            <a:spLocks noChangeArrowheads="1"/>
          </p:cNvSpPr>
          <p:nvPr/>
        </p:nvSpPr>
        <p:spPr bwMode="auto">
          <a:xfrm>
            <a:off x="3872600" y="6020237"/>
            <a:ext cx="797977" cy="33317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四国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伊方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発電所</a:t>
            </a:r>
          </a:p>
        </p:txBody>
      </p:sp>
      <p:grpSp>
        <p:nvGrpSpPr>
          <p:cNvPr id="366" name="グループ化 365"/>
          <p:cNvGrpSpPr/>
          <p:nvPr/>
        </p:nvGrpSpPr>
        <p:grpSpPr>
          <a:xfrm>
            <a:off x="4459170" y="5915889"/>
            <a:ext cx="419199" cy="387093"/>
            <a:chOff x="989694" y="3190846"/>
            <a:chExt cx="419199" cy="387093"/>
          </a:xfrm>
        </p:grpSpPr>
        <p:grpSp>
          <p:nvGrpSpPr>
            <p:cNvPr id="367" name="グループ化 366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371" name="円柱 370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72" name="テキスト ボックス 371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57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368" name="直線コネクタ 367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直線コネクタ 368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0" name="直線コネクタ 399"/>
          <p:cNvCxnSpPr/>
          <p:nvPr/>
        </p:nvCxnSpPr>
        <p:spPr>
          <a:xfrm>
            <a:off x="3602850" y="6365939"/>
            <a:ext cx="2013809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3" name="直線コネクタ 552"/>
          <p:cNvCxnSpPr>
            <a:endCxn id="802" idx="4"/>
          </p:cNvCxnSpPr>
          <p:nvPr/>
        </p:nvCxnSpPr>
        <p:spPr>
          <a:xfrm flipH="1" flipV="1">
            <a:off x="3476840" y="5690864"/>
            <a:ext cx="126010" cy="66786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9" name="角丸四角形 498"/>
          <p:cNvSpPr/>
          <p:nvPr/>
        </p:nvSpPr>
        <p:spPr>
          <a:xfrm>
            <a:off x="5236190" y="5934939"/>
            <a:ext cx="346880" cy="3967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28" name="テキスト ボックス 527"/>
          <p:cNvSpPr txBox="1"/>
          <p:nvPr/>
        </p:nvSpPr>
        <p:spPr>
          <a:xfrm>
            <a:off x="5128286" y="6366905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(H28.8.12)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82" name="グループ化 1081"/>
          <p:cNvGrpSpPr/>
          <p:nvPr/>
        </p:nvGrpSpPr>
        <p:grpSpPr>
          <a:xfrm>
            <a:off x="5202304" y="5915889"/>
            <a:ext cx="425602" cy="617668"/>
            <a:chOff x="107657" y="2051797"/>
            <a:chExt cx="425602" cy="617668"/>
          </a:xfrm>
        </p:grpSpPr>
        <p:sp>
          <p:nvSpPr>
            <p:cNvPr id="1083" name="円柱 1082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1084" name="グループ化 1083"/>
            <p:cNvGrpSpPr/>
            <p:nvPr/>
          </p:nvGrpSpPr>
          <p:grpSpPr>
            <a:xfrm>
              <a:off x="107657" y="2051797"/>
              <a:ext cx="425602" cy="617668"/>
              <a:chOff x="107657" y="2051797"/>
              <a:chExt cx="425602" cy="617668"/>
            </a:xfrm>
          </p:grpSpPr>
          <p:sp>
            <p:nvSpPr>
              <p:cNvPr id="1085" name="テキスト ボックス 1084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89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086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4560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</a:t>
                </a: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２３</a:t>
                </a:r>
                <a:endParaRPr kumimoji="1" lang="en-US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sp>
        <p:nvSpPr>
          <p:cNvPr id="508" name="テキスト ボックス 507"/>
          <p:cNvSpPr txBox="1"/>
          <p:nvPr/>
        </p:nvSpPr>
        <p:spPr>
          <a:xfrm>
            <a:off x="1583991" y="4789267"/>
            <a:ext cx="57869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(H29.6.6)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2" name="テキスト ボックス 561"/>
          <p:cNvSpPr txBox="1"/>
          <p:nvPr/>
        </p:nvSpPr>
        <p:spPr>
          <a:xfrm>
            <a:off x="84851" y="1550404"/>
            <a:ext cx="8349367" cy="2308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※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７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基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のうち、伊方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３号機、川内１号機は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定期検査中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。伊方３号機は、平成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29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年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12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月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13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日、広島高裁において運転差止仮処分命令（平成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30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年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9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月</a:t>
            </a:r>
            <a:r>
              <a: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30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日まで）。</a:t>
            </a:r>
          </a:p>
        </p:txBody>
      </p:sp>
      <p:sp>
        <p:nvSpPr>
          <p:cNvPr id="565" name="正方形/長方形 564"/>
          <p:cNvSpPr/>
          <p:nvPr/>
        </p:nvSpPr>
        <p:spPr>
          <a:xfrm>
            <a:off x="803397" y="948174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+mn-cs"/>
              </a:rPr>
              <a:t>※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509" name="グループ化 508"/>
          <p:cNvGrpSpPr/>
          <p:nvPr/>
        </p:nvGrpSpPr>
        <p:grpSpPr>
          <a:xfrm>
            <a:off x="992560" y="3754683"/>
            <a:ext cx="419199" cy="387093"/>
            <a:chOff x="989694" y="3190846"/>
            <a:chExt cx="419199" cy="387093"/>
          </a:xfrm>
        </p:grpSpPr>
        <p:grpSp>
          <p:nvGrpSpPr>
            <p:cNvPr id="570" name="グループ化 569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576" name="円柱 575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580" name="テキスト ボックス 579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573" name="直線コネクタ 572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直線コネクタ 574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1" name="グループ化 580"/>
          <p:cNvGrpSpPr/>
          <p:nvPr/>
        </p:nvGrpSpPr>
        <p:grpSpPr>
          <a:xfrm>
            <a:off x="1352600" y="3754683"/>
            <a:ext cx="419199" cy="387093"/>
            <a:chOff x="989694" y="3190846"/>
            <a:chExt cx="419199" cy="387093"/>
          </a:xfrm>
        </p:grpSpPr>
        <p:grpSp>
          <p:nvGrpSpPr>
            <p:cNvPr id="582" name="グループ化 581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585" name="円柱 584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586" name="テキスト ボックス 585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118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583" name="直線コネクタ 582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直線コネクタ 583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5" name="テキスト ボックス 594"/>
          <p:cNvSpPr txBox="1"/>
          <p:nvPr/>
        </p:nvSpPr>
        <p:spPr>
          <a:xfrm>
            <a:off x="1572891" y="4206665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(H30.3.14)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97" name="グループ化 596"/>
          <p:cNvGrpSpPr/>
          <p:nvPr/>
        </p:nvGrpSpPr>
        <p:grpSpPr>
          <a:xfrm>
            <a:off x="4822702" y="5915889"/>
            <a:ext cx="419199" cy="387093"/>
            <a:chOff x="989694" y="3190846"/>
            <a:chExt cx="419199" cy="387093"/>
          </a:xfrm>
        </p:grpSpPr>
        <p:grpSp>
          <p:nvGrpSpPr>
            <p:cNvPr id="598" name="グループ化 597"/>
            <p:cNvGrpSpPr/>
            <p:nvPr/>
          </p:nvGrpSpPr>
          <p:grpSpPr>
            <a:xfrm>
              <a:off x="989694" y="3190846"/>
              <a:ext cx="419199" cy="387093"/>
              <a:chOff x="107657" y="2051797"/>
              <a:chExt cx="419199" cy="387093"/>
            </a:xfrm>
          </p:grpSpPr>
          <p:sp>
            <p:nvSpPr>
              <p:cNvPr id="601" name="円柱 600"/>
              <p:cNvSpPr/>
              <p:nvPr/>
            </p:nvSpPr>
            <p:spPr>
              <a:xfrm>
                <a:off x="174447" y="2211645"/>
                <a:ext cx="285620" cy="227245"/>
              </a:xfrm>
              <a:prstGeom prst="can">
                <a:avLst>
                  <a:gd name="adj" fmla="val 18293"/>
                </a:avLst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02" name="テキスト ボックス 601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57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cxnSp>
          <p:nvCxnSpPr>
            <p:cNvPr id="599" name="直線コネクタ 598"/>
            <p:cNvCxnSpPr/>
            <p:nvPr/>
          </p:nvCxnSpPr>
          <p:spPr>
            <a:xfrm>
              <a:off x="1062038" y="3378994"/>
              <a:ext cx="273843" cy="180975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直線コネクタ 599"/>
            <p:cNvCxnSpPr/>
            <p:nvPr/>
          </p:nvCxnSpPr>
          <p:spPr>
            <a:xfrm flipV="1">
              <a:off x="1062038" y="3376614"/>
              <a:ext cx="271462" cy="180974"/>
            </a:xfrm>
            <a:prstGeom prst="line">
              <a:avLst/>
            </a:prstGeom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7" name="テキスト ボックス 586"/>
          <p:cNvSpPr txBox="1"/>
          <p:nvPr/>
        </p:nvSpPr>
        <p:spPr>
          <a:xfrm>
            <a:off x="2063748" y="5856910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(H29.1.18)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9" name="テキスト ボックス 588"/>
          <p:cNvSpPr txBox="1"/>
          <p:nvPr/>
        </p:nvSpPr>
        <p:spPr>
          <a:xfrm>
            <a:off x="1552960" y="5863560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(H30.3.23)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0" name="テキスト ボックス 127"/>
          <p:cNvSpPr txBox="1">
            <a:spLocks noChangeArrowheads="1"/>
          </p:cNvSpPr>
          <p:nvPr/>
        </p:nvSpPr>
        <p:spPr bwMode="auto">
          <a:xfrm>
            <a:off x="47847" y="6024195"/>
            <a:ext cx="1019770" cy="33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816" tIns="27816" rIns="27816" bIns="27816">
            <a:spAutoFit/>
          </a:bodyPr>
          <a:lstStyle>
            <a:lvl1pPr marL="84138" indent="-84138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54088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九州</a:t>
            </a: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電力㈱</a:t>
            </a:r>
            <a:endParaRPr kumimoji="1" lang="en-US" altLang="ja-JP" sz="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4138" marR="0" lvl="0" indent="-84138" algn="l" defTabSz="9540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川内</a:t>
            </a: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原子力発電所</a:t>
            </a:r>
          </a:p>
        </p:txBody>
      </p:sp>
      <p:sp>
        <p:nvSpPr>
          <p:cNvPr id="591" name="テキスト ボックス 590"/>
          <p:cNvSpPr txBox="1"/>
          <p:nvPr/>
        </p:nvSpPr>
        <p:spPr>
          <a:xfrm>
            <a:off x="809760" y="6411910"/>
            <a:ext cx="634804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(H27.8.11)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4" name="テキスト ボックス 593"/>
          <p:cNvSpPr txBox="1"/>
          <p:nvPr/>
        </p:nvSpPr>
        <p:spPr>
          <a:xfrm>
            <a:off x="1336766" y="6411910"/>
            <a:ext cx="690909" cy="179054"/>
          </a:xfrm>
          <a:prstGeom prst="rect">
            <a:avLst/>
          </a:prstGeom>
          <a:noFill/>
        </p:spPr>
        <p:txBody>
          <a:bodyPr wrap="none" lIns="70651" tIns="35321" rIns="70651" bIns="35321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(H27.10.15)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03" name="直線コネクタ 602"/>
          <p:cNvCxnSpPr/>
          <p:nvPr/>
        </p:nvCxnSpPr>
        <p:spPr>
          <a:xfrm>
            <a:off x="47363" y="6416712"/>
            <a:ext cx="2520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" name="角丸四角形 603"/>
          <p:cNvSpPr/>
          <p:nvPr/>
        </p:nvSpPr>
        <p:spPr>
          <a:xfrm>
            <a:off x="1016299" y="6009820"/>
            <a:ext cx="752440" cy="38771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605" name="グループ化 604"/>
          <p:cNvGrpSpPr/>
          <p:nvPr/>
        </p:nvGrpSpPr>
        <p:grpSpPr>
          <a:xfrm>
            <a:off x="992560" y="5979190"/>
            <a:ext cx="425602" cy="405045"/>
            <a:chOff x="107657" y="2051797"/>
            <a:chExt cx="425602" cy="405045"/>
          </a:xfrm>
        </p:grpSpPr>
        <p:sp>
          <p:nvSpPr>
            <p:cNvPr id="606" name="円柱 605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607" name="グループ化 606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608" name="テキスト ボックス 607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89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09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 ３３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grpSp>
        <p:nvGrpSpPr>
          <p:cNvPr id="610" name="グループ化 609"/>
          <p:cNvGrpSpPr/>
          <p:nvPr/>
        </p:nvGrpSpPr>
        <p:grpSpPr>
          <a:xfrm>
            <a:off x="1377048" y="5979190"/>
            <a:ext cx="425602" cy="405045"/>
            <a:chOff x="107657" y="2051797"/>
            <a:chExt cx="425602" cy="405045"/>
          </a:xfrm>
        </p:grpSpPr>
        <p:sp>
          <p:nvSpPr>
            <p:cNvPr id="611" name="円柱 610"/>
            <p:cNvSpPr/>
            <p:nvPr/>
          </p:nvSpPr>
          <p:spPr>
            <a:xfrm>
              <a:off x="174447" y="2211645"/>
              <a:ext cx="285620" cy="227245"/>
            </a:xfrm>
            <a:prstGeom prst="can">
              <a:avLst>
                <a:gd name="adj" fmla="val 18293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612" name="グループ化 611"/>
            <p:cNvGrpSpPr/>
            <p:nvPr/>
          </p:nvGrpSpPr>
          <p:grpSpPr>
            <a:xfrm>
              <a:off x="107657" y="2051797"/>
              <a:ext cx="425602" cy="405045"/>
              <a:chOff x="107657" y="2051797"/>
              <a:chExt cx="425602" cy="405045"/>
            </a:xfrm>
          </p:grpSpPr>
          <p:sp>
            <p:nvSpPr>
              <p:cNvPr id="614" name="テキスト ボックス 613"/>
              <p:cNvSpPr txBox="1"/>
              <p:nvPr/>
            </p:nvSpPr>
            <p:spPr>
              <a:xfrm>
                <a:off x="107657" y="2051797"/>
                <a:ext cx="41919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89</a:t>
                </a:r>
                <a:endParaRPr kumimoji="1" lang="ja-JP" altLang="en-US" sz="9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15" name="テキスト ボックス 330"/>
              <p:cNvSpPr txBox="1">
                <a:spLocks noChangeArrowheads="1"/>
              </p:cNvSpPr>
              <p:nvPr/>
            </p:nvSpPr>
            <p:spPr bwMode="auto">
              <a:xfrm>
                <a:off x="117120" y="2213412"/>
                <a:ext cx="416139" cy="243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0651" tIns="35321" rIns="70651" bIns="35321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ts val="15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ＭＳ Ｐゴシック" charset="-128"/>
                    <a:cs typeface="+mn-cs"/>
                  </a:rPr>
                  <a:t>３２</a:t>
                </a: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endParaRPr>
              </a:p>
            </p:txBody>
          </p:sp>
        </p:grpSp>
      </p:grpSp>
      <p:cxnSp>
        <p:nvCxnSpPr>
          <p:cNvPr id="617" name="直線コネクタ 616"/>
          <p:cNvCxnSpPr/>
          <p:nvPr/>
        </p:nvCxnSpPr>
        <p:spPr>
          <a:xfrm flipV="1">
            <a:off x="2558025" y="6202370"/>
            <a:ext cx="200274" cy="2143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27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356</Words>
  <Application>Microsoft Office PowerPoint</Application>
  <PresentationFormat>A4 210 x 297 mm</PresentationFormat>
  <Paragraphs>192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ゴシック</vt:lpstr>
      <vt:lpstr>ＭＳ 明朝</vt:lpstr>
      <vt:lpstr>メイリオ</vt:lpstr>
      <vt:lpstr>Arial</vt:lpstr>
      <vt:lpstr>Calibri</vt:lpstr>
      <vt:lpstr>Wingdings</vt:lpstr>
      <vt:lpstr>【機○・記載例なし】</vt:lpstr>
      <vt:lpstr>3_Office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2018-05-11T00:46:47Z</dcterms:created>
  <dcterms:modified xsi:type="dcterms:W3CDTF">2018-05-14T02:28:02Z</dcterms:modified>
</cp:coreProperties>
</file>