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257"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47" autoAdjust="0"/>
  </p:normalViewPr>
  <p:slideViewPr>
    <p:cSldViewPr>
      <p:cViewPr varScale="1">
        <p:scale>
          <a:sx n="89" d="100"/>
          <a:sy n="89" d="100"/>
        </p:scale>
        <p:origin x="80" y="136"/>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2018/4/17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2018/4/17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2018/4/17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2018/4/17</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png"/><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3.xml"/><Relationship Id="rId6" Type="http://schemas.openxmlformats.org/officeDocument/2006/relationships/image" Target="../media/image5.wmf"/><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テキスト プレースホルダー 7"/>
          <p:cNvSpPr>
            <a:spLocks noGrp="1"/>
          </p:cNvSpPr>
          <p:nvPr>
            <p:ph type="body" sz="quarter" idx="17"/>
          </p:nvPr>
        </p:nvSpPr>
        <p:spPr>
          <a:xfrm>
            <a:off x="200025" y="669925"/>
            <a:ext cx="9505950" cy="1754188"/>
          </a:xfr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381" tIns="45692" rIns="91381" bIns="45692"/>
          <a:lstStyle/>
          <a:p>
            <a:pPr marL="285750" indent="-285750">
              <a:spcBef>
                <a:spcPct val="0"/>
              </a:spcBef>
              <a:spcAft>
                <a:spcPct val="0"/>
              </a:spcAft>
            </a:pPr>
            <a:r>
              <a:rPr sz="1800" dirty="0" smtClean="0">
                <a:solidFill>
                  <a:srgbClr val="000000"/>
                </a:solidFill>
              </a:rPr>
              <a:t>電力市場における活発な競争を実現する上では、送配電ネットワーク部門を中立化し、適正な対価（託送料金）を支払った上で、誰でも自由かつ公平・平等に送配電ネットワークを利用できるようにすることが必須。</a:t>
            </a:r>
          </a:p>
          <a:p>
            <a:pPr marL="285750" indent="-285750">
              <a:spcBef>
                <a:spcPct val="0"/>
              </a:spcBef>
              <a:spcAft>
                <a:spcPct val="0"/>
              </a:spcAft>
            </a:pPr>
            <a:r>
              <a:rPr sz="1800" dirty="0" smtClean="0">
                <a:solidFill>
                  <a:srgbClr val="000000"/>
                </a:solidFill>
              </a:rPr>
              <a:t>現行の「会計分離」では、発電と送配電の間の社内でのやりとりが法人間の契約として明確にならず、外部からの検証が難しい、託送ルールが適用されない等の問題がある。</a:t>
            </a:r>
          </a:p>
          <a:p>
            <a:pPr marL="285750" indent="-285750">
              <a:spcBef>
                <a:spcPct val="0"/>
              </a:spcBef>
              <a:spcAft>
                <a:spcPct val="0"/>
              </a:spcAft>
            </a:pPr>
            <a:r>
              <a:rPr sz="1800" dirty="0" smtClean="0">
                <a:solidFill>
                  <a:srgbClr val="000000"/>
                </a:solidFill>
              </a:rPr>
              <a:t>このため、</a:t>
            </a:r>
            <a:r>
              <a:rPr lang="en-US" altLang="ja-JP" sz="1800" b="1" dirty="0" smtClean="0">
                <a:solidFill>
                  <a:srgbClr val="000000"/>
                </a:solidFill>
              </a:rPr>
              <a:t>2020</a:t>
            </a:r>
            <a:r>
              <a:rPr sz="1800" b="1" dirty="0" smtClean="0">
                <a:solidFill>
                  <a:srgbClr val="000000"/>
                </a:solidFill>
              </a:rPr>
              <a:t>年に発送電の「法的分離」を行い、送配電部門の中立性を高めていく</a:t>
            </a:r>
            <a:r>
              <a:rPr sz="1800" dirty="0" smtClean="0">
                <a:solidFill>
                  <a:srgbClr val="000000"/>
                </a:solidFill>
              </a:rPr>
              <a:t>。</a:t>
            </a:r>
          </a:p>
        </p:txBody>
      </p:sp>
      <p:sp>
        <p:nvSpPr>
          <p:cNvPr id="9" name="正方形/長方形 8"/>
          <p:cNvSpPr/>
          <p:nvPr/>
        </p:nvSpPr>
        <p:spPr>
          <a:xfrm>
            <a:off x="0" y="6237288"/>
            <a:ext cx="9906000" cy="6477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flipH="1">
            <a:off x="203200" y="3689350"/>
            <a:ext cx="9369425" cy="1028700"/>
          </a:xfrm>
          <a:prstGeom prst="roundRect">
            <a:avLst/>
          </a:prstGeom>
          <a:solidFill>
            <a:schemeClr val="bg2">
              <a:lumMod val="90000"/>
            </a:schemeClr>
          </a:solidFill>
          <a:ln>
            <a:noFill/>
          </a:ln>
          <a:effectLst>
            <a:outerShdw blurRad="50800" dist="38100" dir="8100000" algn="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flipH="1">
            <a:off x="203200" y="3689350"/>
            <a:ext cx="1943100" cy="1028700"/>
          </a:xfrm>
          <a:prstGeom prst="roundRect">
            <a:avLst/>
          </a:prstGeom>
          <a:solidFill>
            <a:schemeClr val="bg2">
              <a:lumMod val="75000"/>
            </a:schemeClr>
          </a:solidFill>
          <a:ln>
            <a:noFill/>
          </a:ln>
          <a:effectLst>
            <a:outerShdw blurRad="50800" dist="38100" dir="8100000" algn="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999" name="テキスト ボックス 11"/>
          <p:cNvSpPr txBox="1">
            <a:spLocks noChangeArrowheads="1"/>
          </p:cNvSpPr>
          <p:nvPr/>
        </p:nvSpPr>
        <p:spPr bwMode="auto">
          <a:xfrm>
            <a:off x="350838" y="3665538"/>
            <a:ext cx="18018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algn="ctr" eaLnBrk="1" hangingPunct="1">
              <a:spcBef>
                <a:spcPct val="0"/>
              </a:spcBef>
              <a:spcAft>
                <a:spcPct val="0"/>
              </a:spcAft>
              <a:buClrTx/>
              <a:buFontTx/>
              <a:buNone/>
            </a:pPr>
            <a:r>
              <a:rPr lang="ja-JP" altLang="en-US" sz="1800">
                <a:solidFill>
                  <a:srgbClr val="4A452A"/>
                </a:solidFill>
              </a:rPr>
              <a:t>既存電力会社Ａ</a:t>
            </a:r>
          </a:p>
        </p:txBody>
      </p:sp>
      <p:sp>
        <p:nvSpPr>
          <p:cNvPr id="13" name="角丸四角形 12"/>
          <p:cNvSpPr/>
          <p:nvPr/>
        </p:nvSpPr>
        <p:spPr>
          <a:xfrm flipH="1">
            <a:off x="3111500" y="3689350"/>
            <a:ext cx="3619500" cy="1928813"/>
          </a:xfrm>
          <a:prstGeom prst="roundRect">
            <a:avLst/>
          </a:prstGeom>
          <a:solidFill>
            <a:schemeClr val="bg2">
              <a:lumMod val="75000"/>
            </a:schemeClr>
          </a:solidFill>
          <a:ln>
            <a:noFill/>
          </a:ln>
          <a:effectLst>
            <a:outerShdw blurRad="50800" dist="38100" dir="8100000" algn="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5001" name="Picture 11" descr="MCj022682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25500" y="3971925"/>
            <a:ext cx="88582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002" name="テキスト ボックス 14"/>
          <p:cNvSpPr txBox="1">
            <a:spLocks noChangeArrowheads="1"/>
          </p:cNvSpPr>
          <p:nvPr/>
        </p:nvSpPr>
        <p:spPr bwMode="auto">
          <a:xfrm flipH="1">
            <a:off x="3181350" y="3338513"/>
            <a:ext cx="36528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algn="ctr" eaLnBrk="1" hangingPunct="1">
              <a:spcBef>
                <a:spcPct val="0"/>
              </a:spcBef>
              <a:spcAft>
                <a:spcPct val="0"/>
              </a:spcAft>
              <a:buClrTx/>
              <a:buFontTx/>
              <a:buNone/>
            </a:pPr>
            <a:r>
              <a:rPr lang="ja-JP" altLang="en-US" b="1">
                <a:solidFill>
                  <a:srgbClr val="4F6228"/>
                </a:solidFill>
              </a:rPr>
              <a:t>送配電</a:t>
            </a:r>
            <a:r>
              <a:rPr lang="ja-JP" altLang="en-US" sz="1600" b="1">
                <a:solidFill>
                  <a:srgbClr val="4F6228"/>
                </a:solidFill>
              </a:rPr>
              <a:t>（独占の規制部門）</a:t>
            </a:r>
            <a:endParaRPr lang="ja-JP" altLang="en-US" sz="1100">
              <a:solidFill>
                <a:srgbClr val="4F6228"/>
              </a:solidFill>
            </a:endParaRPr>
          </a:p>
        </p:txBody>
      </p:sp>
      <p:sp>
        <p:nvSpPr>
          <p:cNvPr id="85003" name="テキスト ボックス 15"/>
          <p:cNvSpPr txBox="1">
            <a:spLocks noChangeArrowheads="1"/>
          </p:cNvSpPr>
          <p:nvPr/>
        </p:nvSpPr>
        <p:spPr bwMode="auto">
          <a:xfrm>
            <a:off x="266700" y="3284538"/>
            <a:ext cx="19288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eaLnBrk="1" hangingPunct="1">
              <a:spcBef>
                <a:spcPct val="0"/>
              </a:spcBef>
              <a:spcAft>
                <a:spcPct val="0"/>
              </a:spcAft>
              <a:buClrTx/>
              <a:buFontTx/>
              <a:buNone/>
            </a:pPr>
            <a:r>
              <a:rPr lang="ja-JP" altLang="en-US" b="1">
                <a:solidFill>
                  <a:srgbClr val="E46C0A"/>
                </a:solidFill>
              </a:rPr>
              <a:t>発電</a:t>
            </a:r>
            <a:r>
              <a:rPr lang="ja-JP" altLang="en-US" sz="1600" b="1">
                <a:solidFill>
                  <a:srgbClr val="E46C0A"/>
                </a:solidFill>
              </a:rPr>
              <a:t>（競争部門）</a:t>
            </a:r>
          </a:p>
        </p:txBody>
      </p:sp>
      <p:sp>
        <p:nvSpPr>
          <p:cNvPr id="85004" name="テキスト ボックス 16"/>
          <p:cNvSpPr txBox="1">
            <a:spLocks noChangeArrowheads="1"/>
          </p:cNvSpPr>
          <p:nvPr/>
        </p:nvSpPr>
        <p:spPr bwMode="auto">
          <a:xfrm>
            <a:off x="7691438" y="3305175"/>
            <a:ext cx="1928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eaLnBrk="1" hangingPunct="1">
              <a:spcBef>
                <a:spcPct val="0"/>
              </a:spcBef>
              <a:spcAft>
                <a:spcPct val="0"/>
              </a:spcAft>
              <a:buClrTx/>
              <a:buFontTx/>
              <a:buNone/>
            </a:pPr>
            <a:r>
              <a:rPr lang="ja-JP" altLang="en-US" b="1">
                <a:solidFill>
                  <a:srgbClr val="376092"/>
                </a:solidFill>
              </a:rPr>
              <a:t>小売</a:t>
            </a:r>
            <a:r>
              <a:rPr lang="ja-JP" altLang="en-US" sz="1600" b="1">
                <a:solidFill>
                  <a:srgbClr val="376092"/>
                </a:solidFill>
              </a:rPr>
              <a:t>（競争部門）</a:t>
            </a:r>
          </a:p>
        </p:txBody>
      </p:sp>
      <p:sp>
        <p:nvSpPr>
          <p:cNvPr id="18" name="フリーフォーム 17"/>
          <p:cNvSpPr/>
          <p:nvPr/>
        </p:nvSpPr>
        <p:spPr>
          <a:xfrm rot="3083048" flipH="1">
            <a:off x="1977231" y="3945732"/>
            <a:ext cx="1108075" cy="871538"/>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5006" name="Picture 286" descr="http://t2.gstatic.com/images?q=tbn:ANd9GcRuv98RFUozWcFBJPaunjg1hyM5xvkeEIzpyr5bprxuRdkvc68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150" y="4730750"/>
            <a:ext cx="32067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07" name="Picture 286" descr="http://t2.gstatic.com/images?q=tbn:ANd9GcRuv98RFUozWcFBJPaunjg1hyM5xvkeEIzpyr5bprxuRdkvc68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2038" y="3978275"/>
            <a:ext cx="3429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フリーフォーム 20"/>
          <p:cNvSpPr/>
          <p:nvPr/>
        </p:nvSpPr>
        <p:spPr>
          <a:xfrm rot="10584725" flipH="1" flipV="1">
            <a:off x="4960938" y="4275138"/>
            <a:ext cx="1093787" cy="701675"/>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フリーフォーム 21"/>
          <p:cNvSpPr/>
          <p:nvPr/>
        </p:nvSpPr>
        <p:spPr>
          <a:xfrm rot="4609238" flipH="1">
            <a:off x="4183063" y="3713162"/>
            <a:ext cx="69850" cy="1406525"/>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フリーフォーム 22"/>
          <p:cNvSpPr/>
          <p:nvPr/>
        </p:nvSpPr>
        <p:spPr>
          <a:xfrm rot="21109388" flipH="1" flipV="1">
            <a:off x="4921250" y="4206875"/>
            <a:ext cx="1371600" cy="46038"/>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フリーフォーム 23"/>
          <p:cNvSpPr/>
          <p:nvPr/>
        </p:nvSpPr>
        <p:spPr>
          <a:xfrm rot="9734517" flipH="1" flipV="1">
            <a:off x="3635375" y="4265613"/>
            <a:ext cx="2379663" cy="1084262"/>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フリーフォーム 24"/>
          <p:cNvSpPr/>
          <p:nvPr/>
        </p:nvSpPr>
        <p:spPr>
          <a:xfrm rot="20131834">
            <a:off x="3425825" y="4273550"/>
            <a:ext cx="2535238" cy="1582738"/>
          </a:xfrm>
          <a:custGeom>
            <a:avLst/>
            <a:gdLst>
              <a:gd name="connsiteX0" fmla="*/ 0 w 2990850"/>
              <a:gd name="connsiteY0" fmla="*/ 0 h 1857375"/>
              <a:gd name="connsiteX1" fmla="*/ 428625 w 2990850"/>
              <a:gd name="connsiteY1" fmla="*/ 457200 h 1857375"/>
              <a:gd name="connsiteX2" fmla="*/ 962025 w 2990850"/>
              <a:gd name="connsiteY2" fmla="*/ 876300 h 1857375"/>
              <a:gd name="connsiteX3" fmla="*/ 1714500 w 2990850"/>
              <a:gd name="connsiteY3" fmla="*/ 1352550 h 1857375"/>
              <a:gd name="connsiteX4" fmla="*/ 2571750 w 2990850"/>
              <a:gd name="connsiteY4" fmla="*/ 1733550 h 1857375"/>
              <a:gd name="connsiteX5" fmla="*/ 2990850 w 2990850"/>
              <a:gd name="connsiteY5" fmla="*/ 1857375 h 1857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0850" h="1857375">
                <a:moveTo>
                  <a:pt x="0" y="0"/>
                </a:moveTo>
                <a:cubicBezTo>
                  <a:pt x="134144" y="155575"/>
                  <a:pt x="268288" y="311150"/>
                  <a:pt x="428625" y="457200"/>
                </a:cubicBezTo>
                <a:cubicBezTo>
                  <a:pt x="588962" y="603250"/>
                  <a:pt x="747713" y="727075"/>
                  <a:pt x="962025" y="876300"/>
                </a:cubicBezTo>
                <a:cubicBezTo>
                  <a:pt x="1176338" y="1025525"/>
                  <a:pt x="1446212" y="1209675"/>
                  <a:pt x="1714500" y="1352550"/>
                </a:cubicBezTo>
                <a:cubicBezTo>
                  <a:pt x="1982788" y="1495425"/>
                  <a:pt x="2359025" y="1649413"/>
                  <a:pt x="2571750" y="1733550"/>
                </a:cubicBezTo>
                <a:cubicBezTo>
                  <a:pt x="2784475" y="1817688"/>
                  <a:pt x="2887662" y="1837531"/>
                  <a:pt x="2990850" y="1857375"/>
                </a:cubicBezTo>
              </a:path>
            </a:pathLst>
          </a:custGeom>
          <a:noFill/>
          <a:ln>
            <a:solidFill>
              <a:srgbClr val="FF0000"/>
            </a:solidFill>
            <a:prstDash val="sysDash"/>
            <a:tailEnd type="arrow" w="med" len="lg"/>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013" name="テキスト ボックス 25"/>
          <p:cNvSpPr txBox="1">
            <a:spLocks noChangeArrowheads="1"/>
          </p:cNvSpPr>
          <p:nvPr/>
        </p:nvSpPr>
        <p:spPr bwMode="auto">
          <a:xfrm>
            <a:off x="4025900" y="3665538"/>
            <a:ext cx="18002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eaLnBrk="1" hangingPunct="1">
              <a:spcBef>
                <a:spcPct val="0"/>
              </a:spcBef>
              <a:spcAft>
                <a:spcPct val="0"/>
              </a:spcAft>
              <a:buClrTx/>
              <a:buFontTx/>
              <a:buNone/>
            </a:pPr>
            <a:r>
              <a:rPr lang="ja-JP" altLang="en-US" sz="1800">
                <a:solidFill>
                  <a:srgbClr val="4A452A"/>
                </a:solidFill>
              </a:rPr>
              <a:t>既存電力会社Ａ</a:t>
            </a:r>
          </a:p>
        </p:txBody>
      </p:sp>
      <p:sp>
        <p:nvSpPr>
          <p:cNvPr id="27" name="角丸四角形 26"/>
          <p:cNvSpPr/>
          <p:nvPr/>
        </p:nvSpPr>
        <p:spPr>
          <a:xfrm flipH="1">
            <a:off x="7631113" y="3689350"/>
            <a:ext cx="1941512" cy="1028700"/>
          </a:xfrm>
          <a:prstGeom prst="roundRect">
            <a:avLst/>
          </a:prstGeom>
          <a:solidFill>
            <a:schemeClr val="bg2">
              <a:lumMod val="75000"/>
            </a:schemeClr>
          </a:solidFill>
          <a:ln>
            <a:noFill/>
          </a:ln>
          <a:effectLst>
            <a:outerShdw blurRad="50800" dist="38100" dir="8100000" algn="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015" name="テキスト ボックス 27"/>
          <p:cNvSpPr txBox="1">
            <a:spLocks noChangeArrowheads="1"/>
          </p:cNvSpPr>
          <p:nvPr/>
        </p:nvSpPr>
        <p:spPr bwMode="auto">
          <a:xfrm>
            <a:off x="7778750" y="3665538"/>
            <a:ext cx="18002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algn="ctr" eaLnBrk="1" hangingPunct="1">
              <a:spcBef>
                <a:spcPct val="0"/>
              </a:spcBef>
              <a:spcAft>
                <a:spcPct val="0"/>
              </a:spcAft>
              <a:buClrTx/>
              <a:buFontTx/>
              <a:buNone/>
            </a:pPr>
            <a:r>
              <a:rPr lang="ja-JP" altLang="en-US" sz="1800">
                <a:solidFill>
                  <a:srgbClr val="4A452A"/>
                </a:solidFill>
              </a:rPr>
              <a:t>既存電力会社Ａ</a:t>
            </a:r>
          </a:p>
        </p:txBody>
      </p:sp>
      <p:pic>
        <p:nvPicPr>
          <p:cNvPr id="85016" name="Picture 6" descr="コンビニ"/>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66113" y="4117975"/>
            <a:ext cx="550862"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7" name="Picture 155" descr="MCj02823900000[1]"/>
          <p:cNvPicPr>
            <a:picLocks noChangeAspect="1" noChangeArrowheads="1"/>
          </p:cNvPicPr>
          <p:nvPr/>
        </p:nvPicPr>
        <p:blipFill>
          <a:blip r:embed="rId6" cstate="print">
            <a:lum bright="20000" contrast="-40000"/>
            <a:extLst>
              <a:ext uri="{28A0092B-C50C-407E-A947-70E740481C1C}">
                <a14:useLocalDpi xmlns:a14="http://schemas.microsoft.com/office/drawing/2010/main" val="0"/>
              </a:ext>
            </a:extLst>
          </a:blip>
          <a:srcRect/>
          <a:stretch>
            <a:fillRect/>
          </a:stretch>
        </p:blipFill>
        <p:spPr bwMode="auto">
          <a:xfrm flipH="1">
            <a:off x="7670800" y="4005263"/>
            <a:ext cx="612775"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8" name="Picture 334" descr="C:\Users\HIOKING\AppData\Local\Microsoft\Windows\Temporary Internet Files\Content.IE5\I9NGMTAX\MC90043792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8901113" y="4127500"/>
            <a:ext cx="62706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角丸四角形 31"/>
          <p:cNvSpPr/>
          <p:nvPr/>
        </p:nvSpPr>
        <p:spPr>
          <a:xfrm flipH="1">
            <a:off x="7631113" y="5257800"/>
            <a:ext cx="1941512" cy="735013"/>
          </a:xfrm>
          <a:prstGeom prst="roundRect">
            <a:avLst/>
          </a:prstGeom>
          <a:solidFill>
            <a:schemeClr val="accent1">
              <a:lumMod val="40000"/>
              <a:lumOff val="60000"/>
            </a:schemeClr>
          </a:solidFill>
          <a:ln>
            <a:noFill/>
          </a:ln>
          <a:effectLst>
            <a:outerShdw blurRad="50800" dist="38100" dir="8100000" algn="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020" name="テキスト ボックス 32"/>
          <p:cNvSpPr txBox="1">
            <a:spLocks noChangeArrowheads="1"/>
          </p:cNvSpPr>
          <p:nvPr/>
        </p:nvSpPr>
        <p:spPr bwMode="auto">
          <a:xfrm>
            <a:off x="8124825" y="5233988"/>
            <a:ext cx="1108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algn="ctr" eaLnBrk="1" hangingPunct="1">
              <a:spcBef>
                <a:spcPct val="0"/>
              </a:spcBef>
              <a:spcAft>
                <a:spcPct val="0"/>
              </a:spcAft>
              <a:buClrTx/>
              <a:buFontTx/>
              <a:buNone/>
            </a:pPr>
            <a:r>
              <a:rPr lang="ja-JP" altLang="en-US" sz="1800">
                <a:solidFill>
                  <a:srgbClr val="1F497D"/>
                </a:solidFill>
              </a:rPr>
              <a:t>新電力Ｃ</a:t>
            </a:r>
          </a:p>
        </p:txBody>
      </p:sp>
      <p:pic>
        <p:nvPicPr>
          <p:cNvPr id="85021" name="Picture 155" descr="MCj02823900000[1]"/>
          <p:cNvPicPr>
            <a:picLocks noChangeAspect="1" noChangeArrowheads="1"/>
          </p:cNvPicPr>
          <p:nvPr/>
        </p:nvPicPr>
        <p:blipFill>
          <a:blip r:embed="rId6" cstate="print">
            <a:lum bright="20000" contrast="-40000"/>
            <a:extLst>
              <a:ext uri="{28A0092B-C50C-407E-A947-70E740481C1C}">
                <a14:useLocalDpi xmlns:a14="http://schemas.microsoft.com/office/drawing/2010/main" val="0"/>
              </a:ext>
            </a:extLst>
          </a:blip>
          <a:srcRect/>
          <a:stretch>
            <a:fillRect/>
          </a:stretch>
        </p:blipFill>
        <p:spPr bwMode="auto">
          <a:xfrm flipH="1">
            <a:off x="8342313" y="5499100"/>
            <a:ext cx="45878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角丸四角形 34"/>
          <p:cNvSpPr/>
          <p:nvPr/>
        </p:nvSpPr>
        <p:spPr>
          <a:xfrm flipH="1">
            <a:off x="165100" y="5303838"/>
            <a:ext cx="1941513" cy="735012"/>
          </a:xfrm>
          <a:prstGeom prst="round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023" name="テキスト ボックス 35"/>
          <p:cNvSpPr txBox="1">
            <a:spLocks noChangeArrowheads="1"/>
          </p:cNvSpPr>
          <p:nvPr/>
        </p:nvSpPr>
        <p:spPr bwMode="auto">
          <a:xfrm>
            <a:off x="427038" y="5280025"/>
            <a:ext cx="157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algn="ctr" eaLnBrk="1" hangingPunct="1">
              <a:spcBef>
                <a:spcPct val="0"/>
              </a:spcBef>
              <a:spcAft>
                <a:spcPct val="0"/>
              </a:spcAft>
              <a:buClrTx/>
              <a:buFontTx/>
              <a:buNone/>
            </a:pPr>
            <a:r>
              <a:rPr lang="ja-JP" altLang="en-US" sz="1800">
                <a:solidFill>
                  <a:srgbClr val="984807"/>
                </a:solidFill>
              </a:rPr>
              <a:t>発電事業者Ｂ</a:t>
            </a:r>
          </a:p>
        </p:txBody>
      </p:sp>
      <p:pic>
        <p:nvPicPr>
          <p:cNvPr id="85024" name="Picture 46" descr="MCj02268400000[1]"/>
          <p:cNvPicPr>
            <a:picLocks noChangeAspect="1" noChangeArrowheads="1"/>
          </p:cNvPicPr>
          <p:nvPr/>
        </p:nvPicPr>
        <p:blipFill>
          <a:blip r:embed="rId8" cstate="print">
            <a:lum contrast="-20000"/>
            <a:extLst>
              <a:ext uri="{28A0092B-C50C-407E-A947-70E740481C1C}">
                <a14:useLocalDpi xmlns:a14="http://schemas.microsoft.com/office/drawing/2010/main" val="0"/>
              </a:ext>
            </a:extLst>
          </a:blip>
          <a:srcRect/>
          <a:stretch>
            <a:fillRect/>
          </a:stretch>
        </p:blipFill>
        <p:spPr bwMode="auto">
          <a:xfrm>
            <a:off x="692150" y="5511800"/>
            <a:ext cx="885825"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フリーフォーム 37"/>
          <p:cNvSpPr/>
          <p:nvPr/>
        </p:nvSpPr>
        <p:spPr>
          <a:xfrm rot="704610" flipH="1">
            <a:off x="1958975" y="4530725"/>
            <a:ext cx="1149350" cy="1189038"/>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5026" name="Picture 28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19650" y="4075113"/>
            <a:ext cx="236538" cy="515937"/>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5027" name="Picture 28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67063" y="4433888"/>
            <a:ext cx="358775"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フリーフォーム 40"/>
          <p:cNvSpPr/>
          <p:nvPr/>
        </p:nvSpPr>
        <p:spPr>
          <a:xfrm rot="704610" flipH="1">
            <a:off x="1931988" y="4838700"/>
            <a:ext cx="1184275" cy="1106488"/>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rgbClr val="FF0000"/>
            </a:solidFill>
            <a:prstDash val="sysDash"/>
            <a:headEnd type="arrow"/>
            <a:tailEnd w="med" len="lg"/>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フリーフォーム 41"/>
          <p:cNvSpPr/>
          <p:nvPr/>
        </p:nvSpPr>
        <p:spPr>
          <a:xfrm rot="20131834">
            <a:off x="6462713" y="4756150"/>
            <a:ext cx="1525587" cy="1295400"/>
          </a:xfrm>
          <a:custGeom>
            <a:avLst/>
            <a:gdLst>
              <a:gd name="connsiteX0" fmla="*/ 0 w 2990850"/>
              <a:gd name="connsiteY0" fmla="*/ 0 h 1857375"/>
              <a:gd name="connsiteX1" fmla="*/ 428625 w 2990850"/>
              <a:gd name="connsiteY1" fmla="*/ 457200 h 1857375"/>
              <a:gd name="connsiteX2" fmla="*/ 962025 w 2990850"/>
              <a:gd name="connsiteY2" fmla="*/ 876300 h 1857375"/>
              <a:gd name="connsiteX3" fmla="*/ 1714500 w 2990850"/>
              <a:gd name="connsiteY3" fmla="*/ 1352550 h 1857375"/>
              <a:gd name="connsiteX4" fmla="*/ 2571750 w 2990850"/>
              <a:gd name="connsiteY4" fmla="*/ 1733550 h 1857375"/>
              <a:gd name="connsiteX5" fmla="*/ 2990850 w 2990850"/>
              <a:gd name="connsiteY5" fmla="*/ 1857375 h 1857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0850" h="1857375">
                <a:moveTo>
                  <a:pt x="0" y="0"/>
                </a:moveTo>
                <a:cubicBezTo>
                  <a:pt x="134144" y="155575"/>
                  <a:pt x="268288" y="311150"/>
                  <a:pt x="428625" y="457200"/>
                </a:cubicBezTo>
                <a:cubicBezTo>
                  <a:pt x="588962" y="603250"/>
                  <a:pt x="747713" y="727075"/>
                  <a:pt x="962025" y="876300"/>
                </a:cubicBezTo>
                <a:cubicBezTo>
                  <a:pt x="1176338" y="1025525"/>
                  <a:pt x="1446212" y="1209675"/>
                  <a:pt x="1714500" y="1352550"/>
                </a:cubicBezTo>
                <a:cubicBezTo>
                  <a:pt x="1982788" y="1495425"/>
                  <a:pt x="2359025" y="1649413"/>
                  <a:pt x="2571750" y="1733550"/>
                </a:cubicBezTo>
                <a:cubicBezTo>
                  <a:pt x="2784475" y="1817688"/>
                  <a:pt x="2887662" y="1837531"/>
                  <a:pt x="2990850" y="1857375"/>
                </a:cubicBezTo>
              </a:path>
            </a:pathLst>
          </a:custGeom>
          <a:noFill/>
          <a:ln>
            <a:solidFill>
              <a:srgbClr val="FF0000"/>
            </a:solidFill>
            <a:prstDash val="sysDash"/>
            <a:tailEnd type="arrow" w="med" len="lg"/>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フリーフォーム 42"/>
          <p:cNvSpPr/>
          <p:nvPr/>
        </p:nvSpPr>
        <p:spPr>
          <a:xfrm rot="4871758" flipH="1">
            <a:off x="6811170" y="4390231"/>
            <a:ext cx="925512" cy="1825625"/>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フリーフォーム 43"/>
          <p:cNvSpPr/>
          <p:nvPr/>
        </p:nvSpPr>
        <p:spPr>
          <a:xfrm rot="4119489" flipH="1">
            <a:off x="6707188" y="3776663"/>
            <a:ext cx="695325" cy="1050925"/>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フリーフォーム 44"/>
          <p:cNvSpPr/>
          <p:nvPr/>
        </p:nvSpPr>
        <p:spPr>
          <a:xfrm rot="4119489" flipH="1">
            <a:off x="7177088" y="3730625"/>
            <a:ext cx="293687" cy="2036763"/>
          </a:xfrm>
          <a:custGeom>
            <a:avLst/>
            <a:gdLst>
              <a:gd name="connsiteX0" fmla="*/ 0 w 5355772"/>
              <a:gd name="connsiteY0" fmla="*/ 0 h 1640114"/>
              <a:gd name="connsiteX1" fmla="*/ 2540000 w 5355772"/>
              <a:gd name="connsiteY1" fmla="*/ 1016000 h 1640114"/>
              <a:gd name="connsiteX2" fmla="*/ 5355772 w 5355772"/>
              <a:gd name="connsiteY2" fmla="*/ 1640114 h 1640114"/>
            </a:gdLst>
            <a:ahLst/>
            <a:cxnLst>
              <a:cxn ang="0">
                <a:pos x="connsiteX0" y="connsiteY0"/>
              </a:cxn>
              <a:cxn ang="0">
                <a:pos x="connsiteX1" y="connsiteY1"/>
              </a:cxn>
              <a:cxn ang="0">
                <a:pos x="connsiteX2" y="connsiteY2"/>
              </a:cxn>
            </a:cxnLst>
            <a:rect l="l" t="t" r="r" b="b"/>
            <a:pathLst>
              <a:path w="5355772" h="1640114">
                <a:moveTo>
                  <a:pt x="0" y="0"/>
                </a:moveTo>
                <a:cubicBezTo>
                  <a:pt x="823685" y="371324"/>
                  <a:pt x="1647371" y="742648"/>
                  <a:pt x="2540000" y="1016000"/>
                </a:cubicBezTo>
                <a:cubicBezTo>
                  <a:pt x="3432629" y="1289352"/>
                  <a:pt x="4394200" y="1464733"/>
                  <a:pt x="5355772" y="1640114"/>
                </a:cubicBezTo>
              </a:path>
            </a:pathLst>
          </a:cu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左右矢印 45"/>
          <p:cNvSpPr/>
          <p:nvPr/>
        </p:nvSpPr>
        <p:spPr>
          <a:xfrm rot="5400000">
            <a:off x="976312" y="4894263"/>
            <a:ext cx="411163" cy="287338"/>
          </a:xfrm>
          <a:prstGeom prst="leftRightArrow">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左右矢印 46"/>
          <p:cNvSpPr/>
          <p:nvPr/>
        </p:nvSpPr>
        <p:spPr>
          <a:xfrm rot="5400000">
            <a:off x="8412162" y="4868863"/>
            <a:ext cx="411163" cy="287338"/>
          </a:xfrm>
          <a:prstGeom prst="leftRightArrow">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035" name="テキスト ボックス 47"/>
          <p:cNvSpPr txBox="1">
            <a:spLocks noChangeArrowheads="1"/>
          </p:cNvSpPr>
          <p:nvPr/>
        </p:nvSpPr>
        <p:spPr bwMode="auto">
          <a:xfrm>
            <a:off x="1319213" y="4891088"/>
            <a:ext cx="9032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eaLnBrk="1" hangingPunct="1">
              <a:spcBef>
                <a:spcPct val="0"/>
              </a:spcBef>
              <a:spcAft>
                <a:spcPct val="0"/>
              </a:spcAft>
              <a:buClrTx/>
              <a:buFontTx/>
              <a:buNone/>
            </a:pPr>
            <a:r>
              <a:rPr lang="ja-JP" altLang="en-US" sz="1400">
                <a:solidFill>
                  <a:srgbClr val="000000"/>
                </a:solidFill>
              </a:rPr>
              <a:t>競争相手</a:t>
            </a:r>
          </a:p>
        </p:txBody>
      </p:sp>
      <p:sp>
        <p:nvSpPr>
          <p:cNvPr id="85036" name="テキスト ボックス 48"/>
          <p:cNvSpPr txBox="1">
            <a:spLocks noChangeArrowheads="1"/>
          </p:cNvSpPr>
          <p:nvPr/>
        </p:nvSpPr>
        <p:spPr bwMode="auto">
          <a:xfrm>
            <a:off x="8731250" y="4845050"/>
            <a:ext cx="901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eaLnBrk="1" hangingPunct="1">
              <a:spcBef>
                <a:spcPct val="0"/>
              </a:spcBef>
              <a:spcAft>
                <a:spcPct val="0"/>
              </a:spcAft>
              <a:buClrTx/>
              <a:buFontTx/>
              <a:buNone/>
            </a:pPr>
            <a:r>
              <a:rPr lang="ja-JP" altLang="en-US" sz="1400">
                <a:solidFill>
                  <a:srgbClr val="000000"/>
                </a:solidFill>
              </a:rPr>
              <a:t>競争相手</a:t>
            </a:r>
          </a:p>
        </p:txBody>
      </p:sp>
      <p:sp>
        <p:nvSpPr>
          <p:cNvPr id="85037" name="テキスト ボックス 49"/>
          <p:cNvSpPr txBox="1">
            <a:spLocks noChangeArrowheads="1"/>
          </p:cNvSpPr>
          <p:nvPr/>
        </p:nvSpPr>
        <p:spPr bwMode="auto">
          <a:xfrm>
            <a:off x="2136775" y="3898900"/>
            <a:ext cx="901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eaLnBrk="1" hangingPunct="1">
              <a:spcBef>
                <a:spcPct val="0"/>
              </a:spcBef>
              <a:spcAft>
                <a:spcPct val="0"/>
              </a:spcAft>
              <a:buClrTx/>
              <a:buFontTx/>
              <a:buNone/>
            </a:pPr>
            <a:r>
              <a:rPr lang="ja-JP" altLang="en-US" sz="1400">
                <a:solidFill>
                  <a:srgbClr val="000000"/>
                </a:solidFill>
              </a:rPr>
              <a:t>同一主体</a:t>
            </a:r>
          </a:p>
        </p:txBody>
      </p:sp>
      <p:sp>
        <p:nvSpPr>
          <p:cNvPr id="85038" name="テキスト ボックス 50"/>
          <p:cNvSpPr txBox="1">
            <a:spLocks noChangeArrowheads="1"/>
          </p:cNvSpPr>
          <p:nvPr/>
        </p:nvSpPr>
        <p:spPr bwMode="auto">
          <a:xfrm>
            <a:off x="6650038" y="3898900"/>
            <a:ext cx="9032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eaLnBrk="1" hangingPunct="1">
              <a:spcBef>
                <a:spcPct val="0"/>
              </a:spcBef>
              <a:spcAft>
                <a:spcPct val="0"/>
              </a:spcAft>
              <a:buClrTx/>
              <a:buFontTx/>
              <a:buNone/>
            </a:pPr>
            <a:r>
              <a:rPr lang="ja-JP" altLang="en-US" sz="1400">
                <a:solidFill>
                  <a:srgbClr val="000000"/>
                </a:solidFill>
              </a:rPr>
              <a:t>同一主体</a:t>
            </a:r>
          </a:p>
        </p:txBody>
      </p:sp>
      <p:sp>
        <p:nvSpPr>
          <p:cNvPr id="52" name="テキスト ボックス 51"/>
          <p:cNvSpPr txBox="1"/>
          <p:nvPr/>
        </p:nvSpPr>
        <p:spPr>
          <a:xfrm>
            <a:off x="1882775" y="6296025"/>
            <a:ext cx="1846263" cy="522288"/>
          </a:xfrm>
          <a:prstGeom prst="wedgeRectCallout">
            <a:avLst>
              <a:gd name="adj1" fmla="val 10074"/>
              <a:gd name="adj2" fmla="val -161344"/>
            </a:avLst>
          </a:prstGeom>
          <a:solidFill>
            <a:schemeClr val="bg1"/>
          </a:solidFill>
          <a:ln w="6350">
            <a:solidFill>
              <a:schemeClr val="accent3">
                <a:lumMod val="75000"/>
              </a:schemeClr>
            </a:solidFill>
          </a:ln>
        </p:spPr>
        <p:txBody>
          <a:bodyPr>
            <a:spAutoFit/>
          </a:bodyPr>
          <a:lstStyle/>
          <a:p>
            <a:pPr marL="88900" indent="-88900" fontAlgn="auto">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自社</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の発電所の</a:t>
            </a:r>
            <a:r>
              <a:rPr lang="ja-JP" altLang="en-US"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接続を優先</a:t>
            </a:r>
          </a:p>
        </p:txBody>
      </p:sp>
      <p:sp>
        <p:nvSpPr>
          <p:cNvPr id="85040" name="正方形/長方形 52"/>
          <p:cNvSpPr>
            <a:spLocks noChangeArrowheads="1"/>
          </p:cNvSpPr>
          <p:nvPr/>
        </p:nvSpPr>
        <p:spPr bwMode="auto">
          <a:xfrm>
            <a:off x="-87313" y="6276975"/>
            <a:ext cx="1666876"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spcAft>
                <a:spcPts val="600"/>
              </a:spcAft>
              <a:buClr>
                <a:srgbClr val="002060"/>
              </a:buClr>
              <a:buFont typeface="Wingdings" pitchFamily="2" charset="2"/>
              <a:buChar char="l"/>
              <a:defRPr kumimoji="1" sz="2000">
                <a:solidFill>
                  <a:schemeClr val="tx1"/>
                </a:solidFill>
                <a:latin typeface="Meiryo UI" pitchFamily="50" charset="-128"/>
                <a:ea typeface="Meiryo UI" pitchFamily="50" charset="-128"/>
                <a:cs typeface="Meiryo UI" pitchFamily="50" charset="-128"/>
              </a:defRPr>
            </a:lvl1pPr>
            <a:lvl2pPr marL="742950" indent="-285750" eaLnBrk="0" hangingPunct="0">
              <a:spcBef>
                <a:spcPts val="600"/>
              </a:spcBef>
              <a:spcAft>
                <a:spcPts val="600"/>
              </a:spcAft>
              <a:buFont typeface="Arial" charset="0"/>
              <a:buChar char="–"/>
              <a:defRPr kumimoji="1" sz="1400">
                <a:solidFill>
                  <a:schemeClr val="tx1"/>
                </a:solidFill>
                <a:latin typeface="Meiryo UI" pitchFamily="50" charset="-128"/>
                <a:ea typeface="Meiryo UI" pitchFamily="50" charset="-128"/>
                <a:cs typeface="Meiryo UI" pitchFamily="50" charset="-128"/>
              </a:defRPr>
            </a:lvl2pPr>
            <a:lvl3pPr marL="1143000" indent="-228600" eaLnBrk="0" hangingPunct="0">
              <a:spcBef>
                <a:spcPts val="600"/>
              </a:spcBef>
              <a:spcAft>
                <a:spcPts val="600"/>
              </a:spcAft>
              <a:buFont typeface="Arial" charset="0"/>
              <a:buChar char="•"/>
              <a:defRPr kumimoji="1" sz="1000">
                <a:solidFill>
                  <a:schemeClr val="tx1"/>
                </a:solidFill>
                <a:latin typeface="Meiryo UI" pitchFamily="50" charset="-128"/>
                <a:ea typeface="Meiryo UI" pitchFamily="50" charset="-128"/>
                <a:cs typeface="Meiryo UI" pitchFamily="50" charset="-128"/>
              </a:defRPr>
            </a:lvl3pPr>
            <a:lvl4pPr marL="16002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4pPr>
            <a:lvl5pPr marL="2057400" indent="-228600" eaLnBrk="0" hangingPunct="0">
              <a:spcBef>
                <a:spcPct val="20000"/>
              </a:spcBef>
              <a:buFont typeface="Arial" charset="0"/>
              <a:buChar char="»"/>
              <a:defRPr kumimoji="1" sz="2000">
                <a:solidFill>
                  <a:schemeClr val="tx1"/>
                </a:solidFill>
                <a:latin typeface="Meiryo UI" pitchFamily="50" charset="-128"/>
                <a:ea typeface="Meiryo UI" pitchFamily="50" charset="-128"/>
                <a:cs typeface="Meiryo UI"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Meiryo UI" pitchFamily="50" charset="-128"/>
                <a:ea typeface="Meiryo UI" pitchFamily="50" charset="-128"/>
                <a:cs typeface="Meiryo UI" pitchFamily="50" charset="-128"/>
              </a:defRPr>
            </a:lvl9pPr>
          </a:lstStyle>
          <a:p>
            <a:pPr algn="ctr" eaLnBrk="1" hangingPunct="1">
              <a:spcBef>
                <a:spcPct val="0"/>
              </a:spcBef>
              <a:spcAft>
                <a:spcPct val="0"/>
              </a:spcAft>
              <a:buClrTx/>
              <a:buFontTx/>
              <a:buNone/>
            </a:pPr>
            <a:r>
              <a:rPr lang="ja-JP" altLang="en-US" sz="1400" b="1">
                <a:solidFill>
                  <a:srgbClr val="FF0000"/>
                </a:solidFill>
              </a:rPr>
              <a:t>中立性を損なう</a:t>
            </a:r>
            <a:endParaRPr lang="en-US" altLang="ja-JP" sz="1400" b="1">
              <a:solidFill>
                <a:srgbClr val="FF0000"/>
              </a:solidFill>
            </a:endParaRPr>
          </a:p>
          <a:p>
            <a:pPr algn="ctr" eaLnBrk="1" hangingPunct="1">
              <a:spcBef>
                <a:spcPct val="0"/>
              </a:spcBef>
              <a:spcAft>
                <a:spcPct val="0"/>
              </a:spcAft>
              <a:buClrTx/>
              <a:buFontTx/>
              <a:buNone/>
            </a:pPr>
            <a:r>
              <a:rPr lang="ja-JP" altLang="en-US" sz="1400" b="1">
                <a:solidFill>
                  <a:srgbClr val="FF0000"/>
                </a:solidFill>
              </a:rPr>
              <a:t>問題の例</a:t>
            </a:r>
            <a:endParaRPr lang="en-US" altLang="ja-JP" sz="1400" b="1">
              <a:solidFill>
                <a:srgbClr val="FF0000"/>
              </a:solidFill>
            </a:endParaRPr>
          </a:p>
        </p:txBody>
      </p:sp>
      <p:sp>
        <p:nvSpPr>
          <p:cNvPr id="54" name="テキスト ボックス 53"/>
          <p:cNvSpPr txBox="1"/>
          <p:nvPr/>
        </p:nvSpPr>
        <p:spPr>
          <a:xfrm>
            <a:off x="4246563" y="6296025"/>
            <a:ext cx="2074862" cy="522288"/>
          </a:xfrm>
          <a:prstGeom prst="wedgeRectCallout">
            <a:avLst>
              <a:gd name="adj1" fmla="val -18682"/>
              <a:gd name="adj2" fmla="val -150419"/>
            </a:avLst>
          </a:prstGeom>
          <a:solidFill>
            <a:schemeClr val="bg1"/>
          </a:solidFill>
          <a:ln w="6350">
            <a:solidFill>
              <a:schemeClr val="accent3">
                <a:lumMod val="75000"/>
              </a:schemeClr>
            </a:solidFill>
          </a:ln>
        </p:spPr>
        <p:txBody>
          <a:bodyPr>
            <a:spAutoFit/>
          </a:bodyPr>
          <a:lstStyle/>
          <a:p>
            <a:pPr marL="88900" indent="-88900" fontAlgn="auto">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託送ルール</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適用されない</a:t>
            </a:r>
          </a:p>
        </p:txBody>
      </p:sp>
      <p:sp>
        <p:nvSpPr>
          <p:cNvPr id="55" name="テキスト ボックス 54"/>
          <p:cNvSpPr txBox="1"/>
          <p:nvPr/>
        </p:nvSpPr>
        <p:spPr>
          <a:xfrm>
            <a:off x="6786563" y="6296025"/>
            <a:ext cx="2890837" cy="522288"/>
          </a:xfrm>
          <a:prstGeom prst="wedgeRectCallout">
            <a:avLst>
              <a:gd name="adj1" fmla="val -9931"/>
              <a:gd name="adj2" fmla="val -95931"/>
            </a:avLst>
          </a:prstGeom>
          <a:solidFill>
            <a:schemeClr val="bg1"/>
          </a:solidFill>
          <a:ln w="6350">
            <a:solidFill>
              <a:schemeClr val="accent3">
                <a:lumMod val="75000"/>
              </a:schemeClr>
            </a:solidFill>
          </a:ln>
        </p:spPr>
        <p:txBody>
          <a:bodyPr>
            <a:spAutoFit/>
          </a:bodyPr>
          <a:lstStyle/>
          <a:p>
            <a:pPr marL="88900" indent="-88900" fontAlgn="auto">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③送配電事業で知り得た</a:t>
            </a:r>
            <a:r>
              <a:rPr lang="ja-JP" altLang="en-US"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自社営業に目的外利用</a:t>
            </a:r>
          </a:p>
        </p:txBody>
      </p:sp>
      <p:sp>
        <p:nvSpPr>
          <p:cNvPr id="56" name="二等辺三角形 55"/>
          <p:cNvSpPr/>
          <p:nvPr/>
        </p:nvSpPr>
        <p:spPr>
          <a:xfrm rot="5400000">
            <a:off x="1294607" y="6479381"/>
            <a:ext cx="692150" cy="119063"/>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8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スライド番号プレースホルダー 2"/>
          <p:cNvSpPr>
            <a:spLocks noGrp="1"/>
          </p:cNvSpPr>
          <p:nvPr>
            <p:ph type="sldNum" sz="quarter" idx="12"/>
          </p:nvPr>
        </p:nvSpPr>
        <p:spPr>
          <a:xfrm>
            <a:off x="7605295" y="6525371"/>
            <a:ext cx="2311400" cy="365125"/>
          </a:xfrm>
        </p:spPr>
        <p:txBody>
          <a:bodyPr/>
          <a:lstStyle/>
          <a:p>
            <a:fld id="{D9550142-B990-490A-A107-ED7302A7FD52}" type="slidenum">
              <a:rPr lang="ja-JP" altLang="en-US"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pPr/>
              <a:t>0</a:t>
            </a:fld>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タイトル 2"/>
          <p:cNvSpPr txBox="1">
            <a:spLocks/>
          </p:cNvSpPr>
          <p:nvPr/>
        </p:nvSpPr>
        <p:spPr>
          <a:xfrm>
            <a:off x="200471" y="159023"/>
            <a:ext cx="9505503" cy="461665"/>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送配電部門の中立化（</a:t>
            </a:r>
            <a:r>
              <a:rPr lang="en-US" altLang="ja-JP" dirty="0"/>
              <a:t>2020</a:t>
            </a:r>
            <a:r>
              <a:rPr lang="ja-JP" altLang="en-US" dirty="0"/>
              <a:t>年）</a:t>
            </a:r>
          </a:p>
        </p:txBody>
      </p:sp>
    </p:spTree>
    <p:extLst>
      <p:ext uri="{BB962C8B-B14F-4D97-AF65-F5344CB8AC3E}">
        <p14:creationId xmlns:p14="http://schemas.microsoft.com/office/powerpoint/2010/main" val="708580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パワポヘッダー（sample）.pptx" id="{DF0AD369-B502-4521-A0E0-07EB53E90DFA}" vid="{A6AA4691-7124-4580-8060-E7956D1A8F7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TotalTime>
  <Words>123</Words>
  <Application>Microsoft Office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【機○・記載例なし】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1</cp:revision>
  <cp:lastPrinted>2018-03-30T02:21:52Z</cp:lastPrinted>
  <dcterms:created xsi:type="dcterms:W3CDTF">2018-04-17T01:25:36Z</dcterms:created>
  <dcterms:modified xsi:type="dcterms:W3CDTF">2018-04-17T01:31:50Z</dcterms:modified>
</cp:coreProperties>
</file>