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47" autoAdjust="0"/>
  </p:normalViewPr>
  <p:slideViewPr>
    <p:cSldViewPr>
      <p:cViewPr varScale="1">
        <p:scale>
          <a:sx n="89" d="100"/>
          <a:sy n="89" d="100"/>
        </p:scale>
        <p:origin x="80" y="136"/>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2018/4/17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2018/4/17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2018/4/17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2018/4/17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テキスト プレースホルダー 7"/>
          <p:cNvSpPr>
            <a:spLocks noGrp="1"/>
          </p:cNvSpPr>
          <p:nvPr>
            <p:ph type="body" sz="quarter" idx="17"/>
          </p:nvPr>
        </p:nvSpPr>
        <p:spPr>
          <a:xfrm>
            <a:off x="200025" y="669925"/>
            <a:ext cx="9505950" cy="1754188"/>
          </a:xfr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381" tIns="45692" rIns="91381" bIns="45692"/>
          <a:lstStyle/>
          <a:p>
            <a:pPr marL="285750" indent="-285750">
              <a:spcBef>
                <a:spcPct val="0"/>
              </a:spcBef>
              <a:spcAft>
                <a:spcPct val="0"/>
              </a:spcAft>
            </a:pPr>
            <a:r>
              <a:rPr sz="1800" dirty="0" smtClean="0">
                <a:solidFill>
                  <a:srgbClr val="000000"/>
                </a:solidFill>
              </a:rPr>
              <a:t>電力市場における活発な競争を実現する上では、送配電ネットワーク部門を中立化し、適正な対価（託送料金）を支払った上で、誰でも自由かつ公平・平等に送配電ネットワークを利用できるようにすることが必須。</a:t>
            </a:r>
          </a:p>
          <a:p>
            <a:pPr marL="285750" indent="-285750">
              <a:spcBef>
                <a:spcPct val="0"/>
              </a:spcBef>
              <a:spcAft>
                <a:spcPct val="0"/>
              </a:spcAft>
            </a:pPr>
            <a:r>
              <a:rPr sz="1800" dirty="0" smtClean="0">
                <a:solidFill>
                  <a:srgbClr val="000000"/>
                </a:solidFill>
              </a:rPr>
              <a:t>現行の「会計分離」では、発電と送配電の間の社内でのやりとりが法人間の契約として明確にならず、外部からの検証が難しい、託送ルールが適用されない等の問題がある。</a:t>
            </a:r>
          </a:p>
          <a:p>
            <a:pPr marL="285750" indent="-285750">
              <a:spcBef>
                <a:spcPct val="0"/>
              </a:spcBef>
              <a:spcAft>
                <a:spcPct val="0"/>
              </a:spcAft>
            </a:pPr>
            <a:r>
              <a:rPr sz="1800" dirty="0" smtClean="0">
                <a:solidFill>
                  <a:srgbClr val="000000"/>
                </a:solidFill>
              </a:rPr>
              <a:t>このため、</a:t>
            </a:r>
            <a:r>
              <a:rPr lang="en-US" altLang="ja-JP" sz="1800" b="1" dirty="0" smtClean="0">
                <a:solidFill>
                  <a:srgbClr val="000000"/>
                </a:solidFill>
              </a:rPr>
              <a:t>2020</a:t>
            </a:r>
            <a:r>
              <a:rPr sz="1800" b="1" dirty="0" smtClean="0">
                <a:solidFill>
                  <a:srgbClr val="000000"/>
                </a:solidFill>
              </a:rPr>
              <a:t>年に発送電の「法的分離」を行い、送配電部門の中立性を高めていく</a:t>
            </a:r>
            <a:r>
              <a:rPr sz="1800" dirty="0" smtClean="0">
                <a:solidFill>
                  <a:srgbClr val="000000"/>
                </a:solidFill>
              </a:rPr>
              <a:t>。</a:t>
            </a:r>
          </a:p>
        </p:txBody>
      </p:sp>
      <p:sp>
        <p:nvSpPr>
          <p:cNvPr id="9" name="正方形/長方形 8"/>
          <p:cNvSpPr/>
          <p:nvPr/>
        </p:nvSpPr>
        <p:spPr>
          <a:xfrm>
            <a:off x="0" y="6237288"/>
            <a:ext cx="9906000" cy="6477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flipH="1">
            <a:off x="203200" y="3689350"/>
            <a:ext cx="9369425" cy="1028700"/>
          </a:xfrm>
          <a:prstGeom prst="roundRect">
            <a:avLst/>
          </a:prstGeom>
          <a:solidFill>
            <a:schemeClr val="bg2">
              <a:lumMod val="90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flipH="1">
            <a:off x="203200" y="3689350"/>
            <a:ext cx="1943100" cy="1028700"/>
          </a:xfrm>
          <a:prstGeom prst="roundRect">
            <a:avLst/>
          </a:prstGeom>
          <a:solidFill>
            <a:schemeClr val="bg2">
              <a:lumMod val="75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999" name="テキスト ボックス 11"/>
          <p:cNvSpPr txBox="1">
            <a:spLocks noChangeArrowheads="1"/>
          </p:cNvSpPr>
          <p:nvPr/>
        </p:nvSpPr>
        <p:spPr bwMode="auto">
          <a:xfrm>
            <a:off x="350838" y="3665538"/>
            <a:ext cx="18018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sz="1800">
                <a:solidFill>
                  <a:srgbClr val="4A452A"/>
                </a:solidFill>
              </a:rPr>
              <a:t>既存電力会社Ａ</a:t>
            </a:r>
          </a:p>
        </p:txBody>
      </p:sp>
      <p:sp>
        <p:nvSpPr>
          <p:cNvPr id="13" name="角丸四角形 12"/>
          <p:cNvSpPr/>
          <p:nvPr/>
        </p:nvSpPr>
        <p:spPr>
          <a:xfrm flipH="1">
            <a:off x="3111500" y="3689350"/>
            <a:ext cx="3619500" cy="1928813"/>
          </a:xfrm>
          <a:prstGeom prst="roundRect">
            <a:avLst/>
          </a:prstGeom>
          <a:solidFill>
            <a:schemeClr val="bg2">
              <a:lumMod val="75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5001" name="Picture 11" descr="MCj022682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25500" y="3971925"/>
            <a:ext cx="8858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02" name="テキスト ボックス 14"/>
          <p:cNvSpPr txBox="1">
            <a:spLocks noChangeArrowheads="1"/>
          </p:cNvSpPr>
          <p:nvPr/>
        </p:nvSpPr>
        <p:spPr bwMode="auto">
          <a:xfrm flipH="1">
            <a:off x="3181350" y="3338513"/>
            <a:ext cx="3652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b="1">
                <a:solidFill>
                  <a:srgbClr val="4F6228"/>
                </a:solidFill>
              </a:rPr>
              <a:t>送配電</a:t>
            </a:r>
            <a:r>
              <a:rPr lang="ja-JP" altLang="en-US" sz="1600" b="1">
                <a:solidFill>
                  <a:srgbClr val="4F6228"/>
                </a:solidFill>
              </a:rPr>
              <a:t>（独占の規制部門）</a:t>
            </a:r>
            <a:endParaRPr lang="ja-JP" altLang="en-US" sz="1100">
              <a:solidFill>
                <a:srgbClr val="4F6228"/>
              </a:solidFill>
            </a:endParaRPr>
          </a:p>
        </p:txBody>
      </p:sp>
      <p:sp>
        <p:nvSpPr>
          <p:cNvPr id="85003" name="テキスト ボックス 15"/>
          <p:cNvSpPr txBox="1">
            <a:spLocks noChangeArrowheads="1"/>
          </p:cNvSpPr>
          <p:nvPr/>
        </p:nvSpPr>
        <p:spPr bwMode="auto">
          <a:xfrm>
            <a:off x="266700" y="3284538"/>
            <a:ext cx="1928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b="1">
                <a:solidFill>
                  <a:srgbClr val="E46C0A"/>
                </a:solidFill>
              </a:rPr>
              <a:t>発電</a:t>
            </a:r>
            <a:r>
              <a:rPr lang="ja-JP" altLang="en-US" sz="1600" b="1">
                <a:solidFill>
                  <a:srgbClr val="E46C0A"/>
                </a:solidFill>
              </a:rPr>
              <a:t>（競争部門）</a:t>
            </a:r>
          </a:p>
        </p:txBody>
      </p:sp>
      <p:sp>
        <p:nvSpPr>
          <p:cNvPr id="85004" name="テキスト ボックス 16"/>
          <p:cNvSpPr txBox="1">
            <a:spLocks noChangeArrowheads="1"/>
          </p:cNvSpPr>
          <p:nvPr/>
        </p:nvSpPr>
        <p:spPr bwMode="auto">
          <a:xfrm>
            <a:off x="7691438" y="3305175"/>
            <a:ext cx="1928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b="1">
                <a:solidFill>
                  <a:srgbClr val="376092"/>
                </a:solidFill>
              </a:rPr>
              <a:t>小売</a:t>
            </a:r>
            <a:r>
              <a:rPr lang="ja-JP" altLang="en-US" sz="1600" b="1">
                <a:solidFill>
                  <a:srgbClr val="376092"/>
                </a:solidFill>
              </a:rPr>
              <a:t>（競争部門）</a:t>
            </a:r>
          </a:p>
        </p:txBody>
      </p:sp>
      <p:sp>
        <p:nvSpPr>
          <p:cNvPr id="18" name="フリーフォーム 17"/>
          <p:cNvSpPr/>
          <p:nvPr/>
        </p:nvSpPr>
        <p:spPr>
          <a:xfrm rot="3083048" flipH="1">
            <a:off x="1977231" y="3945732"/>
            <a:ext cx="1108075" cy="871538"/>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5006" name="Picture 286" descr="http://t2.gstatic.com/images?q=tbn:ANd9GcRuv98RFUozWcFBJPaunjg1hyM5xvkeEIzpyr5bprxuRdkvc68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150" y="4730750"/>
            <a:ext cx="32067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7" name="Picture 286" descr="http://t2.gstatic.com/images?q=tbn:ANd9GcRuv98RFUozWcFBJPaunjg1hyM5xvkeEIzpyr5bprxuRdkvc68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2038" y="3978275"/>
            <a:ext cx="3429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フリーフォーム 20"/>
          <p:cNvSpPr/>
          <p:nvPr/>
        </p:nvSpPr>
        <p:spPr>
          <a:xfrm rot="10584725" flipH="1" flipV="1">
            <a:off x="4960938" y="4275138"/>
            <a:ext cx="1093787" cy="701675"/>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フリーフォーム 21"/>
          <p:cNvSpPr/>
          <p:nvPr/>
        </p:nvSpPr>
        <p:spPr>
          <a:xfrm rot="4609238" flipH="1">
            <a:off x="4183063" y="3713162"/>
            <a:ext cx="69850" cy="1406525"/>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フリーフォーム 22"/>
          <p:cNvSpPr/>
          <p:nvPr/>
        </p:nvSpPr>
        <p:spPr>
          <a:xfrm rot="21109388" flipH="1" flipV="1">
            <a:off x="4921250" y="4206875"/>
            <a:ext cx="1371600" cy="46038"/>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フリーフォーム 23"/>
          <p:cNvSpPr/>
          <p:nvPr/>
        </p:nvSpPr>
        <p:spPr>
          <a:xfrm rot="9734517" flipH="1" flipV="1">
            <a:off x="3635375" y="4265613"/>
            <a:ext cx="2379663" cy="1084262"/>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フリーフォーム 24"/>
          <p:cNvSpPr/>
          <p:nvPr/>
        </p:nvSpPr>
        <p:spPr>
          <a:xfrm rot="20131834">
            <a:off x="3425825" y="4273550"/>
            <a:ext cx="2535238" cy="1582738"/>
          </a:xfrm>
          <a:custGeom>
            <a:avLst/>
            <a:gdLst>
              <a:gd name="connsiteX0" fmla="*/ 0 w 2990850"/>
              <a:gd name="connsiteY0" fmla="*/ 0 h 1857375"/>
              <a:gd name="connsiteX1" fmla="*/ 428625 w 2990850"/>
              <a:gd name="connsiteY1" fmla="*/ 457200 h 1857375"/>
              <a:gd name="connsiteX2" fmla="*/ 962025 w 2990850"/>
              <a:gd name="connsiteY2" fmla="*/ 876300 h 1857375"/>
              <a:gd name="connsiteX3" fmla="*/ 1714500 w 2990850"/>
              <a:gd name="connsiteY3" fmla="*/ 1352550 h 1857375"/>
              <a:gd name="connsiteX4" fmla="*/ 2571750 w 2990850"/>
              <a:gd name="connsiteY4" fmla="*/ 1733550 h 1857375"/>
              <a:gd name="connsiteX5" fmla="*/ 2990850 w 2990850"/>
              <a:gd name="connsiteY5" fmla="*/ 1857375 h 1857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0850" h="1857375">
                <a:moveTo>
                  <a:pt x="0" y="0"/>
                </a:moveTo>
                <a:cubicBezTo>
                  <a:pt x="134144" y="155575"/>
                  <a:pt x="268288" y="311150"/>
                  <a:pt x="428625" y="457200"/>
                </a:cubicBezTo>
                <a:cubicBezTo>
                  <a:pt x="588962" y="603250"/>
                  <a:pt x="747713" y="727075"/>
                  <a:pt x="962025" y="876300"/>
                </a:cubicBezTo>
                <a:cubicBezTo>
                  <a:pt x="1176338" y="1025525"/>
                  <a:pt x="1446212" y="1209675"/>
                  <a:pt x="1714500" y="1352550"/>
                </a:cubicBezTo>
                <a:cubicBezTo>
                  <a:pt x="1982788" y="1495425"/>
                  <a:pt x="2359025" y="1649413"/>
                  <a:pt x="2571750" y="1733550"/>
                </a:cubicBezTo>
                <a:cubicBezTo>
                  <a:pt x="2784475" y="1817688"/>
                  <a:pt x="2887662" y="1837531"/>
                  <a:pt x="2990850" y="1857375"/>
                </a:cubicBezTo>
              </a:path>
            </a:pathLst>
          </a:custGeom>
          <a:noFill/>
          <a:ln>
            <a:solidFill>
              <a:srgbClr val="FF0000"/>
            </a:solidFill>
            <a:prstDash val="sysDash"/>
            <a:tailEnd type="arrow" w="med"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013" name="テキスト ボックス 25"/>
          <p:cNvSpPr txBox="1">
            <a:spLocks noChangeArrowheads="1"/>
          </p:cNvSpPr>
          <p:nvPr/>
        </p:nvSpPr>
        <p:spPr bwMode="auto">
          <a:xfrm>
            <a:off x="4025900" y="3665538"/>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sz="1800">
                <a:solidFill>
                  <a:srgbClr val="4A452A"/>
                </a:solidFill>
              </a:rPr>
              <a:t>既存電力会社Ａ</a:t>
            </a:r>
          </a:p>
        </p:txBody>
      </p:sp>
      <p:sp>
        <p:nvSpPr>
          <p:cNvPr id="27" name="角丸四角形 26"/>
          <p:cNvSpPr/>
          <p:nvPr/>
        </p:nvSpPr>
        <p:spPr>
          <a:xfrm flipH="1">
            <a:off x="7631113" y="3689350"/>
            <a:ext cx="1941512" cy="1028700"/>
          </a:xfrm>
          <a:prstGeom prst="roundRect">
            <a:avLst/>
          </a:prstGeom>
          <a:solidFill>
            <a:schemeClr val="bg2">
              <a:lumMod val="75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015" name="テキスト ボックス 27"/>
          <p:cNvSpPr txBox="1">
            <a:spLocks noChangeArrowheads="1"/>
          </p:cNvSpPr>
          <p:nvPr/>
        </p:nvSpPr>
        <p:spPr bwMode="auto">
          <a:xfrm>
            <a:off x="7778750" y="3665538"/>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sz="1800">
                <a:solidFill>
                  <a:srgbClr val="4A452A"/>
                </a:solidFill>
              </a:rPr>
              <a:t>既存電力会社Ａ</a:t>
            </a:r>
          </a:p>
        </p:txBody>
      </p:sp>
      <p:pic>
        <p:nvPicPr>
          <p:cNvPr id="85016" name="Picture 6" descr="コンビニ"/>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66113" y="4117975"/>
            <a:ext cx="550862"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7" name="Picture 155" descr="MCj02823900000[1]"/>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a:stretch>
            <a:fillRect/>
          </a:stretch>
        </p:blipFill>
        <p:spPr bwMode="auto">
          <a:xfrm flipH="1">
            <a:off x="7670800" y="4005263"/>
            <a:ext cx="612775"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8" name="Picture 334" descr="C:\Users\HIOKING\AppData\Local\Microsoft\Windows\Temporary Internet Files\Content.IE5\I9NGMTAX\MC90043792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8901113" y="4127500"/>
            <a:ext cx="6270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角丸四角形 31"/>
          <p:cNvSpPr/>
          <p:nvPr/>
        </p:nvSpPr>
        <p:spPr>
          <a:xfrm flipH="1">
            <a:off x="7631113" y="5257800"/>
            <a:ext cx="1941512" cy="735013"/>
          </a:xfrm>
          <a:prstGeom prst="roundRect">
            <a:avLst/>
          </a:prstGeom>
          <a:solidFill>
            <a:schemeClr val="accent1">
              <a:lumMod val="40000"/>
              <a:lumOff val="60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020" name="テキスト ボックス 32"/>
          <p:cNvSpPr txBox="1">
            <a:spLocks noChangeArrowheads="1"/>
          </p:cNvSpPr>
          <p:nvPr/>
        </p:nvSpPr>
        <p:spPr bwMode="auto">
          <a:xfrm>
            <a:off x="8124825" y="5233988"/>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sz="1800">
                <a:solidFill>
                  <a:srgbClr val="1F497D"/>
                </a:solidFill>
              </a:rPr>
              <a:t>新電力Ｃ</a:t>
            </a:r>
          </a:p>
        </p:txBody>
      </p:sp>
      <p:pic>
        <p:nvPicPr>
          <p:cNvPr id="85021" name="Picture 155" descr="MCj02823900000[1]"/>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a:stretch>
            <a:fillRect/>
          </a:stretch>
        </p:blipFill>
        <p:spPr bwMode="auto">
          <a:xfrm flipH="1">
            <a:off x="8342313" y="5499100"/>
            <a:ext cx="4587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角丸四角形 34"/>
          <p:cNvSpPr/>
          <p:nvPr/>
        </p:nvSpPr>
        <p:spPr>
          <a:xfrm flipH="1">
            <a:off x="165100" y="5303838"/>
            <a:ext cx="1941513" cy="735012"/>
          </a:xfrm>
          <a:prstGeom prst="round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023" name="テキスト ボックス 35"/>
          <p:cNvSpPr txBox="1">
            <a:spLocks noChangeArrowheads="1"/>
          </p:cNvSpPr>
          <p:nvPr/>
        </p:nvSpPr>
        <p:spPr bwMode="auto">
          <a:xfrm>
            <a:off x="427038" y="5280025"/>
            <a:ext cx="157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sz="1800">
                <a:solidFill>
                  <a:srgbClr val="984807"/>
                </a:solidFill>
              </a:rPr>
              <a:t>発電事業者Ｂ</a:t>
            </a:r>
          </a:p>
        </p:txBody>
      </p:sp>
      <p:pic>
        <p:nvPicPr>
          <p:cNvPr id="85024" name="Picture 46" descr="MCj02268400000[1]"/>
          <p:cNvPicPr>
            <a:picLocks noChangeAspect="1" noChangeArrowheads="1"/>
          </p:cNvPicPr>
          <p:nvPr/>
        </p:nvPicPr>
        <p:blipFill>
          <a:blip r:embed="rId8" cstate="print">
            <a:lum contrast="-20000"/>
            <a:extLst>
              <a:ext uri="{28A0092B-C50C-407E-A947-70E740481C1C}">
                <a14:useLocalDpi xmlns:a14="http://schemas.microsoft.com/office/drawing/2010/main" val="0"/>
              </a:ext>
            </a:extLst>
          </a:blip>
          <a:srcRect/>
          <a:stretch>
            <a:fillRect/>
          </a:stretch>
        </p:blipFill>
        <p:spPr bwMode="auto">
          <a:xfrm>
            <a:off x="692150" y="5511800"/>
            <a:ext cx="88582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フリーフォーム 37"/>
          <p:cNvSpPr/>
          <p:nvPr/>
        </p:nvSpPr>
        <p:spPr>
          <a:xfrm rot="704610" flipH="1">
            <a:off x="1958975" y="4530725"/>
            <a:ext cx="1149350" cy="1189038"/>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5026" name="Picture 2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19650" y="4075113"/>
            <a:ext cx="236538" cy="515937"/>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5027" name="Picture 2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67063" y="4433888"/>
            <a:ext cx="35877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フリーフォーム 40"/>
          <p:cNvSpPr/>
          <p:nvPr/>
        </p:nvSpPr>
        <p:spPr>
          <a:xfrm rot="704610" flipH="1">
            <a:off x="1931988" y="4838700"/>
            <a:ext cx="1184275" cy="1106488"/>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rgbClr val="FF0000"/>
            </a:solidFill>
            <a:prstDash val="sysDash"/>
            <a:headEnd type="arrow"/>
            <a:tailEnd w="med"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フリーフォーム 41"/>
          <p:cNvSpPr/>
          <p:nvPr/>
        </p:nvSpPr>
        <p:spPr>
          <a:xfrm rot="20131834">
            <a:off x="6462713" y="4756150"/>
            <a:ext cx="1525587" cy="1295400"/>
          </a:xfrm>
          <a:custGeom>
            <a:avLst/>
            <a:gdLst>
              <a:gd name="connsiteX0" fmla="*/ 0 w 2990850"/>
              <a:gd name="connsiteY0" fmla="*/ 0 h 1857375"/>
              <a:gd name="connsiteX1" fmla="*/ 428625 w 2990850"/>
              <a:gd name="connsiteY1" fmla="*/ 457200 h 1857375"/>
              <a:gd name="connsiteX2" fmla="*/ 962025 w 2990850"/>
              <a:gd name="connsiteY2" fmla="*/ 876300 h 1857375"/>
              <a:gd name="connsiteX3" fmla="*/ 1714500 w 2990850"/>
              <a:gd name="connsiteY3" fmla="*/ 1352550 h 1857375"/>
              <a:gd name="connsiteX4" fmla="*/ 2571750 w 2990850"/>
              <a:gd name="connsiteY4" fmla="*/ 1733550 h 1857375"/>
              <a:gd name="connsiteX5" fmla="*/ 2990850 w 2990850"/>
              <a:gd name="connsiteY5" fmla="*/ 1857375 h 1857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0850" h="1857375">
                <a:moveTo>
                  <a:pt x="0" y="0"/>
                </a:moveTo>
                <a:cubicBezTo>
                  <a:pt x="134144" y="155575"/>
                  <a:pt x="268288" y="311150"/>
                  <a:pt x="428625" y="457200"/>
                </a:cubicBezTo>
                <a:cubicBezTo>
                  <a:pt x="588962" y="603250"/>
                  <a:pt x="747713" y="727075"/>
                  <a:pt x="962025" y="876300"/>
                </a:cubicBezTo>
                <a:cubicBezTo>
                  <a:pt x="1176338" y="1025525"/>
                  <a:pt x="1446212" y="1209675"/>
                  <a:pt x="1714500" y="1352550"/>
                </a:cubicBezTo>
                <a:cubicBezTo>
                  <a:pt x="1982788" y="1495425"/>
                  <a:pt x="2359025" y="1649413"/>
                  <a:pt x="2571750" y="1733550"/>
                </a:cubicBezTo>
                <a:cubicBezTo>
                  <a:pt x="2784475" y="1817688"/>
                  <a:pt x="2887662" y="1837531"/>
                  <a:pt x="2990850" y="1857375"/>
                </a:cubicBezTo>
              </a:path>
            </a:pathLst>
          </a:custGeom>
          <a:noFill/>
          <a:ln>
            <a:solidFill>
              <a:srgbClr val="FF0000"/>
            </a:solidFill>
            <a:prstDash val="sysDash"/>
            <a:tailEnd type="arrow" w="med"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rot="4871758" flipH="1">
            <a:off x="6811170" y="4390231"/>
            <a:ext cx="925512" cy="1825625"/>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フリーフォーム 43"/>
          <p:cNvSpPr/>
          <p:nvPr/>
        </p:nvSpPr>
        <p:spPr>
          <a:xfrm rot="4119489" flipH="1">
            <a:off x="6707188" y="3776663"/>
            <a:ext cx="695325" cy="1050925"/>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フリーフォーム 44"/>
          <p:cNvSpPr/>
          <p:nvPr/>
        </p:nvSpPr>
        <p:spPr>
          <a:xfrm rot="4119489" flipH="1">
            <a:off x="7177088" y="3730625"/>
            <a:ext cx="293687" cy="2036763"/>
          </a:xfrm>
          <a:custGeom>
            <a:avLst/>
            <a:gdLst>
              <a:gd name="connsiteX0" fmla="*/ 0 w 5355772"/>
              <a:gd name="connsiteY0" fmla="*/ 0 h 1640114"/>
              <a:gd name="connsiteX1" fmla="*/ 2540000 w 5355772"/>
              <a:gd name="connsiteY1" fmla="*/ 1016000 h 1640114"/>
              <a:gd name="connsiteX2" fmla="*/ 5355772 w 5355772"/>
              <a:gd name="connsiteY2" fmla="*/ 1640114 h 1640114"/>
            </a:gdLst>
            <a:ahLst/>
            <a:cxnLst>
              <a:cxn ang="0">
                <a:pos x="connsiteX0" y="connsiteY0"/>
              </a:cxn>
              <a:cxn ang="0">
                <a:pos x="connsiteX1" y="connsiteY1"/>
              </a:cxn>
              <a:cxn ang="0">
                <a:pos x="connsiteX2" y="connsiteY2"/>
              </a:cxn>
            </a:cxnLst>
            <a:rect l="l" t="t" r="r" b="b"/>
            <a:pathLst>
              <a:path w="5355772" h="1640114">
                <a:moveTo>
                  <a:pt x="0" y="0"/>
                </a:moveTo>
                <a:cubicBezTo>
                  <a:pt x="823685" y="371324"/>
                  <a:pt x="1647371" y="742648"/>
                  <a:pt x="2540000" y="1016000"/>
                </a:cubicBezTo>
                <a:cubicBezTo>
                  <a:pt x="3432629" y="1289352"/>
                  <a:pt x="4394200" y="1464733"/>
                  <a:pt x="5355772" y="1640114"/>
                </a:cubicBez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左右矢印 45"/>
          <p:cNvSpPr/>
          <p:nvPr/>
        </p:nvSpPr>
        <p:spPr>
          <a:xfrm rot="5400000">
            <a:off x="976312" y="4894263"/>
            <a:ext cx="411163" cy="287338"/>
          </a:xfrm>
          <a:prstGeom prst="leftRightArrow">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左右矢印 46"/>
          <p:cNvSpPr/>
          <p:nvPr/>
        </p:nvSpPr>
        <p:spPr>
          <a:xfrm rot="5400000">
            <a:off x="8412162" y="4868863"/>
            <a:ext cx="411163" cy="287338"/>
          </a:xfrm>
          <a:prstGeom prst="leftRightArrow">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035" name="テキスト ボックス 47"/>
          <p:cNvSpPr txBox="1">
            <a:spLocks noChangeArrowheads="1"/>
          </p:cNvSpPr>
          <p:nvPr/>
        </p:nvSpPr>
        <p:spPr bwMode="auto">
          <a:xfrm>
            <a:off x="1319213" y="4891088"/>
            <a:ext cx="903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sz="1400">
                <a:solidFill>
                  <a:srgbClr val="000000"/>
                </a:solidFill>
              </a:rPr>
              <a:t>競争相手</a:t>
            </a:r>
          </a:p>
        </p:txBody>
      </p:sp>
      <p:sp>
        <p:nvSpPr>
          <p:cNvPr id="85036" name="テキスト ボックス 48"/>
          <p:cNvSpPr txBox="1">
            <a:spLocks noChangeArrowheads="1"/>
          </p:cNvSpPr>
          <p:nvPr/>
        </p:nvSpPr>
        <p:spPr bwMode="auto">
          <a:xfrm>
            <a:off x="8731250" y="4845050"/>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sz="1400">
                <a:solidFill>
                  <a:srgbClr val="000000"/>
                </a:solidFill>
              </a:rPr>
              <a:t>競争相手</a:t>
            </a:r>
          </a:p>
        </p:txBody>
      </p:sp>
      <p:sp>
        <p:nvSpPr>
          <p:cNvPr id="85037" name="テキスト ボックス 49"/>
          <p:cNvSpPr txBox="1">
            <a:spLocks noChangeArrowheads="1"/>
          </p:cNvSpPr>
          <p:nvPr/>
        </p:nvSpPr>
        <p:spPr bwMode="auto">
          <a:xfrm>
            <a:off x="2136775" y="3898900"/>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sz="1400">
                <a:solidFill>
                  <a:srgbClr val="000000"/>
                </a:solidFill>
              </a:rPr>
              <a:t>同一主体</a:t>
            </a:r>
          </a:p>
        </p:txBody>
      </p:sp>
      <p:sp>
        <p:nvSpPr>
          <p:cNvPr id="85038" name="テキスト ボックス 50"/>
          <p:cNvSpPr txBox="1">
            <a:spLocks noChangeArrowheads="1"/>
          </p:cNvSpPr>
          <p:nvPr/>
        </p:nvSpPr>
        <p:spPr bwMode="auto">
          <a:xfrm>
            <a:off x="6650038" y="3898900"/>
            <a:ext cx="903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hangingPunct="1">
              <a:spcBef>
                <a:spcPct val="0"/>
              </a:spcBef>
              <a:spcAft>
                <a:spcPct val="0"/>
              </a:spcAft>
              <a:buClrTx/>
              <a:buFontTx/>
              <a:buNone/>
            </a:pPr>
            <a:r>
              <a:rPr lang="ja-JP" altLang="en-US" sz="1400">
                <a:solidFill>
                  <a:srgbClr val="000000"/>
                </a:solidFill>
              </a:rPr>
              <a:t>同一主体</a:t>
            </a:r>
          </a:p>
        </p:txBody>
      </p:sp>
      <p:sp>
        <p:nvSpPr>
          <p:cNvPr id="52" name="テキスト ボックス 51"/>
          <p:cNvSpPr txBox="1"/>
          <p:nvPr/>
        </p:nvSpPr>
        <p:spPr>
          <a:xfrm>
            <a:off x="1882775" y="6296025"/>
            <a:ext cx="1846263" cy="522288"/>
          </a:xfrm>
          <a:prstGeom prst="wedgeRectCallout">
            <a:avLst>
              <a:gd name="adj1" fmla="val 10074"/>
              <a:gd name="adj2" fmla="val -161344"/>
            </a:avLst>
          </a:prstGeom>
          <a:solidFill>
            <a:schemeClr val="bg1"/>
          </a:solidFill>
          <a:ln w="6350">
            <a:solidFill>
              <a:schemeClr val="accent3">
                <a:lumMod val="75000"/>
              </a:schemeClr>
            </a:solidFill>
          </a:ln>
        </p:spPr>
        <p:txBody>
          <a:bodyPr>
            <a:spAutoFit/>
          </a:bodyPr>
          <a:lstStyle/>
          <a:p>
            <a:pPr marL="88900" indent="-88900" fontAlgn="auto">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自社</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の発電所の</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接続を優先</a:t>
            </a:r>
          </a:p>
        </p:txBody>
      </p:sp>
      <p:sp>
        <p:nvSpPr>
          <p:cNvPr id="85040" name="正方形/長方形 52"/>
          <p:cNvSpPr>
            <a:spLocks noChangeArrowheads="1"/>
          </p:cNvSpPr>
          <p:nvPr/>
        </p:nvSpPr>
        <p:spPr bwMode="auto">
          <a:xfrm>
            <a:off x="-87313" y="6276975"/>
            <a:ext cx="1666876"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algn="ctr" eaLnBrk="1" hangingPunct="1">
              <a:spcBef>
                <a:spcPct val="0"/>
              </a:spcBef>
              <a:spcAft>
                <a:spcPct val="0"/>
              </a:spcAft>
              <a:buClrTx/>
              <a:buFontTx/>
              <a:buNone/>
            </a:pPr>
            <a:r>
              <a:rPr lang="ja-JP" altLang="en-US" sz="1400" b="1">
                <a:solidFill>
                  <a:srgbClr val="FF0000"/>
                </a:solidFill>
              </a:rPr>
              <a:t>中立性を損なう</a:t>
            </a:r>
            <a:endParaRPr lang="en-US" altLang="ja-JP" sz="1400" b="1">
              <a:solidFill>
                <a:srgbClr val="FF0000"/>
              </a:solidFill>
            </a:endParaRPr>
          </a:p>
          <a:p>
            <a:pPr algn="ctr" eaLnBrk="1" hangingPunct="1">
              <a:spcBef>
                <a:spcPct val="0"/>
              </a:spcBef>
              <a:spcAft>
                <a:spcPct val="0"/>
              </a:spcAft>
              <a:buClrTx/>
              <a:buFontTx/>
              <a:buNone/>
            </a:pPr>
            <a:r>
              <a:rPr lang="ja-JP" altLang="en-US" sz="1400" b="1">
                <a:solidFill>
                  <a:srgbClr val="FF0000"/>
                </a:solidFill>
              </a:rPr>
              <a:t>問題の例</a:t>
            </a:r>
            <a:endParaRPr lang="en-US" altLang="ja-JP" sz="1400" b="1">
              <a:solidFill>
                <a:srgbClr val="FF0000"/>
              </a:solidFill>
            </a:endParaRPr>
          </a:p>
        </p:txBody>
      </p:sp>
      <p:sp>
        <p:nvSpPr>
          <p:cNvPr id="54" name="テキスト ボックス 53"/>
          <p:cNvSpPr txBox="1"/>
          <p:nvPr/>
        </p:nvSpPr>
        <p:spPr>
          <a:xfrm>
            <a:off x="4246563" y="6296025"/>
            <a:ext cx="2074862" cy="522288"/>
          </a:xfrm>
          <a:prstGeom prst="wedgeRectCallout">
            <a:avLst>
              <a:gd name="adj1" fmla="val -18682"/>
              <a:gd name="adj2" fmla="val -150419"/>
            </a:avLst>
          </a:prstGeom>
          <a:solidFill>
            <a:schemeClr val="bg1"/>
          </a:solidFill>
          <a:ln w="6350">
            <a:solidFill>
              <a:schemeClr val="accent3">
                <a:lumMod val="75000"/>
              </a:schemeClr>
            </a:solidFill>
          </a:ln>
        </p:spPr>
        <p:txBody>
          <a:bodyPr>
            <a:spAutoFit/>
          </a:bodyPr>
          <a:lstStyle/>
          <a:p>
            <a:pPr marL="88900" indent="-88900" fontAlgn="auto">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託送ルール</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適用されない</a:t>
            </a:r>
          </a:p>
        </p:txBody>
      </p:sp>
      <p:sp>
        <p:nvSpPr>
          <p:cNvPr id="55" name="テキスト ボックス 54"/>
          <p:cNvSpPr txBox="1"/>
          <p:nvPr/>
        </p:nvSpPr>
        <p:spPr>
          <a:xfrm>
            <a:off x="6786563" y="6296025"/>
            <a:ext cx="2890837" cy="522288"/>
          </a:xfrm>
          <a:prstGeom prst="wedgeRectCallout">
            <a:avLst>
              <a:gd name="adj1" fmla="val -9931"/>
              <a:gd name="adj2" fmla="val -95931"/>
            </a:avLst>
          </a:prstGeom>
          <a:solidFill>
            <a:schemeClr val="bg1"/>
          </a:solidFill>
          <a:ln w="6350">
            <a:solidFill>
              <a:schemeClr val="accent3">
                <a:lumMod val="75000"/>
              </a:schemeClr>
            </a:solidFill>
          </a:ln>
        </p:spPr>
        <p:txBody>
          <a:bodyPr>
            <a:spAutoFit/>
          </a:bodyPr>
          <a:lstStyle/>
          <a:p>
            <a:pPr marL="88900" indent="-88900" fontAlgn="auto">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③送配電事業で知り得た</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自社営業に目的外利用</a:t>
            </a:r>
          </a:p>
        </p:txBody>
      </p:sp>
      <p:sp>
        <p:nvSpPr>
          <p:cNvPr id="56" name="二等辺三角形 55"/>
          <p:cNvSpPr/>
          <p:nvPr/>
        </p:nvSpPr>
        <p:spPr>
          <a:xfrm rot="5400000">
            <a:off x="1294607" y="6479381"/>
            <a:ext cx="692150" cy="11906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スライド番号プレースホルダー 2"/>
          <p:cNvSpPr>
            <a:spLocks noGrp="1"/>
          </p:cNvSpPr>
          <p:nvPr>
            <p:ph type="sldNum" sz="quarter" idx="12"/>
          </p:nvPr>
        </p:nvSpPr>
        <p:spPr>
          <a:xfrm>
            <a:off x="7605295" y="6525371"/>
            <a:ext cx="2311400" cy="365125"/>
          </a:xfrm>
        </p:spPr>
        <p:txBody>
          <a:bodyPr/>
          <a:lstStyle/>
          <a:p>
            <a:fld id="{D9550142-B990-490A-A107-ED7302A7FD52}" type="slidenum">
              <a:rPr lang="ja-JP" altLang="en-US"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pPr/>
              <a:t>0</a:t>
            </a:fld>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タイトル 2"/>
          <p:cNvSpPr txBox="1">
            <a:spLocks/>
          </p:cNvSpPr>
          <p:nvPr/>
        </p:nvSpPr>
        <p:spPr>
          <a:xfrm>
            <a:off x="200471" y="159023"/>
            <a:ext cx="9505503" cy="461665"/>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送配電部門の中立化（</a:t>
            </a:r>
            <a:r>
              <a:rPr lang="en-US" altLang="ja-JP" dirty="0"/>
              <a:t>2020</a:t>
            </a:r>
            <a:r>
              <a:rPr lang="ja-JP" altLang="en-US" dirty="0"/>
              <a:t>年）</a:t>
            </a:r>
          </a:p>
        </p:txBody>
      </p:sp>
    </p:spTree>
    <p:extLst>
      <p:ext uri="{BB962C8B-B14F-4D97-AF65-F5344CB8AC3E}">
        <p14:creationId xmlns:p14="http://schemas.microsoft.com/office/powerpoint/2010/main" val="708580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パワポヘッダー（sample）.pptx" id="{DF0AD369-B502-4521-A0E0-07EB53E90DFA}" vid="{A6AA4691-7124-4580-8060-E7956D1A8F7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TotalTime>
  <Words>123</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1</cp:revision>
  <cp:lastPrinted>2018-03-30T02:21:52Z</cp:lastPrinted>
  <dcterms:created xsi:type="dcterms:W3CDTF">2018-04-17T01:25:36Z</dcterms:created>
  <dcterms:modified xsi:type="dcterms:W3CDTF">2018-04-17T01:31:50Z</dcterms:modified>
</cp:coreProperties>
</file>