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365" r:id="rId2"/>
  </p:sldIdLst>
  <p:sldSz cx="9906000" cy="6858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14">
          <p15:clr>
            <a:srgbClr val="A4A3A4"/>
          </p15:clr>
        </p15:guide>
        <p15:guide id="2" pos="12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>
          <p15:clr>
            <a:srgbClr val="A4A3A4"/>
          </p15:clr>
        </p15:guide>
        <p15:guide id="2" pos="21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D6EC"/>
    <a:srgbClr val="FF5A00"/>
    <a:srgbClr val="0098D0"/>
    <a:srgbClr val="0064C8"/>
    <a:srgbClr val="B197D3"/>
    <a:srgbClr val="FFBE3C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0" autoAdjust="0"/>
    <p:restoredTop sz="94647" autoAdjust="0"/>
  </p:normalViewPr>
  <p:slideViewPr>
    <p:cSldViewPr>
      <p:cViewPr varScale="1">
        <p:scale>
          <a:sx n="113" d="100"/>
          <a:sy n="113" d="100"/>
        </p:scale>
        <p:origin x="1323" y="75"/>
      </p:cViewPr>
      <p:guideLst>
        <p:guide orient="horz" pos="414"/>
        <p:guide pos="126"/>
      </p:guideLst>
    </p:cSldViewPr>
  </p:slideViewPr>
  <p:outlineViewPr>
    <p:cViewPr>
      <p:scale>
        <a:sx n="33" d="100"/>
        <a:sy n="33" d="100"/>
      </p:scale>
      <p:origin x="0" y="766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90" d="100"/>
          <a:sy n="90" d="100"/>
        </p:scale>
        <p:origin x="-2070" y="-72"/>
      </p:cViewPr>
      <p:guideLst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kumimoji="1" lang="ja-JP" altLang="en-US" sz="1400" dirty="0" smtClean="0">
                <a:latin typeface="ＭＳ Ｐゴシック" pitchFamily="50" charset="-128"/>
                <a:ea typeface="ＭＳ Ｐゴシック" pitchFamily="50" charset="-128"/>
              </a:rPr>
              <a:t>機密性○</a:t>
            </a:r>
            <a:endParaRPr kumimoji="1" lang="ja-JP" altLang="en-US" sz="1400" dirty="0"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0C1D9C-4153-45A3-ABA8-5AC906D324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6108798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400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r>
              <a:rPr lang="ja-JP" altLang="en-US" dirty="0" smtClean="0"/>
              <a:t>機密性○</a:t>
            </a:r>
            <a:endParaRPr lang="en-US" altLang="ja-JP" dirty="0" smtClean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95325" y="739775"/>
            <a:ext cx="53451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35E722-DCEB-4B9B-850A-0990A504E4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926932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588439"/>
            <a:ext cx="8420100" cy="55399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algn="ctr">
              <a:defRPr lang="ja-JP" altLang="en-US" sz="3600" b="1" dirty="0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4653136"/>
            <a:ext cx="6934200" cy="125572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0" indent="0" algn="ctr">
              <a:buNone/>
              <a:defRPr lang="ja-JP" altLang="en-US" sz="2400" b="1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 algn="ctr"/>
            <a:r>
              <a:rPr kumimoji="1" lang="ja-JP" altLang="en-US" smtClean="0"/>
              <a:t>マスター サブタイトルの書式設定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2ED19-1F24-4E05-AFF2-730A9CA21002}" type="datetime1">
              <a:rPr kumimoji="1" lang="ja-JP" altLang="en-US" smtClean="0"/>
              <a:t>2018/5/14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7440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1393439" y="1520788"/>
            <a:ext cx="7423989" cy="646331"/>
          </a:xfrm>
        </p:spPr>
        <p:txBody>
          <a:bodyPr wrap="square" anchor="t" anchorCtr="0">
            <a:spAutoFit/>
          </a:bodyPr>
          <a:lstStyle>
            <a:lvl1pPr algn="l">
              <a:defRPr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dirty="0" smtClean="0"/>
              <a:t>１．見出しの記入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2DA2C-22A1-401C-BAA1-02167C3B6C7B}" type="datetime1">
              <a:rPr kumimoji="1" lang="ja-JP" altLang="en-US" smtClean="0"/>
              <a:t>2018/5/14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17889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準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F3157-0DA7-40CB-8441-DB1BA602A2C6}" type="datetime1">
              <a:rPr kumimoji="1" lang="ja-JP" altLang="en-US" smtClean="0"/>
              <a:t>2018/5/14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200471" y="188640"/>
            <a:ext cx="9505503" cy="461665"/>
          </a:xfrm>
        </p:spPr>
        <p:txBody>
          <a:bodyPr wrap="square">
            <a:spAutoFit/>
          </a:bodyPr>
          <a:lstStyle>
            <a:lvl1pPr algn="l">
              <a:defRPr lang="ja-JP" altLang="en-US" sz="2400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8" name="テキスト プレースホルダー 9"/>
          <p:cNvSpPr>
            <a:spLocks noGrp="1"/>
          </p:cNvSpPr>
          <p:nvPr>
            <p:ph type="body" sz="quarter" idx="13" hasCustomPrompt="1"/>
          </p:nvPr>
        </p:nvSpPr>
        <p:spPr>
          <a:xfrm>
            <a:off x="200794" y="6309320"/>
            <a:ext cx="9396722" cy="161583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（資料）●●</a:t>
            </a:r>
            <a:endParaRPr kumimoji="1" lang="ja-JP" altLang="en-US" dirty="0"/>
          </a:p>
        </p:txBody>
      </p:sp>
      <p:sp>
        <p:nvSpPr>
          <p:cNvPr id="9" name="テキスト プレースホルダー 9"/>
          <p:cNvSpPr>
            <a:spLocks noGrp="1"/>
          </p:cNvSpPr>
          <p:nvPr>
            <p:ph type="body" sz="quarter" idx="14" hasCustomPrompt="1"/>
          </p:nvPr>
        </p:nvSpPr>
        <p:spPr>
          <a:xfrm>
            <a:off x="200794" y="3104964"/>
            <a:ext cx="1853071" cy="307777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20pt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5" hasCustomPrompt="1"/>
          </p:nvPr>
        </p:nvSpPr>
        <p:spPr>
          <a:xfrm>
            <a:off x="200472" y="3769295"/>
            <a:ext cx="1298432" cy="215444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14pt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1" name="テキスト プレースホルダー 9"/>
          <p:cNvSpPr>
            <a:spLocks noGrp="1"/>
          </p:cNvSpPr>
          <p:nvPr>
            <p:ph type="body" sz="quarter" idx="16" hasCustomPrompt="1"/>
          </p:nvPr>
        </p:nvSpPr>
        <p:spPr>
          <a:xfrm>
            <a:off x="200472" y="4365104"/>
            <a:ext cx="1102866" cy="161583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10.5pt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7"/>
          </p:nvPr>
        </p:nvSpPr>
        <p:spPr>
          <a:xfrm>
            <a:off x="200025" y="764704"/>
            <a:ext cx="9505950" cy="525886"/>
          </a:xfrm>
          <a:solidFill>
            <a:srgbClr val="99D6EC"/>
          </a:solidFill>
          <a:ln>
            <a:noFill/>
          </a:ln>
        </p:spPr>
        <p:txBody>
          <a:bodyPr vert="horz" wrap="square" lIns="216000" tIns="108000" rIns="216000" bIns="108000" rtlCol="0" anchor="t" anchorCtr="0">
            <a:spAutoFit/>
          </a:bodyPr>
          <a:lstStyle>
            <a:lvl1pPr>
              <a:def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257175" lvl="0" indent="-257175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l"/>
            </a:pPr>
            <a:r>
              <a:rPr kumimoji="1"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5796133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85D3C7-2263-4D49-A2DA-0FB24F4FADC9}" type="datetime1">
              <a:rPr lang="ja-JP" altLang="en-US" smtClean="0"/>
              <a:t>2018/5/14</a:t>
            </a:fld>
            <a:endParaRPr lang="ja-JP" altLang="en-US"/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7AE969-3DF8-49E1-8CAD-B44860DC4AC1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881588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706B07-3704-4444-B91C-8E8F5CF4556E}" type="datetime1">
              <a:rPr lang="ja-JP" altLang="en-US" smtClean="0"/>
              <a:t>2018/5/14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5F67C6-FB39-4A1F-A8DA-18EB3416C525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761466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標準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F14D0-96A3-45D9-BFAE-361F50399A83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2018/5/14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lang="ja-JP" altLang="en-US" smtClean="0">
                <a:solidFill>
                  <a:prstClr val="black"/>
                </a:solidFill>
              </a:rPr>
              <a:pPr/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200471" y="188640"/>
            <a:ext cx="9505503" cy="461665"/>
          </a:xfrm>
        </p:spPr>
        <p:txBody>
          <a:bodyPr wrap="square">
            <a:spAutoFit/>
          </a:bodyPr>
          <a:lstStyle>
            <a:lvl1pPr algn="l">
              <a:defRPr lang="ja-JP" altLang="en-US" sz="2400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7"/>
          </p:nvPr>
        </p:nvSpPr>
        <p:spPr>
          <a:xfrm>
            <a:off x="200025" y="764704"/>
            <a:ext cx="9505950" cy="525886"/>
          </a:xfrm>
          <a:solidFill>
            <a:srgbClr val="99D6EC"/>
          </a:solidFill>
          <a:ln>
            <a:noFill/>
          </a:ln>
        </p:spPr>
        <p:txBody>
          <a:bodyPr vert="horz" wrap="square" lIns="216000" tIns="108000" rIns="216000" bIns="108000" rtlCol="0" anchor="t" anchorCtr="0">
            <a:spAutoFit/>
          </a:bodyPr>
          <a:lstStyle>
            <a:lvl1pPr>
              <a:def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257175" lvl="0" indent="-257175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l"/>
            </a:pPr>
            <a:r>
              <a:rPr kumimoji="1"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41235572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200025" y="274638"/>
            <a:ext cx="9469499" cy="3825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200024" y="800708"/>
            <a:ext cx="9469499" cy="1210689"/>
          </a:xfrm>
          <a:prstGeom prst="rect">
            <a:avLst/>
          </a:prstGeom>
          <a:noFill/>
        </p:spPr>
        <p:txBody>
          <a:bodyPr vert="horz" wrap="square" lIns="216000" tIns="108000" rIns="216000" bIns="108000" rtlCol="0">
            <a:spAutoFit/>
          </a:bodyPr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-10695" y="652026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AEDA5B46-8CFD-41FD-89B2-5D7C0355BB6A}" type="datetime1">
              <a:rPr lang="ja-JP" altLang="en-US" smtClean="0"/>
              <a:t>2018/5/14</a:t>
            </a:fld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92827" y="6525345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605295" y="652534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449380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kumimoji="1" sz="2400" b="1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</p:titleStyle>
    <p:bodyStyle>
      <a:lvl1pPr marL="342900" indent="-342900" algn="l" defTabSz="914400" rtl="0" eaLnBrk="1" latinLnBrk="0" hangingPunct="1">
        <a:spcBef>
          <a:spcPts val="600"/>
        </a:spcBef>
        <a:spcAft>
          <a:spcPts val="600"/>
        </a:spcAft>
        <a:buClr>
          <a:srgbClr val="002060"/>
        </a:buClr>
        <a:buFont typeface="Wingdings" panose="05000000000000000000" pitchFamily="2" charset="2"/>
        <a:buChar char="l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  <a:lvl2pPr marL="742950" indent="-28575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–"/>
        <a:defRPr kumimoji="1" sz="14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2pPr>
      <a:lvl3pPr marL="1143000" indent="-22860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•"/>
        <a:defRPr kumimoji="1" sz="105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/>
          <p:cNvSpPr txBox="1"/>
          <p:nvPr/>
        </p:nvSpPr>
        <p:spPr>
          <a:xfrm>
            <a:off x="-15551" y="1988839"/>
            <a:ext cx="12346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kumimoji="1" lang="ja-JP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契約</a:t>
            </a:r>
            <a:r>
              <a:rPr kumimoji="1" lang="en-US" altLang="ja-JP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kW】</a:t>
            </a:r>
            <a:endParaRPr kumimoji="1" lang="ja-JP" altLang="en-US" sz="1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3" name="テキスト ボックス 62"/>
          <p:cNvSpPr txBox="1"/>
          <p:nvPr/>
        </p:nvSpPr>
        <p:spPr>
          <a:xfrm>
            <a:off x="-15552" y="2771635"/>
            <a:ext cx="14237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【2,000kW】</a:t>
            </a:r>
            <a:endParaRPr kumimoji="1" lang="ja-JP" altLang="en-US" sz="1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4" name="テキスト ボックス 63"/>
          <p:cNvSpPr txBox="1"/>
          <p:nvPr/>
        </p:nvSpPr>
        <p:spPr>
          <a:xfrm>
            <a:off x="-6061" y="3645023"/>
            <a:ext cx="1200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【500kW】</a:t>
            </a:r>
            <a:endParaRPr kumimoji="1" lang="ja-JP" altLang="en-US" sz="1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5" name="テキスト ボックス 64"/>
          <p:cNvSpPr txBox="1"/>
          <p:nvPr/>
        </p:nvSpPr>
        <p:spPr>
          <a:xfrm>
            <a:off x="-5054" y="4571835"/>
            <a:ext cx="10583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【50kW】</a:t>
            </a:r>
            <a:endParaRPr kumimoji="1" lang="ja-JP" altLang="en-US" sz="1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41" name="直線コネクタ 40"/>
          <p:cNvCxnSpPr>
            <a:stCxn id="63" idx="3"/>
          </p:cNvCxnSpPr>
          <p:nvPr/>
        </p:nvCxnSpPr>
        <p:spPr>
          <a:xfrm>
            <a:off x="1408236" y="2956301"/>
            <a:ext cx="8091766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直線コネクタ 65"/>
          <p:cNvCxnSpPr/>
          <p:nvPr/>
        </p:nvCxnSpPr>
        <p:spPr>
          <a:xfrm>
            <a:off x="1291090" y="3861047"/>
            <a:ext cx="8208912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直線コネクタ 66"/>
          <p:cNvCxnSpPr/>
          <p:nvPr/>
        </p:nvCxnSpPr>
        <p:spPr>
          <a:xfrm>
            <a:off x="1291090" y="4797151"/>
            <a:ext cx="8208912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テキスト ボックス 67"/>
          <p:cNvSpPr txBox="1"/>
          <p:nvPr/>
        </p:nvSpPr>
        <p:spPr>
          <a:xfrm>
            <a:off x="1435105" y="1700809"/>
            <a:ext cx="135485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対象需要家</a:t>
            </a:r>
            <a:endParaRPr kumimoji="1" lang="en-US" altLang="ja-JP" sz="1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（イメージ）</a:t>
            </a:r>
          </a:p>
        </p:txBody>
      </p:sp>
      <p:sp>
        <p:nvSpPr>
          <p:cNvPr id="69" name="正方形/長方形 68"/>
          <p:cNvSpPr/>
          <p:nvPr/>
        </p:nvSpPr>
        <p:spPr bwMode="auto">
          <a:xfrm>
            <a:off x="1435105" y="2358171"/>
            <a:ext cx="1354858" cy="570898"/>
          </a:xfrm>
          <a:prstGeom prst="rect">
            <a:avLst/>
          </a:prstGeom>
          <a:noFill/>
          <a:ln w="25400">
            <a:solidFill>
              <a:schemeClr val="accent3"/>
            </a:solidFill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大規模工場</a:t>
            </a:r>
            <a:endParaRPr kumimoji="0" lang="ja-JP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0" name="正方形/長方形 69"/>
          <p:cNvSpPr/>
          <p:nvPr/>
        </p:nvSpPr>
        <p:spPr bwMode="auto">
          <a:xfrm>
            <a:off x="1435105" y="3010956"/>
            <a:ext cx="1354858" cy="805218"/>
          </a:xfrm>
          <a:prstGeom prst="rect">
            <a:avLst/>
          </a:prstGeom>
          <a:noFill/>
          <a:ln w="25400">
            <a:solidFill>
              <a:schemeClr val="accent3"/>
            </a:solidFill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中</a:t>
            </a:r>
            <a:r>
              <a:rPr kumimoji="0" lang="ja-JP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規模工場</a:t>
            </a:r>
            <a:endParaRPr kumimoji="0" lang="ja-JP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1" name="正方形/長方形 70"/>
          <p:cNvSpPr/>
          <p:nvPr/>
        </p:nvSpPr>
        <p:spPr bwMode="auto">
          <a:xfrm>
            <a:off x="1435105" y="3911710"/>
            <a:ext cx="1354858" cy="859809"/>
          </a:xfrm>
          <a:prstGeom prst="rect">
            <a:avLst/>
          </a:prstGeom>
          <a:noFill/>
          <a:ln w="25400">
            <a:solidFill>
              <a:schemeClr val="accent3"/>
            </a:solidFill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小規模工場</a:t>
            </a:r>
            <a:endParaRPr kumimoji="0" lang="en-US" altLang="ja-JP" sz="16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スーパー</a:t>
            </a:r>
            <a:endParaRPr kumimoji="0" lang="en-US" altLang="ja-JP" sz="16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中小ビル</a:t>
            </a:r>
          </a:p>
        </p:txBody>
      </p:sp>
      <p:sp>
        <p:nvSpPr>
          <p:cNvPr id="72" name="正方形/長方形 71"/>
          <p:cNvSpPr/>
          <p:nvPr/>
        </p:nvSpPr>
        <p:spPr bwMode="auto">
          <a:xfrm>
            <a:off x="1435105" y="4839758"/>
            <a:ext cx="1354858" cy="1253539"/>
          </a:xfrm>
          <a:prstGeom prst="rect">
            <a:avLst/>
          </a:prstGeom>
          <a:noFill/>
          <a:ln w="25400">
            <a:solidFill>
              <a:schemeClr val="accent3"/>
            </a:solidFill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コンビニ</a:t>
            </a:r>
            <a:endParaRPr kumimoji="0" lang="en-US" altLang="ja-JP" sz="18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町工場</a:t>
            </a:r>
            <a:endParaRPr kumimoji="0" lang="en-US" altLang="ja-JP" sz="18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家庭</a:t>
            </a:r>
            <a:endParaRPr kumimoji="0" lang="ja-JP" alt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3" name="テキスト ボックス 72"/>
          <p:cNvSpPr txBox="1"/>
          <p:nvPr/>
        </p:nvSpPr>
        <p:spPr>
          <a:xfrm>
            <a:off x="3019281" y="1844823"/>
            <a:ext cx="15905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2000</a:t>
            </a:r>
            <a:r>
              <a:rPr kumimoji="1" lang="ja-JP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</a:t>
            </a:r>
            <a:r>
              <a:rPr kumimoji="1" lang="en-US" altLang="ja-JP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</a:t>
            </a:r>
            <a:r>
              <a:rPr kumimoji="1" lang="ja-JP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月～</a:t>
            </a:r>
          </a:p>
        </p:txBody>
      </p:sp>
      <p:sp>
        <p:nvSpPr>
          <p:cNvPr id="74" name="テキスト ボックス 73"/>
          <p:cNvSpPr txBox="1"/>
          <p:nvPr/>
        </p:nvSpPr>
        <p:spPr>
          <a:xfrm>
            <a:off x="4649353" y="1844823"/>
            <a:ext cx="15905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2004</a:t>
            </a:r>
            <a:r>
              <a:rPr kumimoji="1" lang="ja-JP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</a:t>
            </a:r>
            <a:r>
              <a:rPr kumimoji="1" lang="en-US" altLang="ja-JP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4</a:t>
            </a:r>
            <a:r>
              <a:rPr kumimoji="1" lang="ja-JP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月～</a:t>
            </a:r>
          </a:p>
        </p:txBody>
      </p:sp>
      <p:sp>
        <p:nvSpPr>
          <p:cNvPr id="75" name="テキスト ボックス 74"/>
          <p:cNvSpPr txBox="1"/>
          <p:nvPr/>
        </p:nvSpPr>
        <p:spPr>
          <a:xfrm>
            <a:off x="6279427" y="1835531"/>
            <a:ext cx="15905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2005</a:t>
            </a:r>
            <a:r>
              <a:rPr kumimoji="1" lang="ja-JP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</a:t>
            </a: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4</a:t>
            </a:r>
            <a:r>
              <a:rPr kumimoji="1" lang="ja-JP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月～</a:t>
            </a:r>
          </a:p>
        </p:txBody>
      </p:sp>
      <p:sp>
        <p:nvSpPr>
          <p:cNvPr id="76" name="テキスト ボックス 75"/>
          <p:cNvSpPr txBox="1"/>
          <p:nvPr/>
        </p:nvSpPr>
        <p:spPr>
          <a:xfrm>
            <a:off x="7909501" y="1835531"/>
            <a:ext cx="15905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2016</a:t>
            </a:r>
            <a:r>
              <a:rPr kumimoji="1" lang="ja-JP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</a:t>
            </a: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4</a:t>
            </a:r>
            <a:r>
              <a:rPr kumimoji="1" lang="ja-JP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月～</a:t>
            </a:r>
          </a:p>
        </p:txBody>
      </p:sp>
      <p:sp>
        <p:nvSpPr>
          <p:cNvPr id="82" name="正方形/長方形 81"/>
          <p:cNvSpPr/>
          <p:nvPr/>
        </p:nvSpPr>
        <p:spPr bwMode="auto">
          <a:xfrm>
            <a:off x="3163297" y="2347138"/>
            <a:ext cx="1224136" cy="568284"/>
          </a:xfrm>
          <a:prstGeom prst="rect">
            <a:avLst/>
          </a:prstGeom>
          <a:solidFill>
            <a:schemeClr val="accent1">
              <a:lumMod val="60000"/>
              <a:lumOff val="40000"/>
              <a:alpha val="28000"/>
            </a:schemeClr>
          </a:solidFill>
          <a:ln w="952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自由化部門</a:t>
            </a:r>
            <a:endParaRPr kumimoji="0" lang="en-US" altLang="ja-JP" sz="1600" b="0" i="0" u="none" strike="noStrike" kern="1200" cap="none" spc="0" normalizeH="0" baseline="0" noProof="0" dirty="0" smtClean="0">
              <a:ln>
                <a:noFill/>
              </a:ln>
              <a:solidFill>
                <a:srgbClr val="1F497D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（電力量</a:t>
            </a:r>
            <a:r>
              <a:rPr kumimoji="0" lang="en-US" altLang="ja-JP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26%</a:t>
            </a:r>
            <a:r>
              <a:rPr kumimoji="0" lang="ja-JP" alt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kumimoji="0" lang="ja-JP" altLang="en-US" sz="1400" b="0" i="0" u="none" strike="noStrike" kern="1200" cap="none" spc="0" normalizeH="0" baseline="0" noProof="0" dirty="0">
              <a:ln>
                <a:noFill/>
              </a:ln>
              <a:solidFill>
                <a:srgbClr val="1F497D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84" name="正方形/長方形 83"/>
          <p:cNvSpPr/>
          <p:nvPr/>
        </p:nvSpPr>
        <p:spPr bwMode="auto">
          <a:xfrm>
            <a:off x="4807479" y="2348879"/>
            <a:ext cx="1224136" cy="1480810"/>
          </a:xfrm>
          <a:prstGeom prst="rect">
            <a:avLst/>
          </a:prstGeom>
          <a:solidFill>
            <a:schemeClr val="accent1">
              <a:lumMod val="60000"/>
              <a:lumOff val="40000"/>
              <a:alpha val="28000"/>
            </a:schemeClr>
          </a:solidFill>
          <a:ln w="952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rtlCol="0" anchor="t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自由化</a:t>
            </a:r>
            <a:r>
              <a:rPr kumimoji="0" lang="ja-JP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部門</a:t>
            </a:r>
            <a:endParaRPr kumimoji="0" lang="en-US" altLang="ja-JP" sz="1600" b="0" i="0" u="none" strike="noStrike" kern="1200" cap="none" spc="0" normalizeH="0" baseline="0" noProof="0" dirty="0" smtClean="0">
              <a:ln>
                <a:noFill/>
              </a:ln>
              <a:solidFill>
                <a:srgbClr val="1F497D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（電力量</a:t>
            </a:r>
            <a:r>
              <a:rPr kumimoji="0" lang="en-US" altLang="ja-JP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40%</a:t>
            </a:r>
            <a:r>
              <a:rPr kumimoji="0" lang="ja-JP" alt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kumimoji="0" lang="ja-JP" altLang="en-US" sz="1400" b="0" i="0" u="none" strike="noStrike" kern="1200" cap="none" spc="0" normalizeH="0" baseline="0" noProof="0" dirty="0">
              <a:ln>
                <a:noFill/>
              </a:ln>
              <a:solidFill>
                <a:srgbClr val="1F497D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85" name="正方形/長方形 84"/>
          <p:cNvSpPr/>
          <p:nvPr/>
        </p:nvSpPr>
        <p:spPr bwMode="auto">
          <a:xfrm>
            <a:off x="8059841" y="2348879"/>
            <a:ext cx="1224136" cy="3744416"/>
          </a:xfrm>
          <a:prstGeom prst="rect">
            <a:avLst/>
          </a:prstGeom>
          <a:solidFill>
            <a:schemeClr val="accent1">
              <a:lumMod val="60000"/>
              <a:lumOff val="40000"/>
              <a:alpha val="28000"/>
            </a:schemeClr>
          </a:solidFill>
          <a:ln w="952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  <a:effectLst/>
          <a:extLst/>
        </p:spPr>
        <p:txBody>
          <a:bodyPr vert="eaVert" wrap="none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全面自由化</a:t>
            </a:r>
          </a:p>
        </p:txBody>
      </p:sp>
      <p:sp>
        <p:nvSpPr>
          <p:cNvPr id="86" name="正方形/長方形 85"/>
          <p:cNvSpPr/>
          <p:nvPr/>
        </p:nvSpPr>
        <p:spPr bwMode="auto">
          <a:xfrm>
            <a:off x="6415658" y="2348879"/>
            <a:ext cx="1224136" cy="2408990"/>
          </a:xfrm>
          <a:prstGeom prst="rect">
            <a:avLst/>
          </a:prstGeom>
          <a:solidFill>
            <a:schemeClr val="accent1">
              <a:lumMod val="60000"/>
              <a:lumOff val="40000"/>
              <a:alpha val="28000"/>
            </a:schemeClr>
          </a:solidFill>
          <a:ln w="952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rtlCol="0" anchor="t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自由化部門</a:t>
            </a:r>
            <a:endParaRPr kumimoji="0" lang="en-US" altLang="ja-JP" sz="1600" b="0" i="0" u="none" strike="noStrike" kern="1200" cap="none" spc="0" normalizeH="0" baseline="0" noProof="0" dirty="0" smtClean="0">
              <a:ln>
                <a:noFill/>
              </a:ln>
              <a:solidFill>
                <a:srgbClr val="1F497D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（電力量</a:t>
            </a:r>
            <a:r>
              <a:rPr kumimoji="0" lang="en-US" altLang="ja-JP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62%</a:t>
            </a:r>
            <a:r>
              <a:rPr kumimoji="0" lang="ja-JP" alt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kumimoji="0" lang="en-US" altLang="ja-JP" sz="1400" b="0" i="0" u="none" strike="noStrike" kern="1200" cap="none" spc="0" normalizeH="0" baseline="0" noProof="0" dirty="0" smtClean="0">
              <a:ln>
                <a:noFill/>
              </a:ln>
              <a:solidFill>
                <a:srgbClr val="1F497D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srgbClr val="1F497D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</a:t>
            </a:r>
            <a:r>
              <a:rPr kumimoji="0" lang="ja-JP" alt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電力量は</a:t>
            </a:r>
            <a:r>
              <a:rPr kumimoji="0" lang="en-US" altLang="ja-JP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13</a:t>
            </a:r>
            <a:r>
              <a:rPr kumimoji="0" lang="ja-JP" alt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</a:t>
            </a:r>
            <a:endParaRPr kumimoji="0" lang="ja-JP" altLang="en-US" sz="1100" b="0" i="0" u="none" strike="noStrike" kern="1200" cap="none" spc="0" normalizeH="0" baseline="0" noProof="0" dirty="0">
              <a:ln>
                <a:noFill/>
              </a:ln>
              <a:solidFill>
                <a:srgbClr val="1F497D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87" name="正方形/長方形 86"/>
          <p:cNvSpPr/>
          <p:nvPr/>
        </p:nvSpPr>
        <p:spPr bwMode="auto">
          <a:xfrm>
            <a:off x="3163297" y="2997310"/>
            <a:ext cx="1224136" cy="3095987"/>
          </a:xfrm>
          <a:prstGeom prst="rect">
            <a:avLst/>
          </a:prstGeom>
          <a:solidFill>
            <a:schemeClr val="accent2">
              <a:lumMod val="60000"/>
              <a:lumOff val="40000"/>
              <a:alpha val="28000"/>
            </a:schemeClr>
          </a:solidFill>
          <a:ln w="9525">
            <a:solidFill>
              <a:schemeClr val="accent2">
                <a:lumMod val="5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rtlCol="0" anchor="t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504D">
                    <a:lumMod val="50000"/>
                  </a:srgb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規制部門</a:t>
            </a:r>
            <a:endParaRPr kumimoji="0" lang="en-US" altLang="ja-JP" sz="1600" b="0" i="0" u="none" strike="noStrike" kern="1200" cap="none" spc="0" normalizeH="0" baseline="0" noProof="0" dirty="0" smtClean="0">
              <a:ln>
                <a:noFill/>
              </a:ln>
              <a:solidFill>
                <a:srgbClr val="C0504D">
                  <a:lumMod val="50000"/>
                </a:srgbClr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504D">
                    <a:lumMod val="50000"/>
                  </a:srgb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（電力量</a:t>
            </a:r>
            <a:r>
              <a:rPr kumimoji="0" lang="en-US" altLang="ja-JP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504D">
                    <a:lumMod val="50000"/>
                  </a:srgb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74%</a:t>
            </a:r>
            <a:r>
              <a:rPr kumimoji="0" lang="ja-JP" alt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504D">
                    <a:lumMod val="50000"/>
                  </a:srgb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kumimoji="0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srgbClr val="C0504D">
                  <a:lumMod val="50000"/>
                </a:srgbClr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88" name="正方形/長方形 87"/>
          <p:cNvSpPr/>
          <p:nvPr/>
        </p:nvSpPr>
        <p:spPr bwMode="auto">
          <a:xfrm>
            <a:off x="4807479" y="3884413"/>
            <a:ext cx="1224136" cy="2208882"/>
          </a:xfrm>
          <a:prstGeom prst="rect">
            <a:avLst/>
          </a:prstGeom>
          <a:solidFill>
            <a:schemeClr val="accent2">
              <a:lumMod val="60000"/>
              <a:lumOff val="40000"/>
              <a:alpha val="28000"/>
            </a:schemeClr>
          </a:solidFill>
          <a:ln w="9525">
            <a:solidFill>
              <a:schemeClr val="accent2">
                <a:lumMod val="5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rtlCol="0" anchor="t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504D">
                    <a:lumMod val="50000"/>
                  </a:srgb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規制部門</a:t>
            </a:r>
            <a:endParaRPr kumimoji="0" lang="en-US" altLang="ja-JP" sz="1600" b="0" i="0" u="none" strike="noStrike" kern="1200" cap="none" spc="0" normalizeH="0" baseline="0" noProof="0" dirty="0" smtClean="0">
              <a:ln>
                <a:noFill/>
              </a:ln>
              <a:solidFill>
                <a:srgbClr val="C0504D">
                  <a:lumMod val="50000"/>
                </a:srgbClr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504D">
                    <a:lumMod val="50000"/>
                  </a:srgb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（電力量</a:t>
            </a:r>
            <a:r>
              <a:rPr kumimoji="0" lang="en-US" altLang="ja-JP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504D">
                    <a:lumMod val="50000"/>
                  </a:srgb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60%</a:t>
            </a:r>
            <a:r>
              <a:rPr kumimoji="0" lang="ja-JP" alt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504D">
                    <a:lumMod val="50000"/>
                  </a:srgb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kumimoji="0" lang="ja-JP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C0504D">
                  <a:lumMod val="50000"/>
                </a:srgbClr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89" name="正方形/長方形 88"/>
          <p:cNvSpPr/>
          <p:nvPr/>
        </p:nvSpPr>
        <p:spPr bwMode="auto">
          <a:xfrm>
            <a:off x="6415658" y="4839757"/>
            <a:ext cx="1224136" cy="1253539"/>
          </a:xfrm>
          <a:prstGeom prst="rect">
            <a:avLst/>
          </a:prstGeom>
          <a:solidFill>
            <a:schemeClr val="accent2">
              <a:lumMod val="60000"/>
              <a:lumOff val="40000"/>
              <a:alpha val="28000"/>
            </a:schemeClr>
          </a:solidFill>
          <a:ln w="9525">
            <a:solidFill>
              <a:schemeClr val="accent2">
                <a:lumMod val="5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rtlCol="0" anchor="t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504D">
                    <a:lumMod val="50000"/>
                  </a:srgb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規制部門</a:t>
            </a:r>
            <a:endParaRPr kumimoji="0" lang="en-US" altLang="ja-JP" sz="1600" b="0" i="0" u="none" strike="noStrike" kern="1200" cap="none" spc="0" normalizeH="0" baseline="0" noProof="0" dirty="0" smtClean="0">
              <a:ln>
                <a:noFill/>
              </a:ln>
              <a:solidFill>
                <a:srgbClr val="C0504D">
                  <a:lumMod val="50000"/>
                </a:srgbClr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504D">
                    <a:lumMod val="50000"/>
                  </a:srgb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（電力量</a:t>
            </a:r>
            <a:r>
              <a:rPr kumimoji="0" lang="en-US" altLang="ja-JP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504D">
                    <a:lumMod val="50000"/>
                  </a:srgb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38%</a:t>
            </a:r>
            <a:r>
              <a:rPr kumimoji="0" lang="ja-JP" alt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504D">
                    <a:lumMod val="50000"/>
                  </a:srgb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kumimoji="0" lang="en-US" altLang="ja-JP" sz="1400" b="0" i="0" u="none" strike="noStrike" kern="1200" cap="none" spc="0" normalizeH="0" baseline="0" noProof="0" dirty="0" smtClean="0">
              <a:ln>
                <a:noFill/>
              </a:ln>
              <a:solidFill>
                <a:srgbClr val="C0504D">
                  <a:lumMod val="50000"/>
                </a:srgbClr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srgbClr val="C0504D">
                  <a:lumMod val="50000"/>
                </a:srgbClr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504D">
                    <a:lumMod val="50000"/>
                  </a:srgb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</a:t>
            </a:r>
            <a:r>
              <a:rPr kumimoji="0" lang="ja-JP" alt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504D">
                    <a:lumMod val="50000"/>
                  </a:srgb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電力量は</a:t>
            </a:r>
            <a:r>
              <a:rPr kumimoji="0" lang="en-US" altLang="ja-JP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504D">
                    <a:lumMod val="50000"/>
                  </a:srgb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13</a:t>
            </a:r>
            <a:r>
              <a:rPr kumimoji="0" lang="ja-JP" alt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504D">
                    <a:lumMod val="50000"/>
                  </a:srgb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</a:t>
            </a:r>
            <a:endParaRPr kumimoji="0" lang="ja-JP" altLang="en-US" sz="1100" b="0" i="0" u="none" strike="noStrike" kern="1200" cap="none" spc="0" normalizeH="0" baseline="0" noProof="0" dirty="0">
              <a:ln>
                <a:noFill/>
              </a:ln>
              <a:solidFill>
                <a:srgbClr val="C0504D">
                  <a:lumMod val="50000"/>
                </a:srgbClr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90" name="右中かっこ 89"/>
          <p:cNvSpPr/>
          <p:nvPr/>
        </p:nvSpPr>
        <p:spPr>
          <a:xfrm>
            <a:off x="9344553" y="4831752"/>
            <a:ext cx="155448" cy="1261542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メイリオ"/>
              <a:cs typeface="+mn-cs"/>
            </a:endParaRPr>
          </a:p>
        </p:txBody>
      </p:sp>
      <p:sp>
        <p:nvSpPr>
          <p:cNvPr id="91" name="テキスト ボックス 90"/>
          <p:cNvSpPr txBox="1"/>
          <p:nvPr/>
        </p:nvSpPr>
        <p:spPr>
          <a:xfrm>
            <a:off x="9345489" y="5301209"/>
            <a:ext cx="7232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（注）</a:t>
            </a:r>
          </a:p>
        </p:txBody>
      </p:sp>
      <p:sp>
        <p:nvSpPr>
          <p:cNvPr id="92" name="テキスト ボックス 91"/>
          <p:cNvSpPr txBox="1"/>
          <p:nvPr/>
        </p:nvSpPr>
        <p:spPr>
          <a:xfrm>
            <a:off x="4528519" y="6290156"/>
            <a:ext cx="49728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（注）需要家保護のため、経過措置として、少なくとも</a:t>
            </a:r>
            <a:r>
              <a:rPr kumimoji="1" lang="en-US" altLang="ja-JP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2020</a:t>
            </a:r>
            <a:r>
              <a:rPr kumimoji="1" lang="ja-JP" alt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年まで</a:t>
            </a:r>
            <a:endParaRPr kumimoji="1" lang="en-US" altLang="ja-JP" sz="1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料金規制を残す（需要家は規制料金も選択可能）。</a:t>
            </a: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7761312" y="2087270"/>
            <a:ext cx="182167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第</a:t>
            </a:r>
            <a:r>
              <a:rPr lang="ja-JP" altLang="en-US" sz="11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五</a:t>
            </a:r>
            <a:r>
              <a:rPr kumimoji="1" lang="ja-JP" alt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次制度改革の第</a:t>
            </a:r>
            <a:r>
              <a:rPr kumimoji="1" lang="en-US" altLang="ja-JP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</a:t>
            </a:r>
            <a:r>
              <a:rPr kumimoji="1" lang="ja-JP" alt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段階</a:t>
            </a:r>
          </a:p>
        </p:txBody>
      </p:sp>
    </p:spTree>
    <p:extLst>
      <p:ext uri="{BB962C8B-B14F-4D97-AF65-F5344CB8AC3E}">
        <p14:creationId xmlns:p14="http://schemas.microsoft.com/office/powerpoint/2010/main" val="714216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4_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ユーザー定義 1">
      <a:majorFont>
        <a:latin typeface="Calibri"/>
        <a:ea typeface="メイリオ"/>
        <a:cs typeface=""/>
      </a:majorFont>
      <a:minorFont>
        <a:latin typeface="Calibri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DDDDDD"/>
        </a:solidFill>
        <a:ln w="9525">
          <a:solidFill>
            <a:srgbClr val="B2B2B2"/>
          </a:solidFill>
          <a:miter lim="800000"/>
          <a:headEnd/>
          <a:tailEnd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wrap="none" anchor="ctr"/>
      <a:lstStyle>
        <a:defPPr algn="l">
          <a:defRPr kumimoji="0" sz="1800" dirty="0"/>
        </a:defPPr>
      </a:lstStyle>
    </a:spDef>
    <a:txDef>
      <a:spPr>
        <a:noFill/>
      </a:spPr>
      <a:bodyPr wrap="none" rtlCol="0">
        <a:spAutoFit/>
      </a:bodyPr>
      <a:lstStyle>
        <a:defPPr>
          <a:defRPr kumimoji="1" dirty="0" smtClean="0">
            <a:latin typeface="メイリオ" panose="020B0604030504040204" pitchFamily="50" charset="-128"/>
            <a:ea typeface="メイリオ" panose="020B0604030504040204" pitchFamily="50" charset="-128"/>
            <a:cs typeface="メイリオ" panose="020B0604030504040204" pitchFamily="50" charset="-128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3</TotalTime>
  <Words>139</Words>
  <Application>Microsoft Office PowerPoint</Application>
  <PresentationFormat>A4 210 x 297 mm</PresentationFormat>
  <Paragraphs>39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Meiryo UI</vt:lpstr>
      <vt:lpstr>ＭＳ Ｐゴシック</vt:lpstr>
      <vt:lpstr>メイリオ</vt:lpstr>
      <vt:lpstr>Arial</vt:lpstr>
      <vt:lpstr>Calibri</vt:lpstr>
      <vt:lpstr>Wingdings</vt:lpstr>
      <vt:lpstr>4_blank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Windows ユーザー</dc:creator>
  <cp:lastModifiedBy>Windows ユーザー</cp:lastModifiedBy>
  <cp:revision>5</cp:revision>
  <cp:lastPrinted>2018-03-30T02:21:52Z</cp:lastPrinted>
  <dcterms:created xsi:type="dcterms:W3CDTF">2018-04-16T13:54:07Z</dcterms:created>
  <dcterms:modified xsi:type="dcterms:W3CDTF">2018-05-14T13:59:34Z</dcterms:modified>
</cp:coreProperties>
</file>