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3"/>
  </p:notesMasterIdLst>
  <p:handoutMasterIdLst>
    <p:handoutMasterId r:id="rId4"/>
  </p:handoutMasterIdLst>
  <p:sldIdLst>
    <p:sldId id="364"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D6EC"/>
    <a:srgbClr val="FF5A00"/>
    <a:srgbClr val="0098D0"/>
    <a:srgbClr val="0064C8"/>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0" autoAdjust="0"/>
    <p:restoredTop sz="94647" autoAdjust="0"/>
  </p:normalViewPr>
  <p:slideViewPr>
    <p:cSldViewPr>
      <p:cViewPr varScale="1">
        <p:scale>
          <a:sx n="113" d="100"/>
          <a:sy n="113" d="100"/>
        </p:scale>
        <p:origin x="1323" y="75"/>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754507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0E52ED19-1F24-4E05-AFF2-730A9CA21002}" type="datetime1">
              <a:rPr kumimoji="1" lang="ja-JP" altLang="en-US" smtClean="0"/>
              <a:t>2018/5/14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361744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fld id="{7862DA2C-22A1-401C-BAA1-02167C3B6C7B}" type="datetime1">
              <a:rPr kumimoji="1" lang="ja-JP" altLang="en-US" smtClean="0"/>
              <a:t>2018/5/14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360178897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31DF3157-0DA7-40CB-8441-DB1BA602A2C6}" type="datetime1">
              <a:rPr kumimoji="1" lang="ja-JP" altLang="en-US" smtClean="0"/>
              <a:t>2018/5/14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5796133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E285D3C7-2263-4D49-A2DA-0FB24F4FADC9}" type="datetime1">
              <a:rPr lang="ja-JP" altLang="en-US" smtClean="0"/>
              <a:t>2018/5/14</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AC7AE969-3DF8-49E1-8CAD-B44860DC4AC1}" type="slidenum">
              <a:rPr lang="ja-JP" altLang="en-US"/>
              <a:pPr>
                <a:defRPr/>
              </a:pPr>
              <a:t>‹#›</a:t>
            </a:fld>
            <a:endParaRPr lang="ja-JP" altLang="en-US" dirty="0"/>
          </a:p>
        </p:txBody>
      </p:sp>
    </p:spTree>
    <p:extLst>
      <p:ext uri="{BB962C8B-B14F-4D97-AF65-F5344CB8AC3E}">
        <p14:creationId xmlns:p14="http://schemas.microsoft.com/office/powerpoint/2010/main" val="3688158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3D706B07-3704-4444-B91C-8E8F5CF4556E}" type="datetime1">
              <a:rPr lang="ja-JP" altLang="en-US" smtClean="0"/>
              <a:t>2018/5/14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C5F67C6-FB39-4A1F-A8DA-18EB3416C525}" type="slidenum">
              <a:rPr lang="ja-JP" altLang="en-US"/>
              <a:pPr>
                <a:defRPr/>
              </a:pPr>
              <a:t>‹#›</a:t>
            </a:fld>
            <a:endParaRPr lang="ja-JP" altLang="en-US" dirty="0"/>
          </a:p>
        </p:txBody>
      </p:sp>
    </p:spTree>
    <p:extLst>
      <p:ext uri="{BB962C8B-B14F-4D97-AF65-F5344CB8AC3E}">
        <p14:creationId xmlns:p14="http://schemas.microsoft.com/office/powerpoint/2010/main" val="1076146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67AF14D0-96A3-45D9-BFAE-361F50399A83}" type="datetime1">
              <a:rPr lang="ja-JP" altLang="en-US" smtClean="0">
                <a:solidFill>
                  <a:prstClr val="black">
                    <a:tint val="75000"/>
                  </a:prstClr>
                </a:solidFill>
              </a:rPr>
              <a:t>2018/5/14</a:t>
            </a:fld>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9550142-B990-490A-A107-ED7302A7FD52}" type="slidenum">
              <a:rPr lang="ja-JP" altLang="en-US" smtClean="0">
                <a:solidFill>
                  <a:prstClr val="black"/>
                </a:solidFill>
              </a:rPr>
              <a:pPr/>
              <a:t>‹#›</a:t>
            </a:fld>
            <a:endParaRPr lang="ja-JP" altLang="en-US" dirty="0">
              <a:solidFill>
                <a:prstClr val="black"/>
              </a:solidFill>
            </a:endParaRPr>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412355721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AEDA5B46-8CFD-41FD-89B2-5D7C0355BB6A}" type="datetime1">
              <a:rPr lang="ja-JP" altLang="en-US" smtClean="0"/>
              <a:t>2018/5/14</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34449380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iming>
    <p:tnLst>
      <p:par>
        <p:cTn id="1" dur="indefinite" restart="never" nodeType="tmRoot"/>
      </p:par>
    </p:tnLst>
  </p:timing>
  <p:hf sldNum="0"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eg"/><Relationship Id="rId7" Type="http://schemas.openxmlformats.org/officeDocument/2006/relationships/image" Target="../media/image4.wmf"/><Relationship Id="rId12" Type="http://schemas.openxmlformats.org/officeDocument/2006/relationships/image" Target="../media/image9.wmf"/><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3.gif"/><Relationship Id="rId11" Type="http://schemas.openxmlformats.org/officeDocument/2006/relationships/image" Target="../media/image8.wmf"/><Relationship Id="rId5" Type="http://schemas.openxmlformats.org/officeDocument/2006/relationships/image" Target="../media/image2.gif"/><Relationship Id="rId10" Type="http://schemas.openxmlformats.org/officeDocument/2006/relationships/image" Target="../media/image7.wmf"/><Relationship Id="rId4" Type="http://schemas.microsoft.com/office/2007/relationships/hdphoto" Target="../media/hdphoto1.wdp"/><Relationship Id="rId9"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正方形/長方形 122"/>
          <p:cNvSpPr/>
          <p:nvPr/>
        </p:nvSpPr>
        <p:spPr>
          <a:xfrm>
            <a:off x="195562" y="4393161"/>
            <a:ext cx="9648070" cy="2373323"/>
          </a:xfrm>
          <a:prstGeom prst="rect">
            <a:avLst/>
          </a:prstGeom>
          <a:solidFill>
            <a:sysClr val="window" lastClr="FFFFFF"/>
          </a:solidFill>
          <a:ln w="25400" cap="flat" cmpd="sng" algn="ctr">
            <a:solidFill>
              <a:srgbClr val="9BBB59"/>
            </a:solidFill>
            <a:prstDash val="solid"/>
          </a:ln>
          <a:effectLst/>
        </p:spPr>
        <p:txBody>
          <a:bodyPr lIns="90295" tIns="45155" rIns="90295" bIns="45155" rtlCol="0" anchor="b"/>
          <a:lstStyle/>
          <a:p>
            <a:pPr marL="0" marR="0" lvl="0" indent="0" algn="ctr" defTabSz="914400" eaLnBrk="1" fontAlgn="base" latinLnBrk="0" hangingPunct="1">
              <a:lnSpc>
                <a:spcPct val="100000"/>
              </a:lnSpc>
              <a:spcBef>
                <a:spcPct val="50000"/>
              </a:spcBef>
              <a:spcAft>
                <a:spcPct val="0"/>
              </a:spcAft>
              <a:buClrTx/>
              <a:buSzTx/>
              <a:buFontTx/>
              <a:buNone/>
              <a:tabLst/>
              <a:defRPr/>
            </a:pPr>
            <a:endParaRPr kumimoji="0" lang="ja-JP" altLang="en-US" sz="1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24" name="正方形/長方形 123"/>
          <p:cNvSpPr/>
          <p:nvPr/>
        </p:nvSpPr>
        <p:spPr>
          <a:xfrm>
            <a:off x="143816" y="1779106"/>
            <a:ext cx="9648972" cy="2477986"/>
          </a:xfrm>
          <a:prstGeom prst="rect">
            <a:avLst/>
          </a:prstGeom>
          <a:solidFill>
            <a:sysClr val="window" lastClr="FFFFFF"/>
          </a:solidFill>
          <a:ln w="25400" cap="flat" cmpd="sng" algn="ctr">
            <a:solidFill>
              <a:srgbClr val="F79646"/>
            </a:solidFill>
            <a:prstDash val="solid"/>
          </a:ln>
          <a:effectLst/>
        </p:spPr>
        <p:txBody>
          <a:bodyPr lIns="90295" tIns="45155" rIns="90295" bIns="45155" rtlCol="0" anchor="b"/>
          <a:lstStyle/>
          <a:p>
            <a:pPr marL="178705" marR="0" lvl="0" indent="-178705" defTabSz="914400" eaLnBrk="1" fontAlgn="base" latinLnBrk="0" hangingPunct="1">
              <a:lnSpc>
                <a:spcPct val="100000"/>
              </a:lnSpc>
              <a:spcBef>
                <a:spcPts val="2399"/>
              </a:spcBef>
              <a:spcAft>
                <a:spcPct val="0"/>
              </a:spcAft>
              <a:buClrTx/>
              <a:buSzTx/>
              <a:buFontTx/>
              <a:buNone/>
              <a:tabLst/>
              <a:defRPr/>
            </a:pPr>
            <a:endParaRPr kumimoji="0" lang="en-US" altLang="ja-JP" sz="15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25" name="テキスト ボックス 124"/>
          <p:cNvSpPr txBox="1"/>
          <p:nvPr/>
        </p:nvSpPr>
        <p:spPr>
          <a:xfrm>
            <a:off x="1113089" y="4880264"/>
            <a:ext cx="2304721" cy="337413"/>
          </a:xfrm>
          <a:prstGeom prst="rect">
            <a:avLst/>
          </a:prstGeom>
          <a:noFill/>
        </p:spPr>
        <p:txBody>
          <a:bodyPr wrap="square" lIns="90295" tIns="45155" rIns="90295" bIns="45155" rtlCol="0">
            <a:spAutoFit/>
          </a:bodyPr>
          <a:lstStyle/>
          <a:p>
            <a:pPr algn="ctr" fontAlgn="base">
              <a:spcBef>
                <a:spcPct val="0"/>
              </a:spcBef>
              <a:spcAft>
                <a:spcPct val="0"/>
              </a:spcAft>
            </a:pPr>
            <a:r>
              <a:rPr lang="ja-JP" altLang="en-US" sz="1600" b="1" dirty="0">
                <a:solidFill>
                  <a:srgbClr val="9BBB59">
                    <a:lumMod val="50000"/>
                  </a:srgbClr>
                </a:solidFill>
                <a:latin typeface="Meiryo UI" panose="020B0604030504040204" pitchFamily="50" charset="-128"/>
                <a:ea typeface="Meiryo UI" panose="020B0604030504040204" pitchFamily="50" charset="-128"/>
                <a:cs typeface="Meiryo UI" panose="020B0604030504040204" pitchFamily="50" charset="-128"/>
              </a:rPr>
              <a:t>供給計画を送付</a:t>
            </a:r>
            <a:endParaRPr lang="en-US" altLang="ja-JP" sz="1600" b="1" dirty="0">
              <a:solidFill>
                <a:srgbClr val="9BBB59">
                  <a:lumMod val="50000"/>
                </a:srgb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7" name="Rectangle 54"/>
          <p:cNvSpPr/>
          <p:nvPr/>
        </p:nvSpPr>
        <p:spPr>
          <a:xfrm>
            <a:off x="2147403" y="4504102"/>
            <a:ext cx="1924246" cy="365058"/>
          </a:xfrm>
          <a:prstGeom prst="rect">
            <a:avLst/>
          </a:prstGeom>
          <a:solidFill>
            <a:srgbClr val="4BACC6">
              <a:lumMod val="40000"/>
              <a:lumOff val="60000"/>
            </a:srgbClr>
          </a:solidFill>
          <a:ln w="19050" cap="flat" cmpd="sng" algn="ctr">
            <a:solidFill>
              <a:srgbClr val="4BACC6">
                <a:lumMod val="50000"/>
              </a:srgbClr>
            </a:solidFill>
            <a:prstDash val="solid"/>
          </a:ln>
          <a:effectLst>
            <a:outerShdw blurRad="50800" dist="38100" dir="2700000" algn="tl" rotWithShape="0">
              <a:prstClr val="black">
                <a:alpha val="40000"/>
              </a:prstClr>
            </a:outerShdw>
          </a:effectLst>
        </p:spPr>
        <p:txBody>
          <a:bodyPr wrap="none" lIns="90295" tIns="45155" rIns="90295" bIns="45155"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国</a:t>
            </a: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（経済産業大臣</a:t>
            </a:r>
            <a:r>
              <a:rPr kumimoji="0" lang="ja-JP" altLang="en-US"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en-US" sz="1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0" name="Rectangle 54"/>
          <p:cNvSpPr/>
          <p:nvPr/>
        </p:nvSpPr>
        <p:spPr>
          <a:xfrm>
            <a:off x="1927139" y="5176412"/>
            <a:ext cx="2347495" cy="450165"/>
          </a:xfrm>
          <a:prstGeom prst="rect">
            <a:avLst/>
          </a:prstGeom>
          <a:solidFill>
            <a:srgbClr val="F79646">
              <a:lumMod val="40000"/>
              <a:lumOff val="60000"/>
            </a:srgbClr>
          </a:solidFill>
          <a:ln w="28575" cap="flat" cmpd="sng" algn="ctr">
            <a:solidFill>
              <a:srgbClr val="F79646">
                <a:lumMod val="75000"/>
              </a:srgbClr>
            </a:solidFill>
            <a:prstDash val="solid"/>
          </a:ln>
          <a:effectLst>
            <a:outerShdw blurRad="50800" dist="38100" dir="2700000" algn="tl" rotWithShape="0">
              <a:prstClr val="black">
                <a:alpha val="40000"/>
              </a:prstClr>
            </a:outerShdw>
          </a:effectLst>
        </p:spPr>
        <p:txBody>
          <a:bodyPr lIns="90295" tIns="45155" rIns="90295" bIns="45155"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広域的運営推進機関</a:t>
            </a:r>
            <a:endParaRPr kumimoji="0" lang="en-US" altLang="ja-JP" sz="1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11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1" name="Rectangle 54"/>
          <p:cNvSpPr/>
          <p:nvPr/>
        </p:nvSpPr>
        <p:spPr>
          <a:xfrm>
            <a:off x="1098303" y="6245331"/>
            <a:ext cx="1285123" cy="325505"/>
          </a:xfrm>
          <a:prstGeom prst="rect">
            <a:avLst/>
          </a:prstGeom>
          <a:solidFill>
            <a:srgbClr val="9BBB59">
              <a:lumMod val="40000"/>
              <a:lumOff val="60000"/>
            </a:srgbClr>
          </a:solidFill>
          <a:ln w="12700" cap="flat" cmpd="sng" algn="ctr">
            <a:solidFill>
              <a:sysClr val="windowText" lastClr="000000"/>
            </a:solidFill>
            <a:prstDash val="solid"/>
          </a:ln>
          <a:effectLst>
            <a:outerShdw blurRad="50800" dist="38100" dir="2700000" algn="tl" rotWithShape="0">
              <a:prstClr val="black">
                <a:alpha val="40000"/>
              </a:prstClr>
            </a:outerShdw>
          </a:effectLst>
        </p:spPr>
        <p:txBody>
          <a:bodyPr vert="horz" wrap="none" lIns="90295" tIns="45155" rIns="90295" bIns="45155"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電気事業者Ａ</a:t>
            </a:r>
            <a:endParaRPr kumimoji="0" 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3" name="Rectangle 54"/>
          <p:cNvSpPr/>
          <p:nvPr/>
        </p:nvSpPr>
        <p:spPr>
          <a:xfrm>
            <a:off x="2443184" y="6245331"/>
            <a:ext cx="1285123" cy="325505"/>
          </a:xfrm>
          <a:prstGeom prst="rect">
            <a:avLst/>
          </a:prstGeom>
          <a:solidFill>
            <a:srgbClr val="9BBB59">
              <a:lumMod val="40000"/>
              <a:lumOff val="60000"/>
            </a:srgbClr>
          </a:solidFill>
          <a:ln w="12700" cap="flat" cmpd="sng" algn="ctr">
            <a:solidFill>
              <a:sysClr val="windowText" lastClr="000000"/>
            </a:solidFill>
            <a:prstDash val="solid"/>
          </a:ln>
          <a:effectLst>
            <a:outerShdw blurRad="50800" dist="38100" dir="2700000" algn="tl" rotWithShape="0">
              <a:prstClr val="black">
                <a:alpha val="40000"/>
              </a:prstClr>
            </a:outerShdw>
          </a:effectLst>
        </p:spPr>
        <p:txBody>
          <a:bodyPr vert="horz" wrap="none" lIns="90295" tIns="45155" rIns="90295" bIns="45155"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電気事業者Ｂ</a:t>
            </a:r>
            <a:endParaRPr kumimoji="0" 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4" name="Rectangle 54"/>
          <p:cNvSpPr/>
          <p:nvPr/>
        </p:nvSpPr>
        <p:spPr>
          <a:xfrm>
            <a:off x="3773621" y="6245331"/>
            <a:ext cx="1285123" cy="325505"/>
          </a:xfrm>
          <a:prstGeom prst="rect">
            <a:avLst/>
          </a:prstGeom>
          <a:solidFill>
            <a:srgbClr val="9BBB59">
              <a:lumMod val="40000"/>
              <a:lumOff val="60000"/>
            </a:srgbClr>
          </a:solidFill>
          <a:ln w="12700" cap="flat" cmpd="sng" algn="ctr">
            <a:solidFill>
              <a:sysClr val="windowText" lastClr="000000"/>
            </a:solidFill>
            <a:prstDash val="solid"/>
          </a:ln>
          <a:effectLst>
            <a:outerShdw blurRad="50800" dist="38100" dir="2700000" algn="tl" rotWithShape="0">
              <a:prstClr val="black">
                <a:alpha val="40000"/>
              </a:prstClr>
            </a:outerShdw>
          </a:effectLst>
        </p:spPr>
        <p:txBody>
          <a:bodyPr vert="horz" wrap="none" lIns="90295" tIns="45155" rIns="90295" bIns="45155"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電気事業者Ｃ</a:t>
            </a:r>
            <a:endParaRPr kumimoji="0" 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5" name="Straight Arrow Connector 65"/>
          <p:cNvCxnSpPr>
            <a:stCxn id="131" idx="0"/>
          </p:cNvCxnSpPr>
          <p:nvPr/>
        </p:nvCxnSpPr>
        <p:spPr>
          <a:xfrm flipV="1">
            <a:off x="1740835" y="5684192"/>
            <a:ext cx="813122" cy="561028"/>
          </a:xfrm>
          <a:prstGeom prst="straightConnector1">
            <a:avLst/>
          </a:prstGeom>
          <a:noFill/>
          <a:ln w="28575" cap="flat" cmpd="sng" algn="ctr">
            <a:solidFill>
              <a:srgbClr val="9BBB59">
                <a:lumMod val="50000"/>
              </a:srgbClr>
            </a:solidFill>
            <a:prstDash val="solid"/>
            <a:tailEnd type="arrow"/>
          </a:ln>
          <a:effectLst/>
        </p:spPr>
      </p:cxnSp>
      <p:cxnSp>
        <p:nvCxnSpPr>
          <p:cNvPr id="176" name="Straight Arrow Connector 65"/>
          <p:cNvCxnSpPr>
            <a:stCxn id="143" idx="0"/>
          </p:cNvCxnSpPr>
          <p:nvPr/>
        </p:nvCxnSpPr>
        <p:spPr>
          <a:xfrm flipV="1">
            <a:off x="3085716" y="5678888"/>
            <a:ext cx="0" cy="566332"/>
          </a:xfrm>
          <a:prstGeom prst="straightConnector1">
            <a:avLst/>
          </a:prstGeom>
          <a:noFill/>
          <a:ln w="28575" cap="flat" cmpd="sng" algn="ctr">
            <a:solidFill>
              <a:srgbClr val="9BBB59">
                <a:lumMod val="50000"/>
              </a:srgbClr>
            </a:solidFill>
            <a:prstDash val="solid"/>
            <a:tailEnd type="arrow"/>
          </a:ln>
          <a:effectLst/>
        </p:spPr>
      </p:cxnSp>
      <p:cxnSp>
        <p:nvCxnSpPr>
          <p:cNvPr id="177" name="Straight Arrow Connector 65"/>
          <p:cNvCxnSpPr>
            <a:stCxn id="174" idx="0"/>
          </p:cNvCxnSpPr>
          <p:nvPr/>
        </p:nvCxnSpPr>
        <p:spPr>
          <a:xfrm flipH="1" flipV="1">
            <a:off x="3727132" y="5684192"/>
            <a:ext cx="689020" cy="561028"/>
          </a:xfrm>
          <a:prstGeom prst="straightConnector1">
            <a:avLst/>
          </a:prstGeom>
          <a:noFill/>
          <a:ln w="28575" cap="flat" cmpd="sng" algn="ctr">
            <a:solidFill>
              <a:srgbClr val="9BBB59">
                <a:lumMod val="50000"/>
              </a:srgbClr>
            </a:solidFill>
            <a:prstDash val="solid"/>
            <a:tailEnd type="arrow"/>
          </a:ln>
          <a:effectLst/>
        </p:spPr>
      </p:cxnSp>
      <p:sp>
        <p:nvSpPr>
          <p:cNvPr id="178" name="テキスト ボックス 177"/>
          <p:cNvSpPr txBox="1"/>
          <p:nvPr/>
        </p:nvSpPr>
        <p:spPr>
          <a:xfrm>
            <a:off x="2345294" y="5867480"/>
            <a:ext cx="1544759" cy="306700"/>
          </a:xfrm>
          <a:prstGeom prst="rect">
            <a:avLst/>
          </a:prstGeom>
          <a:solidFill>
            <a:sysClr val="window" lastClr="FFFFFF">
              <a:alpha val="54000"/>
            </a:sysClr>
          </a:solidFill>
        </p:spPr>
        <p:txBody>
          <a:bodyPr wrap="square" lIns="90295" tIns="45155" rIns="90295" bIns="45155" rtlCol="0">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srgbClr val="9BBB59">
                    <a:lumMod val="50000"/>
                  </a:srgbClr>
                </a:solidFill>
                <a:effectLst/>
                <a:uLnTx/>
                <a:uFillTx/>
                <a:latin typeface="Meiryo UI" panose="020B0604030504040204" pitchFamily="50" charset="-128"/>
                <a:ea typeface="Meiryo UI" panose="020B0604030504040204" pitchFamily="50" charset="-128"/>
                <a:cs typeface="Meiryo UI" panose="020B0604030504040204" pitchFamily="50" charset="-128"/>
              </a:rPr>
              <a:t>供給計画の提出</a:t>
            </a:r>
          </a:p>
        </p:txBody>
      </p:sp>
      <p:sp>
        <p:nvSpPr>
          <p:cNvPr id="179" name="円/楕円 140"/>
          <p:cNvSpPr/>
          <p:nvPr/>
        </p:nvSpPr>
        <p:spPr>
          <a:xfrm>
            <a:off x="1937668" y="5774136"/>
            <a:ext cx="2367738" cy="396016"/>
          </a:xfrm>
          <a:prstGeom prst="ellipse">
            <a:avLst/>
          </a:prstGeom>
          <a:noFill/>
          <a:ln w="9525" cap="flat" cmpd="sng" algn="ctr">
            <a:solidFill>
              <a:srgbClr val="9BBB59">
                <a:lumMod val="50000"/>
              </a:srgbClr>
            </a:solidFill>
            <a:prstDash val="dash"/>
          </a:ln>
          <a:effectLst/>
        </p:spPr>
        <p:txBody>
          <a:bodyPr lIns="90295" tIns="45155" rIns="90295" bIns="45155"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80" name="Straight Arrow Connector 65"/>
          <p:cNvCxnSpPr>
            <a:stCxn id="130" idx="0"/>
            <a:endCxn id="127" idx="2"/>
          </p:cNvCxnSpPr>
          <p:nvPr/>
        </p:nvCxnSpPr>
        <p:spPr>
          <a:xfrm flipV="1">
            <a:off x="3100877" y="4869275"/>
            <a:ext cx="0" cy="307141"/>
          </a:xfrm>
          <a:prstGeom prst="straightConnector1">
            <a:avLst/>
          </a:prstGeom>
          <a:noFill/>
          <a:ln w="28575" cap="flat" cmpd="sng" algn="ctr">
            <a:solidFill>
              <a:srgbClr val="9BBB59">
                <a:lumMod val="50000"/>
              </a:srgbClr>
            </a:solidFill>
            <a:prstDash val="solid"/>
            <a:tailEnd type="arrow"/>
          </a:ln>
          <a:effectLst/>
        </p:spPr>
      </p:cxnSp>
      <p:sp>
        <p:nvSpPr>
          <p:cNvPr id="181" name="正方形/長方形 180"/>
          <p:cNvSpPr/>
          <p:nvPr/>
        </p:nvSpPr>
        <p:spPr>
          <a:xfrm>
            <a:off x="1872971" y="5415765"/>
            <a:ext cx="2476500" cy="261596"/>
          </a:xfrm>
          <a:prstGeom prst="rect">
            <a:avLst/>
          </a:prstGeom>
          <a:noFill/>
        </p:spPr>
        <p:txBody>
          <a:bodyPr wrap="square" lIns="90295" tIns="45155" rIns="90295" bIns="45155" rtlCol="0">
            <a:spAutoFit/>
          </a:bodyPr>
          <a:lstStyle/>
          <a:p>
            <a:pPr algn="ctr" fontAlgn="base">
              <a:spcBef>
                <a:spcPct val="0"/>
              </a:spcBef>
              <a:spcAft>
                <a:spcPct val="0"/>
              </a:spcAft>
            </a:pPr>
            <a:r>
              <a:rPr lang="ja-JP" altLang="en-US" sz="1100" b="1" dirty="0">
                <a:solidFill>
                  <a:srgbClr val="9BBB59">
                    <a:lumMod val="50000"/>
                  </a:srgbClr>
                </a:solidFill>
                <a:latin typeface="Meiryo UI" panose="020B0604030504040204" pitchFamily="50" charset="-128"/>
                <a:ea typeface="Meiryo UI" panose="020B0604030504040204" pitchFamily="50" charset="-128"/>
                <a:cs typeface="Meiryo UI" panose="020B0604030504040204" pitchFamily="50" charset="-128"/>
              </a:rPr>
              <a:t>供給計画を取りまとめて検討</a:t>
            </a:r>
            <a:endParaRPr lang="en-US" altLang="ja-JP" sz="1100" b="1" dirty="0">
              <a:solidFill>
                <a:srgbClr val="9BBB59">
                  <a:lumMod val="50000"/>
                </a:srgbClr>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82" name="Picture 2"/>
          <p:cNvPicPr>
            <a:picLocks noChangeAspect="1" noChangeArrowheads="1"/>
          </p:cNvPicPr>
          <p:nvPr/>
        </p:nvPicPr>
        <p:blipFill>
          <a:blip r:embed="rId3">
            <a:duotone>
              <a:srgbClr val="4F81BD">
                <a:shade val="45000"/>
                <a:satMod val="135000"/>
              </a:srgbClr>
              <a:prstClr val="white"/>
            </a:duotone>
            <a:extLst>
              <a:ext uri="{BEBA8EAE-BF5A-486C-A8C5-ECC9F3942E4B}">
                <a14:imgProps xmlns:a14="http://schemas.microsoft.com/office/drawing/2010/main">
                  <a14:imgLayer r:embed="rId4">
                    <a14:imgEffect>
                      <a14:brightnessContrast contrast="-51000"/>
                    </a14:imgEffect>
                  </a14:imgLayer>
                </a14:imgProps>
              </a:ext>
              <a:ext uri="{28A0092B-C50C-407E-A947-70E740481C1C}">
                <a14:useLocalDpi xmlns:a14="http://schemas.microsoft.com/office/drawing/2010/main" val="0"/>
              </a:ext>
            </a:extLst>
          </a:blip>
          <a:srcRect/>
          <a:stretch>
            <a:fillRect/>
          </a:stretch>
        </p:blipFill>
        <p:spPr bwMode="auto">
          <a:xfrm>
            <a:off x="763192" y="2404877"/>
            <a:ext cx="4874724" cy="1790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3" name="円/楕円 145"/>
          <p:cNvSpPr/>
          <p:nvPr/>
        </p:nvSpPr>
        <p:spPr>
          <a:xfrm>
            <a:off x="845332" y="2971618"/>
            <a:ext cx="1585205" cy="332876"/>
          </a:xfrm>
          <a:prstGeom prst="ellipse">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lumMod val="40000"/>
                <a:lumOff val="60000"/>
              </a:srgbClr>
            </a:solidFill>
            <a:prstDash val="solid"/>
          </a:ln>
          <a:effectLst>
            <a:outerShdw blurRad="40000" dist="20000" dir="5400000" rotWithShape="0">
              <a:srgbClr val="000000">
                <a:alpha val="38000"/>
              </a:srgbClr>
            </a:outerShdw>
          </a:effectLst>
        </p:spPr>
        <p:txBody>
          <a:bodyPr lIns="90295" tIns="45155" rIns="90295" bIns="45155"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4" name="円/楕円 146"/>
          <p:cNvSpPr/>
          <p:nvPr/>
        </p:nvSpPr>
        <p:spPr>
          <a:xfrm>
            <a:off x="2231592" y="3610300"/>
            <a:ext cx="1697860" cy="386248"/>
          </a:xfrm>
          <a:prstGeom prst="ellipse">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lumMod val="40000"/>
                <a:lumOff val="60000"/>
              </a:srgbClr>
            </a:solidFill>
            <a:prstDash val="solid"/>
          </a:ln>
          <a:effectLst>
            <a:outerShdw blurRad="40000" dist="20000" dir="5400000" rotWithShape="0">
              <a:srgbClr val="000000">
                <a:alpha val="38000"/>
              </a:srgbClr>
            </a:outerShdw>
          </a:effectLst>
        </p:spPr>
        <p:txBody>
          <a:bodyPr lIns="90295" tIns="45155" rIns="90295" bIns="45155"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85" name="円/楕円 147"/>
          <p:cNvSpPr/>
          <p:nvPr/>
        </p:nvSpPr>
        <p:spPr>
          <a:xfrm>
            <a:off x="3999746" y="3208199"/>
            <a:ext cx="1663522" cy="335207"/>
          </a:xfrm>
          <a:prstGeom prst="ellipse">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lumMod val="40000"/>
                <a:lumOff val="60000"/>
              </a:srgbClr>
            </a:solidFill>
            <a:prstDash val="solid"/>
          </a:ln>
          <a:effectLst>
            <a:outerShdw blurRad="40000" dist="20000" dir="5400000" rotWithShape="0">
              <a:srgbClr val="000000">
                <a:alpha val="38000"/>
              </a:srgbClr>
            </a:outerShdw>
          </a:effectLst>
        </p:spPr>
        <p:txBody>
          <a:bodyPr lIns="90295" tIns="45155" rIns="90295" bIns="45155"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86" name="直線矢印コネクタ 185"/>
          <p:cNvCxnSpPr/>
          <p:nvPr/>
        </p:nvCxnSpPr>
        <p:spPr>
          <a:xfrm flipH="1">
            <a:off x="1848346" y="2310798"/>
            <a:ext cx="1156477" cy="517406"/>
          </a:xfrm>
          <a:prstGeom prst="straightConnector1">
            <a:avLst/>
          </a:prstGeom>
          <a:noFill/>
          <a:ln w="28575" cap="flat" cmpd="sng" algn="ctr">
            <a:solidFill>
              <a:sysClr val="window" lastClr="FFFFFF">
                <a:lumMod val="50000"/>
              </a:sysClr>
            </a:solidFill>
            <a:prstDash val="solid"/>
            <a:tailEnd type="arrow"/>
          </a:ln>
          <a:effectLst/>
        </p:spPr>
      </p:cxnSp>
      <p:cxnSp>
        <p:nvCxnSpPr>
          <p:cNvPr id="187" name="直線矢印コネクタ 186"/>
          <p:cNvCxnSpPr/>
          <p:nvPr/>
        </p:nvCxnSpPr>
        <p:spPr>
          <a:xfrm>
            <a:off x="3597921" y="2346665"/>
            <a:ext cx="987891" cy="744990"/>
          </a:xfrm>
          <a:prstGeom prst="straightConnector1">
            <a:avLst/>
          </a:prstGeom>
          <a:noFill/>
          <a:ln w="28575" cap="flat" cmpd="sng" algn="ctr">
            <a:solidFill>
              <a:sysClr val="window" lastClr="FFFFFF">
                <a:lumMod val="50000"/>
              </a:sysClr>
            </a:solidFill>
            <a:prstDash val="solid"/>
            <a:tailEnd type="arrow"/>
          </a:ln>
          <a:effectLst/>
        </p:spPr>
      </p:cxnSp>
      <p:pic>
        <p:nvPicPr>
          <p:cNvPr id="188" name="Picture 28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94224" y="2485319"/>
            <a:ext cx="275686" cy="683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9" name="Picture 28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33357" y="2573146"/>
            <a:ext cx="361661" cy="705430"/>
          </a:xfrm>
          <a:prstGeom prst="rect">
            <a:avLst/>
          </a:prstGeom>
          <a:solidFill>
            <a:srgbClr val="4F81B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0" name="Picture 11" descr="MCj02268280000[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928791" y="3097928"/>
            <a:ext cx="540259" cy="39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1" name="Picture 11" descr="MCj02268280000[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272772" y="3336465"/>
            <a:ext cx="650267" cy="518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2" name="Picture 28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770302" y="3124082"/>
            <a:ext cx="306753" cy="681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3" name="Picture 3" descr="D:\Documents and Settings\FYAE1574\Local Settings\Temporary Internet Files\Content.IE5\6JZV7NI9\MC900438057[1].png"/>
          <p:cNvPicPr>
            <a:picLocks noChangeAspect="1" noChangeArrowheads="1"/>
          </p:cNvPicPr>
          <p:nvPr/>
        </p:nvPicPr>
        <p:blipFill>
          <a:blip r:embed="rId8" cstate="print"/>
          <a:srcRect/>
          <a:stretch>
            <a:fillRect/>
          </a:stretch>
        </p:blipFill>
        <p:spPr bwMode="auto">
          <a:xfrm>
            <a:off x="1526705" y="2791887"/>
            <a:ext cx="438919" cy="344915"/>
          </a:xfrm>
          <a:prstGeom prst="rect">
            <a:avLst/>
          </a:prstGeom>
          <a:noFill/>
        </p:spPr>
      </p:pic>
      <p:sp>
        <p:nvSpPr>
          <p:cNvPr id="194" name="左矢印 193"/>
          <p:cNvSpPr/>
          <p:nvPr/>
        </p:nvSpPr>
        <p:spPr>
          <a:xfrm rot="20123187">
            <a:off x="3917695" y="3582101"/>
            <a:ext cx="666690" cy="137112"/>
          </a:xfrm>
          <a:prstGeom prst="leftArrow">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lIns="90295" tIns="45155" rIns="90295" bIns="45155"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95" name="左矢印 194"/>
          <p:cNvSpPr/>
          <p:nvPr/>
        </p:nvSpPr>
        <p:spPr>
          <a:xfrm rot="12969597">
            <a:off x="1690962" y="3436035"/>
            <a:ext cx="675488" cy="165409"/>
          </a:xfrm>
          <a:prstGeom prst="leftArrow">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lIns="90295" tIns="45155" rIns="90295" bIns="45155"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pic>
        <p:nvPicPr>
          <p:cNvPr id="196" name="Picture 46" descr="MCj02268400000[1]"/>
          <p:cNvPicPr>
            <a:picLocks noChangeAspect="1" noChangeArrowheads="1"/>
          </p:cNvPicPr>
          <p:nvPr/>
        </p:nvPicPr>
        <p:blipFill>
          <a:blip r:embed="rId9" cstate="print">
            <a:lum bright="-20000"/>
            <a:extLst>
              <a:ext uri="{28A0092B-C50C-407E-A947-70E740481C1C}">
                <a14:useLocalDpi xmlns:a14="http://schemas.microsoft.com/office/drawing/2010/main" val="0"/>
              </a:ext>
            </a:extLst>
          </a:blip>
          <a:srcRect/>
          <a:stretch>
            <a:fillRect/>
          </a:stretch>
        </p:blipFill>
        <p:spPr bwMode="auto">
          <a:xfrm>
            <a:off x="4286355" y="2954932"/>
            <a:ext cx="733242" cy="451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7" name="Picture 117" descr="MCj02823780000[1]"/>
          <p:cNvPicPr>
            <a:picLocks noChangeAspect="1" noChangeArrowheads="1"/>
          </p:cNvPicPr>
          <p:nvPr/>
        </p:nvPicPr>
        <p:blipFill>
          <a:blip r:embed="rId10" cstate="print">
            <a:grayscl/>
            <a:lum bright="20000" contrast="-20000"/>
            <a:extLst>
              <a:ext uri="{28A0092B-C50C-407E-A947-70E740481C1C}">
                <a14:useLocalDpi xmlns:a14="http://schemas.microsoft.com/office/drawing/2010/main" val="0"/>
              </a:ext>
            </a:extLst>
          </a:blip>
          <a:srcRect/>
          <a:stretch>
            <a:fillRect/>
          </a:stretch>
        </p:blipFill>
        <p:spPr bwMode="auto">
          <a:xfrm>
            <a:off x="1236895" y="2984036"/>
            <a:ext cx="468778" cy="288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8" name="Picture 108" descr="MCj02900830000[1]"/>
          <p:cNvPicPr>
            <a:picLocks noChangeAspect="1" noChangeArrowheads="1"/>
          </p:cNvPicPr>
          <p:nvPr/>
        </p:nvPicPr>
        <p:blipFill>
          <a:blip r:embed="rId11" cstate="print">
            <a:lum bright="20000"/>
            <a:extLst>
              <a:ext uri="{28A0092B-C50C-407E-A947-70E740481C1C}">
                <a14:useLocalDpi xmlns:a14="http://schemas.microsoft.com/office/drawing/2010/main" val="0"/>
              </a:ext>
            </a:extLst>
          </a:blip>
          <a:srcRect/>
          <a:stretch>
            <a:fillRect/>
          </a:stretch>
        </p:blipFill>
        <p:spPr bwMode="auto">
          <a:xfrm>
            <a:off x="2945264" y="3759291"/>
            <a:ext cx="389769" cy="237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99" name="直線矢印コネクタ 198"/>
          <p:cNvCxnSpPr/>
          <p:nvPr/>
        </p:nvCxnSpPr>
        <p:spPr>
          <a:xfrm flipH="1">
            <a:off x="3242948" y="2311993"/>
            <a:ext cx="136998" cy="1298435"/>
          </a:xfrm>
          <a:prstGeom prst="straightConnector1">
            <a:avLst/>
          </a:prstGeom>
          <a:noFill/>
          <a:ln w="28575" cap="flat" cmpd="sng" algn="ctr">
            <a:solidFill>
              <a:sysClr val="window" lastClr="FFFFFF">
                <a:lumMod val="50000"/>
              </a:sysClr>
            </a:solidFill>
            <a:prstDash val="sysDash"/>
            <a:headEnd type="arrow" w="med" len="med"/>
            <a:tailEnd type="none" w="med" len="med"/>
          </a:ln>
          <a:effectLst/>
        </p:spPr>
      </p:cxnSp>
      <p:pic>
        <p:nvPicPr>
          <p:cNvPr id="200" name="Picture 11" descr="MCj02268280000[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690137" y="2907164"/>
            <a:ext cx="540259" cy="355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1" name="Picture 155" descr="MCj02823900000[1]"/>
          <p:cNvPicPr>
            <a:picLocks noChangeAspect="1" noChangeArrowheads="1"/>
          </p:cNvPicPr>
          <p:nvPr/>
        </p:nvPicPr>
        <p:blipFill>
          <a:blip r:embed="rId12" cstate="print">
            <a:lum bright="20000" contrast="-20000"/>
            <a:extLst>
              <a:ext uri="{28A0092B-C50C-407E-A947-70E740481C1C}">
                <a14:useLocalDpi xmlns:a14="http://schemas.microsoft.com/office/drawing/2010/main" val="0"/>
              </a:ext>
            </a:extLst>
          </a:blip>
          <a:srcRect/>
          <a:stretch>
            <a:fillRect/>
          </a:stretch>
        </p:blipFill>
        <p:spPr bwMode="auto">
          <a:xfrm>
            <a:off x="2371349" y="3464681"/>
            <a:ext cx="416553" cy="491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2" name="テキスト ボックス 201"/>
          <p:cNvSpPr txBox="1"/>
          <p:nvPr/>
        </p:nvSpPr>
        <p:spPr>
          <a:xfrm rot="323556">
            <a:off x="2871241" y="2277338"/>
            <a:ext cx="438834" cy="1052315"/>
          </a:xfrm>
          <a:prstGeom prst="rect">
            <a:avLst/>
          </a:prstGeom>
          <a:noFill/>
        </p:spPr>
        <p:txBody>
          <a:bodyPr vert="eaVert" wrap="square" lIns="90295" tIns="45155" rIns="90295" bIns="45155" rtlCol="0">
            <a:spAutoFit/>
          </a:bodyPr>
          <a:lstStyle/>
          <a:p>
            <a:pPr algn="ctr" fontAlgn="base">
              <a:lnSpc>
                <a:spcPts val="1000"/>
              </a:lnSpc>
              <a:spcBef>
                <a:spcPct val="0"/>
              </a:spcBef>
              <a:spcAft>
                <a:spcPct val="0"/>
              </a:spcAft>
            </a:pPr>
            <a:r>
              <a:rPr lang="ja-JP" altLang="en-US" sz="12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電気が不足</a:t>
            </a:r>
            <a:endParaRPr lang="en-US" altLang="ja-JP" sz="12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fontAlgn="base">
              <a:lnSpc>
                <a:spcPts val="1000"/>
              </a:lnSpc>
              <a:spcBef>
                <a:spcPct val="0"/>
              </a:spcBef>
              <a:spcAft>
                <a:spcPct val="0"/>
              </a:spcAft>
            </a:pPr>
            <a:r>
              <a:rPr lang="ja-JP" altLang="en-US" sz="12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しそう</a:t>
            </a:r>
          </a:p>
        </p:txBody>
      </p:sp>
      <p:sp>
        <p:nvSpPr>
          <p:cNvPr id="203" name="テキスト ボックス 202"/>
          <p:cNvSpPr txBox="1"/>
          <p:nvPr/>
        </p:nvSpPr>
        <p:spPr>
          <a:xfrm rot="20135136">
            <a:off x="1341596" y="2345662"/>
            <a:ext cx="1148964" cy="460524"/>
          </a:xfrm>
          <a:prstGeom prst="rect">
            <a:avLst/>
          </a:prstGeom>
          <a:noFill/>
        </p:spPr>
        <p:txBody>
          <a:bodyPr vert="horz" wrap="none" lIns="90295" tIns="45155" rIns="90295" bIns="45155" rtlCol="0">
            <a:spAutoFit/>
          </a:bodyPr>
          <a:lstStyle/>
          <a:p>
            <a:pPr algn="ctr" fontAlgn="base">
              <a:spcBef>
                <a:spcPct val="0"/>
              </a:spcBef>
              <a:spcAft>
                <a:spcPct val="0"/>
              </a:spcAft>
            </a:pPr>
            <a:r>
              <a:rPr lang="ja-JP" altLang="en-US" sz="12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地域Ｂに</a:t>
            </a:r>
            <a:endParaRPr lang="en-US" altLang="ja-JP" sz="12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fontAlgn="base">
              <a:spcBef>
                <a:spcPct val="0"/>
              </a:spcBef>
              <a:spcAft>
                <a:spcPct val="0"/>
              </a:spcAft>
            </a:pPr>
            <a:r>
              <a:rPr lang="ja-JP" altLang="en-US" sz="12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供給してください</a:t>
            </a:r>
          </a:p>
        </p:txBody>
      </p:sp>
      <p:sp>
        <p:nvSpPr>
          <p:cNvPr id="204" name="テキスト ボックス 203"/>
          <p:cNvSpPr txBox="1"/>
          <p:nvPr/>
        </p:nvSpPr>
        <p:spPr>
          <a:xfrm rot="2248929">
            <a:off x="3779068" y="2392307"/>
            <a:ext cx="1174612" cy="460524"/>
          </a:xfrm>
          <a:prstGeom prst="rect">
            <a:avLst/>
          </a:prstGeom>
          <a:noFill/>
        </p:spPr>
        <p:txBody>
          <a:bodyPr vert="horz" wrap="none" lIns="90295" tIns="45155" rIns="90295" bIns="45155" rtlCol="0">
            <a:spAutoFit/>
          </a:bodyPr>
          <a:lstStyle/>
          <a:p>
            <a:pPr algn="ctr" fontAlgn="base">
              <a:spcBef>
                <a:spcPct val="0"/>
              </a:spcBef>
              <a:spcAft>
                <a:spcPct val="0"/>
              </a:spcAft>
            </a:pPr>
            <a:r>
              <a:rPr lang="ja-JP" altLang="en-US" sz="12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　　地域Ｂに　　</a:t>
            </a:r>
            <a:endParaRPr lang="en-US" altLang="ja-JP" sz="12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endParaRPr>
          </a:p>
          <a:p>
            <a:pPr algn="ctr" fontAlgn="base">
              <a:spcBef>
                <a:spcPct val="0"/>
              </a:spcBef>
              <a:spcAft>
                <a:spcPct val="0"/>
              </a:spcAft>
            </a:pPr>
            <a:r>
              <a:rPr lang="ja-JP" altLang="en-US" sz="1200" dirty="0">
                <a:solidFill>
                  <a:prstClr val="black">
                    <a:lumMod val="75000"/>
                    <a:lumOff val="25000"/>
                  </a:prstClr>
                </a:solidFill>
                <a:latin typeface="Meiryo UI" panose="020B0604030504040204" pitchFamily="50" charset="-128"/>
                <a:ea typeface="Meiryo UI" panose="020B0604030504040204" pitchFamily="50" charset="-128"/>
                <a:cs typeface="Meiryo UI" panose="020B0604030504040204" pitchFamily="50" charset="-128"/>
              </a:rPr>
              <a:t>供給してください</a:t>
            </a:r>
          </a:p>
        </p:txBody>
      </p:sp>
      <p:sp>
        <p:nvSpPr>
          <p:cNvPr id="205" name="テキスト ボックス 204"/>
          <p:cNvSpPr txBox="1"/>
          <p:nvPr/>
        </p:nvSpPr>
        <p:spPr>
          <a:xfrm>
            <a:off x="801516" y="3644824"/>
            <a:ext cx="1448726" cy="368191"/>
          </a:xfrm>
          <a:prstGeom prst="rect">
            <a:avLst/>
          </a:prstGeom>
          <a:noFill/>
        </p:spPr>
        <p:txBody>
          <a:bodyPr vert="horz" wrap="none" lIns="90295" tIns="45155" rIns="90295" bIns="45155" rtlCol="0">
            <a:spAutoFit/>
          </a:bodyPr>
          <a:lstStyle/>
          <a:p>
            <a:pPr fontAlgn="base">
              <a:spcBef>
                <a:spcPct val="0"/>
              </a:spcBef>
              <a:spcAft>
                <a:spcPct val="0"/>
              </a:spcAft>
            </a:pPr>
            <a:r>
              <a:rPr lang="ja-JP" altLang="en-US" dirty="0">
                <a:solidFill>
                  <a:srgbClr val="9BBB59">
                    <a:lumMod val="75000"/>
                  </a:srgbClr>
                </a:solidFill>
                <a:latin typeface="Meiryo UI" panose="020B0604030504040204" pitchFamily="50" charset="-128"/>
                <a:ea typeface="Meiryo UI" panose="020B0604030504040204" pitchFamily="50" charset="-128"/>
                <a:cs typeface="Meiryo UI" panose="020B0604030504040204" pitchFamily="50" charset="-128"/>
              </a:rPr>
              <a:t>　電気の供給</a:t>
            </a:r>
          </a:p>
        </p:txBody>
      </p:sp>
      <p:sp>
        <p:nvSpPr>
          <p:cNvPr id="206" name="テキスト ボックス 205"/>
          <p:cNvSpPr txBox="1"/>
          <p:nvPr/>
        </p:nvSpPr>
        <p:spPr>
          <a:xfrm>
            <a:off x="3965811" y="3687749"/>
            <a:ext cx="1448726" cy="368191"/>
          </a:xfrm>
          <a:prstGeom prst="rect">
            <a:avLst/>
          </a:prstGeom>
          <a:noFill/>
        </p:spPr>
        <p:txBody>
          <a:bodyPr vert="horz" wrap="none" lIns="90295" tIns="45155" rIns="90295" bIns="45155" rtlCol="0">
            <a:spAutoFit/>
          </a:bodyPr>
          <a:lstStyle/>
          <a:p>
            <a:pPr fontAlgn="base">
              <a:spcBef>
                <a:spcPct val="0"/>
              </a:spcBef>
              <a:spcAft>
                <a:spcPct val="0"/>
              </a:spcAft>
            </a:pPr>
            <a:r>
              <a:rPr lang="ja-JP" altLang="en-US" dirty="0">
                <a:solidFill>
                  <a:srgbClr val="9BBB59">
                    <a:lumMod val="75000"/>
                  </a:srgbClr>
                </a:solidFill>
                <a:latin typeface="Meiryo UI" panose="020B0604030504040204" pitchFamily="50" charset="-128"/>
                <a:ea typeface="Meiryo UI" panose="020B0604030504040204" pitchFamily="50" charset="-128"/>
                <a:cs typeface="Meiryo UI" panose="020B0604030504040204" pitchFamily="50" charset="-128"/>
              </a:rPr>
              <a:t>　電気の供給</a:t>
            </a:r>
          </a:p>
        </p:txBody>
      </p:sp>
      <p:sp>
        <p:nvSpPr>
          <p:cNvPr id="207" name="テキスト ボックス 206"/>
          <p:cNvSpPr txBox="1"/>
          <p:nvPr/>
        </p:nvSpPr>
        <p:spPr>
          <a:xfrm>
            <a:off x="3343418" y="3907638"/>
            <a:ext cx="780274" cy="306636"/>
          </a:xfrm>
          <a:prstGeom prst="rect">
            <a:avLst/>
          </a:prstGeom>
          <a:noFill/>
        </p:spPr>
        <p:txBody>
          <a:bodyPr vert="horz" wrap="none" lIns="90295" tIns="45155" rIns="90295" bIns="45155" rtlCol="0">
            <a:spAutoFit/>
          </a:bodyPr>
          <a:lstStyle/>
          <a:p>
            <a:pPr fontAlgn="base">
              <a:spcBef>
                <a:spcPct val="0"/>
              </a:spcBef>
              <a:spcAft>
                <a:spcPct val="0"/>
              </a:spcAft>
            </a:pPr>
            <a:r>
              <a:rPr lang="ja-JP" altLang="en-US" sz="1400" dirty="0">
                <a:solidFill>
                  <a:srgbClr val="F79646"/>
                </a:solidFill>
                <a:latin typeface="Meiryo UI" panose="020B0604030504040204" pitchFamily="50" charset="-128"/>
                <a:ea typeface="Meiryo UI" panose="020B0604030504040204" pitchFamily="50" charset="-128"/>
                <a:cs typeface="Meiryo UI" panose="020B0604030504040204" pitchFamily="50" charset="-128"/>
              </a:rPr>
              <a:t>　地域</a:t>
            </a:r>
            <a:r>
              <a:rPr lang="en-US" altLang="ja-JP" sz="1400" dirty="0">
                <a:solidFill>
                  <a:srgbClr val="F79646"/>
                </a:solidFill>
                <a:latin typeface="Meiryo UI" panose="020B0604030504040204" pitchFamily="50" charset="-128"/>
                <a:ea typeface="Meiryo UI" panose="020B0604030504040204" pitchFamily="50" charset="-128"/>
                <a:cs typeface="Meiryo UI" panose="020B0604030504040204" pitchFamily="50" charset="-128"/>
              </a:rPr>
              <a:t>B</a:t>
            </a:r>
            <a:endParaRPr lang="ja-JP" altLang="en-US" sz="1400" dirty="0">
              <a:solidFill>
                <a:srgbClr val="F7964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8" name="テキスト ボックス 207"/>
          <p:cNvSpPr txBox="1"/>
          <p:nvPr/>
        </p:nvSpPr>
        <p:spPr>
          <a:xfrm>
            <a:off x="4908828" y="3525978"/>
            <a:ext cx="780274" cy="306636"/>
          </a:xfrm>
          <a:prstGeom prst="rect">
            <a:avLst/>
          </a:prstGeom>
          <a:noFill/>
        </p:spPr>
        <p:txBody>
          <a:bodyPr vert="horz" wrap="none" lIns="90295" tIns="45155" rIns="90295" bIns="45155" rtlCol="0">
            <a:spAutoFit/>
          </a:bodyPr>
          <a:lstStyle/>
          <a:p>
            <a:pPr fontAlgn="base">
              <a:spcBef>
                <a:spcPct val="0"/>
              </a:spcBef>
              <a:spcAft>
                <a:spcPct val="0"/>
              </a:spcAft>
            </a:pPr>
            <a:r>
              <a:rPr lang="ja-JP" altLang="en-US" sz="1400" dirty="0">
                <a:solidFill>
                  <a:srgbClr val="F79646"/>
                </a:solidFill>
                <a:latin typeface="Meiryo UI" panose="020B0604030504040204" pitchFamily="50" charset="-128"/>
                <a:ea typeface="Meiryo UI" panose="020B0604030504040204" pitchFamily="50" charset="-128"/>
                <a:cs typeface="Meiryo UI" panose="020B0604030504040204" pitchFamily="50" charset="-128"/>
              </a:rPr>
              <a:t>　地域</a:t>
            </a:r>
            <a:r>
              <a:rPr lang="en-US" altLang="ja-JP" sz="1400" dirty="0">
                <a:solidFill>
                  <a:srgbClr val="F79646"/>
                </a:solidFill>
                <a:latin typeface="Meiryo UI" panose="020B0604030504040204" pitchFamily="50" charset="-128"/>
                <a:ea typeface="Meiryo UI" panose="020B0604030504040204" pitchFamily="50" charset="-128"/>
                <a:cs typeface="Meiryo UI" panose="020B0604030504040204" pitchFamily="50" charset="-128"/>
              </a:rPr>
              <a:t>C</a:t>
            </a:r>
            <a:endParaRPr lang="ja-JP" altLang="en-US" sz="1400" dirty="0">
              <a:solidFill>
                <a:srgbClr val="F7964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9" name="Rectangle 54"/>
          <p:cNvSpPr/>
          <p:nvPr/>
        </p:nvSpPr>
        <p:spPr>
          <a:xfrm>
            <a:off x="2119235" y="1934002"/>
            <a:ext cx="2347495" cy="311895"/>
          </a:xfrm>
          <a:prstGeom prst="rect">
            <a:avLst/>
          </a:prstGeom>
          <a:solidFill>
            <a:srgbClr val="F79646">
              <a:lumMod val="40000"/>
              <a:lumOff val="60000"/>
            </a:srgbClr>
          </a:solidFill>
          <a:ln w="28575" cap="flat" cmpd="sng" algn="ctr">
            <a:solidFill>
              <a:srgbClr val="F79646">
                <a:lumMod val="75000"/>
              </a:srgbClr>
            </a:solidFill>
            <a:prstDash val="solid"/>
          </a:ln>
          <a:effectLst>
            <a:outerShdw blurRad="50800" dist="38100" dir="2700000" algn="tl" rotWithShape="0">
              <a:prstClr val="black">
                <a:alpha val="40000"/>
              </a:prstClr>
            </a:outerShdw>
          </a:effectLst>
        </p:spPr>
        <p:txBody>
          <a:bodyPr lIns="90295" tIns="45155" rIns="90295" bIns="45155"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広域的運営</a:t>
            </a:r>
            <a:r>
              <a:rPr kumimoji="0" lang="ja-JP" altLang="en-US" sz="1600" b="1" i="0" u="none" strike="noStrike" kern="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推進機関</a:t>
            </a:r>
            <a:endParaRPr kumimoji="0" lang="en-US" altLang="ja-JP" sz="1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10" name="正方形/長方形 209"/>
          <p:cNvSpPr/>
          <p:nvPr/>
        </p:nvSpPr>
        <p:spPr>
          <a:xfrm>
            <a:off x="137465" y="1793566"/>
            <a:ext cx="1582641" cy="630870"/>
          </a:xfrm>
          <a:prstGeom prst="rect">
            <a:avLst/>
          </a:prstGeom>
          <a:gradFill rotWithShape="1">
            <a:gsLst>
              <a:gs pos="0">
                <a:srgbClr val="F79646">
                  <a:tint val="50000"/>
                  <a:satMod val="300000"/>
                </a:srgbClr>
              </a:gs>
              <a:gs pos="35000">
                <a:srgbClr val="F79646">
                  <a:tint val="37000"/>
                  <a:satMod val="300000"/>
                </a:srgbClr>
              </a:gs>
              <a:gs pos="100000">
                <a:srgbClr val="F79646">
                  <a:tint val="15000"/>
                  <a:satMod val="350000"/>
                </a:srgbClr>
              </a:gs>
            </a:gsLst>
            <a:lin ang="16200000" scaled="1"/>
          </a:gradFill>
          <a:ln w="9525" cap="flat" cmpd="sng" algn="ctr">
            <a:solidFill>
              <a:srgbClr val="F79646">
                <a:shade val="95000"/>
                <a:satMod val="105000"/>
              </a:srgbClr>
            </a:solidFill>
            <a:prstDash val="solid"/>
          </a:ln>
          <a:effectLst>
            <a:outerShdw blurRad="40000" dist="20000" dir="5400000" rotWithShape="0">
              <a:srgbClr val="000000">
                <a:alpha val="38000"/>
              </a:srgbClr>
            </a:outerShdw>
          </a:effectLst>
        </p:spPr>
        <p:txBody>
          <a:bodyPr wrap="none" lIns="90295" tIns="106651" rIns="90295" bIns="45155" anchor="ctr">
            <a:noAutofit/>
          </a:bodyPr>
          <a:lstStyle/>
          <a:p>
            <a:pPr marL="0" marR="0" lvl="0" indent="0" algn="ctr" defTabSz="914400" eaLnBrk="1" fontAlgn="base" latinLnBrk="0" hangingPunct="1">
              <a:lnSpc>
                <a:spcPts val="2000"/>
              </a:lnSpc>
              <a:spcBef>
                <a:spcPct val="0"/>
              </a:spcBef>
              <a:spcAft>
                <a:spcPct val="0"/>
              </a:spcAft>
              <a:buClrTx/>
              <a:buSzTx/>
              <a:buFontTx/>
              <a:buNone/>
              <a:tabLst/>
              <a:defRPr/>
            </a:pPr>
            <a:r>
              <a:rPr kumimoji="0" lang="ja-JP" altLang="en-US" sz="1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需給逼迫時に</a:t>
            </a:r>
            <a:endParaRPr kumimoji="0" lang="en-US" altLang="ja-JP" sz="1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eaLnBrk="1" fontAlgn="base" latinLnBrk="0" hangingPunct="1">
              <a:lnSpc>
                <a:spcPts val="2000"/>
              </a:lnSpc>
              <a:spcBef>
                <a:spcPct val="0"/>
              </a:spcBef>
              <a:spcAft>
                <a:spcPct val="0"/>
              </a:spcAft>
              <a:buClrTx/>
              <a:buSzTx/>
              <a:buFontTx/>
              <a:buNone/>
              <a:tabLst/>
              <a:defRPr/>
            </a:pPr>
            <a:r>
              <a:rPr kumimoji="0" lang="ja-JP" altLang="en-US" sz="1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おける需給調整</a:t>
            </a:r>
            <a:endParaRPr kumimoji="0" lang="zh-TW" altLang="en-US" sz="1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14" name="右矢印 213"/>
          <p:cNvSpPr/>
          <p:nvPr/>
        </p:nvSpPr>
        <p:spPr>
          <a:xfrm>
            <a:off x="4445944" y="5265204"/>
            <a:ext cx="398100" cy="325114"/>
          </a:xfrm>
          <a:prstGeom prst="rightArrow">
            <a:avLst/>
          </a:prstGeom>
          <a:solidFill>
            <a:srgbClr val="4F81BD"/>
          </a:solidFill>
          <a:ln w="25400" cap="flat" cmpd="sng" algn="ctr">
            <a:solidFill>
              <a:srgbClr val="4F81BD">
                <a:shade val="50000"/>
              </a:srgbClr>
            </a:solidFill>
            <a:prstDash val="solid"/>
          </a:ln>
          <a:effectLst/>
        </p:spPr>
        <p:txBody>
          <a:bodyPr lIns="90295" tIns="45155" rIns="90295" bIns="45155"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a:ea typeface="ＭＳ Ｐゴシック" panose="020B0600070205080204" pitchFamily="50" charset="-128"/>
              <a:cs typeface="+mn-cs"/>
            </a:endParaRPr>
          </a:p>
        </p:txBody>
      </p:sp>
      <p:sp>
        <p:nvSpPr>
          <p:cNvPr id="216" name="テキスト ボックス 215"/>
          <p:cNvSpPr txBox="1"/>
          <p:nvPr/>
        </p:nvSpPr>
        <p:spPr>
          <a:xfrm>
            <a:off x="371184" y="3231903"/>
            <a:ext cx="781877" cy="306636"/>
          </a:xfrm>
          <a:prstGeom prst="rect">
            <a:avLst/>
          </a:prstGeom>
          <a:noFill/>
        </p:spPr>
        <p:txBody>
          <a:bodyPr vert="horz" wrap="none" lIns="90295" tIns="45155" rIns="90295" bIns="45155" rtlCol="0">
            <a:spAutoFit/>
          </a:bodyPr>
          <a:lstStyle/>
          <a:p>
            <a:pPr fontAlgn="base">
              <a:spcBef>
                <a:spcPct val="0"/>
              </a:spcBef>
              <a:spcAft>
                <a:spcPct val="0"/>
              </a:spcAft>
            </a:pPr>
            <a:r>
              <a:rPr lang="ja-JP" altLang="en-US" sz="1400" dirty="0">
                <a:solidFill>
                  <a:srgbClr val="F79646"/>
                </a:solidFill>
                <a:latin typeface="Meiryo UI" panose="020B0604030504040204" pitchFamily="50" charset="-128"/>
                <a:ea typeface="Meiryo UI" panose="020B0604030504040204" pitchFamily="50" charset="-128"/>
                <a:cs typeface="Meiryo UI" panose="020B0604030504040204" pitchFamily="50" charset="-128"/>
              </a:rPr>
              <a:t>　地域</a:t>
            </a:r>
            <a:r>
              <a:rPr lang="en-US" altLang="ja-JP" sz="1400" dirty="0">
                <a:solidFill>
                  <a:srgbClr val="F79646"/>
                </a:solidFill>
                <a:latin typeface="Meiryo UI" panose="020B0604030504040204" pitchFamily="50" charset="-128"/>
                <a:ea typeface="Meiryo UI" panose="020B0604030504040204" pitchFamily="50" charset="-128"/>
                <a:cs typeface="Meiryo UI" panose="020B0604030504040204" pitchFamily="50" charset="-128"/>
              </a:rPr>
              <a:t>A</a:t>
            </a:r>
            <a:endParaRPr lang="ja-JP" altLang="en-US" sz="1400" dirty="0">
              <a:solidFill>
                <a:srgbClr val="F7964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7" name="テキスト ボックス 216"/>
          <p:cNvSpPr txBox="1"/>
          <p:nvPr/>
        </p:nvSpPr>
        <p:spPr>
          <a:xfrm>
            <a:off x="5678431" y="1763815"/>
            <a:ext cx="4225119" cy="2492893"/>
          </a:xfrm>
          <a:prstGeom prst="rect">
            <a:avLst/>
          </a:prstGeom>
          <a:noFill/>
        </p:spPr>
        <p:txBody>
          <a:bodyPr wrap="square" lIns="91340" tIns="45672" rIns="91340" bIns="45672" rtlCol="0">
            <a:spAutoFit/>
          </a:bodyPr>
          <a:lstStyle/>
          <a:p>
            <a:pPr marL="180779" indent="-180779" fontAlgn="base">
              <a:spcBef>
                <a:spcPts val="300"/>
              </a:spcBef>
              <a:spcAft>
                <a:spcPct val="0"/>
              </a:spcAft>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需給逼迫時</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に電気事業者に対して</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779" indent="-180779" fontAlgn="base">
              <a:spcBef>
                <a:spcPts val="300"/>
              </a:spcBef>
              <a:spcAft>
                <a:spcPct val="0"/>
              </a:spcAft>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電源</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の焚き増しや電力融通を</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指示し、</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779" indent="-180779" fontAlgn="base">
              <a:spcBef>
                <a:spcPts val="300"/>
              </a:spcBef>
              <a:spcAft>
                <a:spcPct val="0"/>
              </a:spcAft>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需給調整を行う。</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779" indent="-180779" fontAlgn="base">
              <a:spcBef>
                <a:spcPts val="600"/>
              </a:spcBef>
              <a:spcAft>
                <a:spcPct val="0"/>
              </a:spcAft>
            </a:pP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電力融通指示実績（</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2017</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年度は７日間実施）</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base">
              <a:spcBef>
                <a:spcPct val="0"/>
              </a:spcBef>
              <a:spcAft>
                <a:spcPct val="0"/>
              </a:spcAft>
            </a:pP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base">
              <a:spcBef>
                <a:spcPct val="0"/>
              </a:spcBef>
              <a:spcAft>
                <a:spcPct val="0"/>
              </a:spcAft>
            </a:pP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1/23</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4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2/1</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2/22</a:t>
            </a:r>
          </a:p>
          <a:p>
            <a:pPr fontAlgn="base">
              <a:spcBef>
                <a:spcPct val="0"/>
              </a:spcBef>
              <a:spcAft>
                <a:spcPct val="0"/>
              </a:spcAft>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強い</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寒気の影響による需要</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増加に</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より、需給の状況が悪化するおそれがあった</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ため、東京電力</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PG</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に対して、　　７電力（四国、沖縄を除く）から最大</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263</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a:t>
            </a:r>
            <a:r>
              <a:rPr lang="ja-JP" altLang="en-US" sz="14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ｋ</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W</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の融通指示を合計７日間実施。</a:t>
            </a:r>
            <a:endParaRPr lang="en-US" altLang="zh-TW"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8" name="テキスト ボックス 217"/>
          <p:cNvSpPr txBox="1"/>
          <p:nvPr/>
        </p:nvSpPr>
        <p:spPr>
          <a:xfrm>
            <a:off x="5718085" y="4496927"/>
            <a:ext cx="4168427" cy="1200232"/>
          </a:xfrm>
          <a:prstGeom prst="rect">
            <a:avLst/>
          </a:prstGeom>
          <a:noFill/>
        </p:spPr>
        <p:txBody>
          <a:bodyPr wrap="square" lIns="91340" tIns="45672" rIns="91340" bIns="45672" rtlCol="0">
            <a:spAutoFit/>
          </a:bodyPr>
          <a:lstStyle/>
          <a:p>
            <a:pPr marL="180779" indent="-180779" fontAlgn="base">
              <a:spcBef>
                <a:spcPct val="0"/>
              </a:spcBef>
              <a:spcAft>
                <a:spcPct val="0"/>
              </a:spcAft>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電気事業者の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供給の計画を</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取りまとめると共に、地域間連系線の増強等に関する長期方針や個別の増強計画を策定する。</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9" name="正方形/長方形 218"/>
          <p:cNvSpPr/>
          <p:nvPr/>
        </p:nvSpPr>
        <p:spPr>
          <a:xfrm>
            <a:off x="5493060" y="5682249"/>
            <a:ext cx="4452491" cy="1077121"/>
          </a:xfrm>
          <a:prstGeom prst="rect">
            <a:avLst/>
          </a:prstGeom>
        </p:spPr>
        <p:txBody>
          <a:bodyPr wrap="square" lIns="91340" tIns="45672" rIns="91340" bIns="45672">
            <a:spAutoFit/>
          </a:bodyPr>
          <a:lstStyle/>
          <a:p>
            <a:pPr marL="180779" indent="-180779" fontAlgn="base">
              <a:spcBef>
                <a:spcPct val="0"/>
              </a:spcBef>
              <a:spcAft>
                <a:spcPct val="0"/>
              </a:spcAft>
            </a:pP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広域系統長期方針の策定（</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2017</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月公表）</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779" indent="-180779" fontAlgn="base">
              <a:spcBef>
                <a:spcPct val="0"/>
              </a:spcBef>
              <a:spcAft>
                <a:spcPct val="0"/>
              </a:spcAft>
            </a:pP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広域機関による個別の増強計画の検討</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779" indent="-180779" fontAlgn="base">
              <a:spcBef>
                <a:spcPct val="0"/>
              </a:spcBef>
              <a:spcAft>
                <a:spcPct val="0"/>
              </a:spcAft>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①東北東京間連系線</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2017</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月公表）</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779" indent="-180779" fontAlgn="base">
              <a:spcBef>
                <a:spcPct val="0"/>
              </a:spcBef>
              <a:spcAft>
                <a:spcPct val="0"/>
              </a:spcAft>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②東京中部間連系設備</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2016</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月公表）</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0" name="正方形/長方形 219"/>
          <p:cNvSpPr/>
          <p:nvPr/>
        </p:nvSpPr>
        <p:spPr>
          <a:xfrm>
            <a:off x="162169" y="4393161"/>
            <a:ext cx="1398812" cy="681415"/>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wrap="none" lIns="91340" tIns="107882" rIns="91340" bIns="45672" anchor="ctr">
            <a:noAutofit/>
          </a:bodyPr>
          <a:lstStyle/>
          <a:p>
            <a:pPr marL="0" marR="0" lvl="0" indent="0" algn="ctr" defTabSz="914400" eaLnBrk="1" fontAlgn="base" latinLnBrk="0" hangingPunct="1">
              <a:lnSpc>
                <a:spcPts val="2000"/>
              </a:lnSpc>
              <a:spcBef>
                <a:spcPct val="0"/>
              </a:spcBef>
              <a:spcAft>
                <a:spcPct val="0"/>
              </a:spcAft>
              <a:buClrTx/>
              <a:buSzTx/>
              <a:buFontTx/>
              <a:buNone/>
              <a:tabLst/>
              <a:defRPr/>
            </a:pPr>
            <a:r>
              <a:rPr kumimoji="0" lang="ja-JP" altLang="en-US" sz="1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電力供給計画</a:t>
            </a:r>
            <a:endParaRPr kumimoji="0" lang="en-US" altLang="ja-JP" sz="1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eaLnBrk="1" fontAlgn="base" latinLnBrk="0" hangingPunct="1">
              <a:lnSpc>
                <a:spcPts val="2000"/>
              </a:lnSpc>
              <a:spcBef>
                <a:spcPct val="0"/>
              </a:spcBef>
              <a:spcAft>
                <a:spcPct val="0"/>
              </a:spcAft>
              <a:buClrTx/>
              <a:buSzTx/>
              <a:buFontTx/>
              <a:buNone/>
              <a:tabLst/>
              <a:defRPr/>
            </a:pPr>
            <a:r>
              <a:rPr kumimoji="0" lang="ja-JP" altLang="en-US" sz="1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の取りまとめ</a:t>
            </a:r>
            <a:endParaRPr kumimoji="0" lang="en-US" altLang="ja-JP" sz="1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21" name="正方形/長方形 220"/>
          <p:cNvSpPr/>
          <p:nvPr/>
        </p:nvSpPr>
        <p:spPr>
          <a:xfrm>
            <a:off x="162347" y="5093626"/>
            <a:ext cx="1398812" cy="681415"/>
          </a:xfrm>
          <a:prstGeom prst="rect">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wrap="none" lIns="91340" tIns="107882" rIns="91340" bIns="45672" anchor="ctr">
            <a:noAutofit/>
          </a:bodyPr>
          <a:lstStyle/>
          <a:p>
            <a:pPr marL="0" marR="0" lvl="0" indent="0" algn="ctr" defTabSz="914400" eaLnBrk="1" fontAlgn="base" latinLnBrk="0" hangingPunct="1">
              <a:lnSpc>
                <a:spcPts val="2000"/>
              </a:lnSpc>
              <a:spcBef>
                <a:spcPct val="0"/>
              </a:spcBef>
              <a:spcAft>
                <a:spcPct val="0"/>
              </a:spcAft>
              <a:buClrTx/>
              <a:buSzTx/>
              <a:buFontTx/>
              <a:buNone/>
              <a:tabLst/>
              <a:defRPr/>
            </a:pPr>
            <a:r>
              <a:rPr kumimoji="0" lang="ja-JP" altLang="en-US" sz="1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地域間連系線</a:t>
            </a:r>
            <a:endParaRPr kumimoji="0" lang="en-US" altLang="ja-JP" sz="1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eaLnBrk="1" fontAlgn="base" latinLnBrk="0" hangingPunct="1">
              <a:lnSpc>
                <a:spcPts val="2000"/>
              </a:lnSpc>
              <a:spcBef>
                <a:spcPct val="0"/>
              </a:spcBef>
              <a:spcAft>
                <a:spcPct val="0"/>
              </a:spcAft>
              <a:buClrTx/>
              <a:buSzTx/>
              <a:buFontTx/>
              <a:buNone/>
              <a:tabLst/>
              <a:defRPr/>
            </a:pPr>
            <a:r>
              <a:rPr kumimoji="0" lang="ja-JP" altLang="en-US" sz="1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等の整備</a:t>
            </a:r>
            <a:endParaRPr kumimoji="0" lang="en-US" altLang="ja-JP" sz="1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22" name="テキスト ボックス 221"/>
          <p:cNvSpPr txBox="1"/>
          <p:nvPr/>
        </p:nvSpPr>
        <p:spPr>
          <a:xfrm>
            <a:off x="4783196" y="5217588"/>
            <a:ext cx="1159914" cy="461568"/>
          </a:xfrm>
          <a:prstGeom prst="rect">
            <a:avLst/>
          </a:prstGeom>
          <a:noFill/>
        </p:spPr>
        <p:txBody>
          <a:bodyPr wrap="square" lIns="91340" tIns="45672" rIns="91340" bIns="45672" rtlCol="0">
            <a:spAutoFit/>
          </a:bodyPr>
          <a:lstStyle/>
          <a:p>
            <a:pPr algn="ctr" fontAlgn="base">
              <a:spcBef>
                <a:spcPct val="0"/>
              </a:spcBef>
              <a:spcAft>
                <a:spcPct val="0"/>
              </a:spcAft>
            </a:pPr>
            <a:r>
              <a:rPr lang="ja-JP" altLang="en-US" sz="1200" dirty="0">
                <a:solidFill>
                  <a:prstClr val="black"/>
                </a:solidFill>
                <a:latin typeface="Arial" pitchFamily="34" charset="0"/>
                <a:ea typeface="ＭＳ Ｐゴシック" pitchFamily="50" charset="-128"/>
              </a:rPr>
              <a:t>広域系統長期方針の策定</a:t>
            </a:r>
          </a:p>
        </p:txBody>
      </p:sp>
    </p:spTree>
    <p:extLst>
      <p:ext uri="{BB962C8B-B14F-4D97-AF65-F5344CB8AC3E}">
        <p14:creationId xmlns:p14="http://schemas.microsoft.com/office/powerpoint/2010/main" val="1462094589"/>
      </p:ext>
    </p:extLst>
  </p:cSld>
  <p:clrMapOvr>
    <a:masterClrMapping/>
  </p:clrMapOvr>
  <p:timing>
    <p:tnLst>
      <p:par>
        <p:cTn id="1" dur="indefinite" restart="never" nodeType="tmRoot"/>
      </p:par>
    </p:tnLst>
  </p:timing>
</p:sld>
</file>

<file path=ppt/theme/theme1.xml><?xml version="1.0" encoding="utf-8"?>
<a:theme xmlns:a="http://schemas.openxmlformats.org/drawingml/2006/main" name="4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Calibri"/>
        <a:ea typeface="メイリオ"/>
        <a:cs typeface=""/>
      </a:majorFont>
      <a:minorFont>
        <a:latin typeface="Calibr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algn="l">
          <a:defRPr kumimoji="0" sz="1800" dirty="0"/>
        </a:defPPr>
      </a:lstStyle>
    </a:spDef>
    <a:txDef>
      <a:spPr>
        <a:noFill/>
      </a:spPr>
      <a:bodyPr wrap="none" rtlCol="0">
        <a:spAutoFit/>
      </a:bodyPr>
      <a:lstStyle>
        <a:defPPr>
          <a:defRPr kumimoji="1" dirty="0" smtClean="0">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148</TotalTime>
  <Words>133</Words>
  <Application>Microsoft Office PowerPoint</Application>
  <PresentationFormat>A4 210 x 297 mm</PresentationFormat>
  <Paragraphs>39</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メイリオ</vt:lpstr>
      <vt:lpstr>Arial</vt:lpstr>
      <vt:lpstr>Calibri</vt:lpstr>
      <vt:lpstr>Wingdings</vt:lpstr>
      <vt:lpstr>4_blank</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Windows ユーザー</dc:creator>
  <cp:lastModifiedBy>Windows ユーザー</cp:lastModifiedBy>
  <cp:revision>5</cp:revision>
  <cp:lastPrinted>2018-03-30T02:21:52Z</cp:lastPrinted>
  <dcterms:created xsi:type="dcterms:W3CDTF">2018-04-16T13:54:07Z</dcterms:created>
  <dcterms:modified xsi:type="dcterms:W3CDTF">2018-05-14T12:01:11Z</dcterms:modified>
</cp:coreProperties>
</file>