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4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47" autoAdjust="0"/>
  </p:normalViewPr>
  <p:slideViewPr>
    <p:cSldViewPr>
      <p:cViewPr varScale="1">
        <p:scale>
          <a:sx n="86" d="100"/>
          <a:sy n="86" d="100"/>
        </p:scale>
        <p:origin x="90" y="43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2018/4/16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emf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759" y="31110"/>
            <a:ext cx="9505503" cy="461665"/>
          </a:xfrm>
        </p:spPr>
        <p:txBody>
          <a:bodyPr/>
          <a:lstStyle/>
          <a:p>
            <a:r>
              <a:rPr lang="ja-JP" altLang="en-US" dirty="0" smtClean="0"/>
              <a:t>石油・ガス開発業界の変遷</a:t>
            </a:r>
            <a:endParaRPr kumimoji="1" lang="ja-JP" altLang="en-US" dirty="0"/>
          </a:p>
        </p:txBody>
      </p:sp>
      <p:sp>
        <p:nvSpPr>
          <p:cNvPr id="16" name="bk object 17"/>
          <p:cNvSpPr>
            <a:spLocks noChangeArrowheads="1"/>
          </p:cNvSpPr>
          <p:nvPr/>
        </p:nvSpPr>
        <p:spPr bwMode="auto">
          <a:xfrm>
            <a:off x="7041232" y="6186826"/>
            <a:ext cx="720080" cy="554542"/>
          </a:xfrm>
          <a:custGeom>
            <a:avLst/>
            <a:gdLst>
              <a:gd name="T0" fmla="*/ 0 w 2024379"/>
              <a:gd name="T1" fmla="*/ 2022844 h 2024380"/>
              <a:gd name="T2" fmla="*/ 2022847 w 2024379"/>
              <a:gd name="T3" fmla="*/ 2022844 h 2024380"/>
              <a:gd name="T4" fmla="*/ 2022847 w 2024379"/>
              <a:gd name="T5" fmla="*/ 0 h 2024380"/>
              <a:gd name="T6" fmla="*/ 0 w 2024379"/>
              <a:gd name="T7" fmla="*/ 0 h 2024380"/>
              <a:gd name="T8" fmla="*/ 0 w 2024379"/>
              <a:gd name="T9" fmla="*/ 2022844 h 20243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4379"/>
              <a:gd name="T16" fmla="*/ 0 h 2024380"/>
              <a:gd name="T17" fmla="*/ 2024379 w 2024379"/>
              <a:gd name="T18" fmla="*/ 2024380 h 20243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4379" h="2024380">
                <a:moveTo>
                  <a:pt x="0" y="2023795"/>
                </a:moveTo>
                <a:lnTo>
                  <a:pt x="2023795" y="2023795"/>
                </a:lnTo>
                <a:lnTo>
                  <a:pt x="2023795" y="0"/>
                </a:lnTo>
                <a:lnTo>
                  <a:pt x="0" y="0"/>
                </a:lnTo>
                <a:lnTo>
                  <a:pt x="0" y="2023795"/>
                </a:lnTo>
                <a:close/>
              </a:path>
            </a:pathLst>
          </a:custGeom>
          <a:solidFill>
            <a:srgbClr val="FF5A00"/>
          </a:solidFill>
          <a:ln>
            <a:noFill/>
          </a:ln>
          <a:extLst/>
        </p:spPr>
        <p:txBody>
          <a:bodyPr lIns="0" tIns="0" rIns="0" bIns="0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2004</a:t>
            </a:r>
            <a:r>
              <a:rPr lang="ja-JP" altLang="en-US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lang="en-US" altLang="ja-JP" sz="11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JOGMEC</a:t>
            </a:r>
            <a:r>
              <a:rPr lang="ja-JP" altLang="en-US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の設立</a:t>
            </a:r>
            <a:endParaRPr lang="ja-JP" altLang="en-US" sz="11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bk object 16"/>
          <p:cNvSpPr>
            <a:spLocks noChangeArrowheads="1"/>
          </p:cNvSpPr>
          <p:nvPr/>
        </p:nvSpPr>
        <p:spPr bwMode="auto">
          <a:xfrm>
            <a:off x="1712640" y="809213"/>
            <a:ext cx="1214640" cy="747579"/>
          </a:xfrm>
          <a:custGeom>
            <a:avLst/>
            <a:gdLst>
              <a:gd name="T0" fmla="*/ 0 w 2021204"/>
              <a:gd name="T1" fmla="*/ 2019819 h 2021205"/>
              <a:gd name="T2" fmla="*/ 2019822 w 2021204"/>
              <a:gd name="T3" fmla="*/ 2019819 h 2021205"/>
              <a:gd name="T4" fmla="*/ 2019822 w 2021204"/>
              <a:gd name="T5" fmla="*/ 0 h 2021205"/>
              <a:gd name="T6" fmla="*/ 0 w 2021204"/>
              <a:gd name="T7" fmla="*/ 0 h 2021205"/>
              <a:gd name="T8" fmla="*/ 0 w 2021204"/>
              <a:gd name="T9" fmla="*/ 2019819 h 2021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1204"/>
              <a:gd name="T16" fmla="*/ 0 h 2021205"/>
              <a:gd name="T17" fmla="*/ 2021204 w 2021204"/>
              <a:gd name="T18" fmla="*/ 2021205 h 2021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1204" h="2021205">
                <a:moveTo>
                  <a:pt x="0" y="2020773"/>
                </a:moveTo>
                <a:lnTo>
                  <a:pt x="2020773" y="2020773"/>
                </a:lnTo>
                <a:lnTo>
                  <a:pt x="2020773" y="0"/>
                </a:lnTo>
                <a:lnTo>
                  <a:pt x="0" y="0"/>
                </a:lnTo>
                <a:lnTo>
                  <a:pt x="0" y="2020773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xtLst/>
        </p:spPr>
        <p:txBody>
          <a:bodyPr lIns="0" tIns="0" rIns="0" bIns="0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1942</a:t>
            </a:r>
            <a:r>
              <a:rPr lang="ja-JP" altLang="en-US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lang="en-US" altLang="ja-JP" sz="11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日本石油、中央石油</a:t>
            </a:r>
            <a:endParaRPr lang="en-US" altLang="ja-JP" sz="11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1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</a:t>
            </a:r>
            <a:r>
              <a:rPr lang="ja-JP" altLang="en-US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鉱業、旭石油</a:t>
            </a:r>
            <a:endParaRPr lang="en-US" altLang="ja-JP" sz="11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の上流部門を統合</a:t>
            </a:r>
            <a:endParaRPr lang="en-US" altLang="ja-JP" sz="11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bk object 16"/>
          <p:cNvSpPr>
            <a:spLocks noChangeArrowheads="1"/>
          </p:cNvSpPr>
          <p:nvPr/>
        </p:nvSpPr>
        <p:spPr bwMode="auto">
          <a:xfrm>
            <a:off x="3169312" y="4231254"/>
            <a:ext cx="882601" cy="853930"/>
          </a:xfrm>
          <a:custGeom>
            <a:avLst/>
            <a:gdLst>
              <a:gd name="T0" fmla="*/ 0 w 2021204"/>
              <a:gd name="T1" fmla="*/ 2019819 h 2021205"/>
              <a:gd name="T2" fmla="*/ 2019822 w 2021204"/>
              <a:gd name="T3" fmla="*/ 2019819 h 2021205"/>
              <a:gd name="T4" fmla="*/ 2019822 w 2021204"/>
              <a:gd name="T5" fmla="*/ 0 h 2021205"/>
              <a:gd name="T6" fmla="*/ 0 w 2021204"/>
              <a:gd name="T7" fmla="*/ 0 h 2021205"/>
              <a:gd name="T8" fmla="*/ 0 w 2021204"/>
              <a:gd name="T9" fmla="*/ 2019819 h 2021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1204"/>
              <a:gd name="T16" fmla="*/ 0 h 2021205"/>
              <a:gd name="T17" fmla="*/ 2021204 w 2021204"/>
              <a:gd name="T18" fmla="*/ 2021205 h 2021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1204" h="2021205">
                <a:moveTo>
                  <a:pt x="0" y="2020773"/>
                </a:moveTo>
                <a:lnTo>
                  <a:pt x="2020773" y="2020773"/>
                </a:lnTo>
                <a:lnTo>
                  <a:pt x="2020773" y="0"/>
                </a:lnTo>
                <a:lnTo>
                  <a:pt x="0" y="0"/>
                </a:lnTo>
                <a:lnTo>
                  <a:pt x="0" y="2020773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xtLst/>
        </p:spPr>
        <p:txBody>
          <a:bodyPr lIns="0" tIns="0" rIns="0" bIns="0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1955</a:t>
            </a:r>
            <a:r>
              <a:rPr lang="ja-JP" altLang="en-US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lang="en-US" altLang="ja-JP" sz="11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JAPEX</a:t>
            </a:r>
            <a:r>
              <a:rPr lang="ja-JP" altLang="en-US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の設立</a:t>
            </a:r>
            <a:endParaRPr lang="en-US" altLang="ja-JP" sz="11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JAPEX</a:t>
            </a:r>
            <a:r>
              <a:rPr lang="ja-JP" altLang="en-US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法）</a:t>
            </a:r>
            <a:endParaRPr lang="ja-JP" altLang="en-US" sz="11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bk object 16"/>
          <p:cNvSpPr>
            <a:spLocks noChangeArrowheads="1"/>
          </p:cNvSpPr>
          <p:nvPr/>
        </p:nvSpPr>
        <p:spPr bwMode="auto">
          <a:xfrm>
            <a:off x="4133062" y="5449041"/>
            <a:ext cx="819938" cy="720080"/>
          </a:xfrm>
          <a:custGeom>
            <a:avLst/>
            <a:gdLst>
              <a:gd name="T0" fmla="*/ 0 w 2021204"/>
              <a:gd name="T1" fmla="*/ 2019819 h 2021205"/>
              <a:gd name="T2" fmla="*/ 2019822 w 2021204"/>
              <a:gd name="T3" fmla="*/ 2019819 h 2021205"/>
              <a:gd name="T4" fmla="*/ 2019822 w 2021204"/>
              <a:gd name="T5" fmla="*/ 0 h 2021205"/>
              <a:gd name="T6" fmla="*/ 0 w 2021204"/>
              <a:gd name="T7" fmla="*/ 0 h 2021205"/>
              <a:gd name="T8" fmla="*/ 0 w 2021204"/>
              <a:gd name="T9" fmla="*/ 2019819 h 2021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1204"/>
              <a:gd name="T16" fmla="*/ 0 h 2021205"/>
              <a:gd name="T17" fmla="*/ 2021204 w 2021204"/>
              <a:gd name="T18" fmla="*/ 2021205 h 2021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1204" h="2021205">
                <a:moveTo>
                  <a:pt x="0" y="2020773"/>
                </a:moveTo>
                <a:lnTo>
                  <a:pt x="2020773" y="2020773"/>
                </a:lnTo>
                <a:lnTo>
                  <a:pt x="2020773" y="0"/>
                </a:lnTo>
                <a:lnTo>
                  <a:pt x="0" y="0"/>
                </a:lnTo>
                <a:lnTo>
                  <a:pt x="0" y="2020773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xtLst/>
        </p:spPr>
        <p:txBody>
          <a:bodyPr lIns="0" tIns="0" rIns="0" bIns="0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1967</a:t>
            </a:r>
            <a:r>
              <a:rPr lang="ja-JP" altLang="en-US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lang="en-US" altLang="ja-JP" sz="11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石油開発公団の設立</a:t>
            </a:r>
            <a:endParaRPr lang="en-US" altLang="ja-JP" sz="11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520952" y="4869160"/>
            <a:ext cx="353943" cy="44604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独立</a:t>
            </a:r>
          </a:p>
        </p:txBody>
      </p:sp>
      <p:sp>
        <p:nvSpPr>
          <p:cNvPr id="57" name="bk object 16"/>
          <p:cNvSpPr>
            <a:spLocks noChangeArrowheads="1"/>
          </p:cNvSpPr>
          <p:nvPr/>
        </p:nvSpPr>
        <p:spPr bwMode="auto">
          <a:xfrm>
            <a:off x="4808984" y="4231254"/>
            <a:ext cx="658886" cy="853930"/>
          </a:xfrm>
          <a:custGeom>
            <a:avLst/>
            <a:gdLst>
              <a:gd name="T0" fmla="*/ 0 w 2021204"/>
              <a:gd name="T1" fmla="*/ 2019819 h 2021205"/>
              <a:gd name="T2" fmla="*/ 2019822 w 2021204"/>
              <a:gd name="T3" fmla="*/ 2019819 h 2021205"/>
              <a:gd name="T4" fmla="*/ 2019822 w 2021204"/>
              <a:gd name="T5" fmla="*/ 0 h 2021205"/>
              <a:gd name="T6" fmla="*/ 0 w 2021204"/>
              <a:gd name="T7" fmla="*/ 0 h 2021205"/>
              <a:gd name="T8" fmla="*/ 0 w 2021204"/>
              <a:gd name="T9" fmla="*/ 2019819 h 2021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1204"/>
              <a:gd name="T16" fmla="*/ 0 h 2021205"/>
              <a:gd name="T17" fmla="*/ 2021204 w 2021204"/>
              <a:gd name="T18" fmla="*/ 2021205 h 2021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1204" h="2021205">
                <a:moveTo>
                  <a:pt x="0" y="2020773"/>
                </a:moveTo>
                <a:lnTo>
                  <a:pt x="2020773" y="2020773"/>
                </a:lnTo>
                <a:lnTo>
                  <a:pt x="2020773" y="0"/>
                </a:lnTo>
                <a:lnTo>
                  <a:pt x="0" y="0"/>
                </a:lnTo>
                <a:lnTo>
                  <a:pt x="0" y="2020773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xtLst/>
        </p:spPr>
        <p:txBody>
          <a:bodyPr lIns="0" tIns="0" rIns="0" bIns="0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1970</a:t>
            </a:r>
            <a:r>
              <a:rPr lang="ja-JP" altLang="en-US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lang="en-US" altLang="ja-JP" sz="11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民間企業として再出発</a:t>
            </a:r>
            <a:endParaRPr lang="ja-JP" altLang="en-US" sz="11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82" y="4528890"/>
            <a:ext cx="1225065" cy="26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テキスト ボックス 60"/>
          <p:cNvSpPr txBox="1"/>
          <p:nvPr/>
        </p:nvSpPr>
        <p:spPr>
          <a:xfrm>
            <a:off x="4016896" y="4869160"/>
            <a:ext cx="353943" cy="61471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統合</a:t>
            </a:r>
            <a:endParaRPr lang="ja-JP" altLang="en-US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6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6" y="3565211"/>
            <a:ext cx="12858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object 14"/>
          <p:cNvSpPr>
            <a:spLocks noChangeArrowheads="1"/>
          </p:cNvSpPr>
          <p:nvPr/>
        </p:nvSpPr>
        <p:spPr bwMode="auto">
          <a:xfrm>
            <a:off x="3911959" y="3356992"/>
            <a:ext cx="805133" cy="715837"/>
          </a:xfrm>
          <a:custGeom>
            <a:avLst/>
            <a:gdLst>
              <a:gd name="T0" fmla="*/ 0 w 864235"/>
              <a:gd name="T1" fmla="*/ 862090 h 864235"/>
              <a:gd name="T2" fmla="*/ 862090 w 864235"/>
              <a:gd name="T3" fmla="*/ 862090 h 864235"/>
              <a:gd name="T4" fmla="*/ 862090 w 864235"/>
              <a:gd name="T5" fmla="*/ 0 h 864235"/>
              <a:gd name="T6" fmla="*/ 0 w 864235"/>
              <a:gd name="T7" fmla="*/ 0 h 864235"/>
              <a:gd name="T8" fmla="*/ 0 w 864235"/>
              <a:gd name="T9" fmla="*/ 862090 h 864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64235"/>
              <a:gd name="T16" fmla="*/ 0 h 864235"/>
              <a:gd name="T17" fmla="*/ 864235 w 864235"/>
              <a:gd name="T18" fmla="*/ 864235 h 864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64235" h="864235">
                <a:moveTo>
                  <a:pt x="0" y="863993"/>
                </a:moveTo>
                <a:lnTo>
                  <a:pt x="863993" y="863993"/>
                </a:lnTo>
                <a:lnTo>
                  <a:pt x="863993" y="0"/>
                </a:lnTo>
                <a:lnTo>
                  <a:pt x="0" y="0"/>
                </a:lnTo>
                <a:lnTo>
                  <a:pt x="0" y="863993"/>
                </a:lnTo>
                <a:close/>
              </a:path>
            </a:pathLst>
          </a:custGeom>
          <a:solidFill>
            <a:srgbClr val="00286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1966</a:t>
            </a:r>
            <a:r>
              <a:rPr lang="ja-JP" altLang="en-US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lang="en-US" altLang="ja-JP" sz="11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北スマトラ海洋石油資源開発の設立</a:t>
            </a:r>
            <a:endParaRPr lang="ja-JP" altLang="en-US" sz="11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object 14"/>
          <p:cNvSpPr>
            <a:spLocks noChangeArrowheads="1"/>
          </p:cNvSpPr>
          <p:nvPr/>
        </p:nvSpPr>
        <p:spPr bwMode="auto">
          <a:xfrm>
            <a:off x="5000921" y="3356992"/>
            <a:ext cx="600151" cy="715837"/>
          </a:xfrm>
          <a:custGeom>
            <a:avLst/>
            <a:gdLst>
              <a:gd name="T0" fmla="*/ 0 w 864235"/>
              <a:gd name="T1" fmla="*/ 862090 h 864235"/>
              <a:gd name="T2" fmla="*/ 862090 w 864235"/>
              <a:gd name="T3" fmla="*/ 862090 h 864235"/>
              <a:gd name="T4" fmla="*/ 862090 w 864235"/>
              <a:gd name="T5" fmla="*/ 0 h 864235"/>
              <a:gd name="T6" fmla="*/ 0 w 864235"/>
              <a:gd name="T7" fmla="*/ 0 h 864235"/>
              <a:gd name="T8" fmla="*/ 0 w 864235"/>
              <a:gd name="T9" fmla="*/ 862090 h 864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64235"/>
              <a:gd name="T16" fmla="*/ 0 h 864235"/>
              <a:gd name="T17" fmla="*/ 864235 w 864235"/>
              <a:gd name="T18" fmla="*/ 864235 h 864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64235" h="864235">
                <a:moveTo>
                  <a:pt x="0" y="863993"/>
                </a:moveTo>
                <a:lnTo>
                  <a:pt x="863993" y="863993"/>
                </a:lnTo>
                <a:lnTo>
                  <a:pt x="863993" y="0"/>
                </a:lnTo>
                <a:lnTo>
                  <a:pt x="0" y="0"/>
                </a:lnTo>
                <a:lnTo>
                  <a:pt x="0" y="863993"/>
                </a:lnTo>
                <a:close/>
              </a:path>
            </a:pathLst>
          </a:custGeom>
          <a:solidFill>
            <a:srgbClr val="00286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1975</a:t>
            </a:r>
            <a:r>
              <a:rPr lang="ja-JP" altLang="en-US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lang="en-US" altLang="ja-JP" sz="11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インドネシア石油へ改称</a:t>
            </a:r>
            <a:endParaRPr lang="ja-JP" altLang="en-US" sz="11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object 14"/>
          <p:cNvSpPr>
            <a:spLocks noChangeArrowheads="1"/>
          </p:cNvSpPr>
          <p:nvPr/>
        </p:nvSpPr>
        <p:spPr bwMode="auto">
          <a:xfrm>
            <a:off x="5817096" y="3356992"/>
            <a:ext cx="720080" cy="715837"/>
          </a:xfrm>
          <a:custGeom>
            <a:avLst/>
            <a:gdLst>
              <a:gd name="T0" fmla="*/ 0 w 864235"/>
              <a:gd name="T1" fmla="*/ 862090 h 864235"/>
              <a:gd name="T2" fmla="*/ 862090 w 864235"/>
              <a:gd name="T3" fmla="*/ 862090 h 864235"/>
              <a:gd name="T4" fmla="*/ 862090 w 864235"/>
              <a:gd name="T5" fmla="*/ 0 h 864235"/>
              <a:gd name="T6" fmla="*/ 0 w 864235"/>
              <a:gd name="T7" fmla="*/ 0 h 864235"/>
              <a:gd name="T8" fmla="*/ 0 w 864235"/>
              <a:gd name="T9" fmla="*/ 862090 h 864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64235"/>
              <a:gd name="T16" fmla="*/ 0 h 864235"/>
              <a:gd name="T17" fmla="*/ 864235 w 864235"/>
              <a:gd name="T18" fmla="*/ 864235 h 864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64235" h="864235">
                <a:moveTo>
                  <a:pt x="0" y="863993"/>
                </a:moveTo>
                <a:lnTo>
                  <a:pt x="863993" y="863993"/>
                </a:lnTo>
                <a:lnTo>
                  <a:pt x="863993" y="0"/>
                </a:lnTo>
                <a:lnTo>
                  <a:pt x="0" y="0"/>
                </a:lnTo>
                <a:lnTo>
                  <a:pt x="0" y="863993"/>
                </a:lnTo>
                <a:close/>
              </a:path>
            </a:pathLst>
          </a:custGeom>
          <a:solidFill>
            <a:srgbClr val="00286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2001</a:t>
            </a:r>
            <a:r>
              <a:rPr lang="ja-JP" altLang="en-US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lang="en-US" altLang="ja-JP" sz="11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国際石油開発へ改称</a:t>
            </a:r>
            <a:endParaRPr lang="ja-JP" altLang="en-US" sz="11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object 14"/>
          <p:cNvSpPr>
            <a:spLocks noChangeArrowheads="1"/>
          </p:cNvSpPr>
          <p:nvPr/>
        </p:nvSpPr>
        <p:spPr bwMode="auto">
          <a:xfrm>
            <a:off x="7949082" y="3287345"/>
            <a:ext cx="637985" cy="1221775"/>
          </a:xfrm>
          <a:custGeom>
            <a:avLst/>
            <a:gdLst>
              <a:gd name="T0" fmla="*/ 0 w 864235"/>
              <a:gd name="T1" fmla="*/ 862090 h 864235"/>
              <a:gd name="T2" fmla="*/ 862090 w 864235"/>
              <a:gd name="T3" fmla="*/ 862090 h 864235"/>
              <a:gd name="T4" fmla="*/ 862090 w 864235"/>
              <a:gd name="T5" fmla="*/ 0 h 864235"/>
              <a:gd name="T6" fmla="*/ 0 w 864235"/>
              <a:gd name="T7" fmla="*/ 0 h 864235"/>
              <a:gd name="T8" fmla="*/ 0 w 864235"/>
              <a:gd name="T9" fmla="*/ 862090 h 864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64235"/>
              <a:gd name="T16" fmla="*/ 0 h 864235"/>
              <a:gd name="T17" fmla="*/ 864235 w 864235"/>
              <a:gd name="T18" fmla="*/ 864235 h 864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64235" h="864235">
                <a:moveTo>
                  <a:pt x="0" y="863993"/>
                </a:moveTo>
                <a:lnTo>
                  <a:pt x="863993" y="863993"/>
                </a:lnTo>
                <a:lnTo>
                  <a:pt x="863993" y="0"/>
                </a:lnTo>
                <a:lnTo>
                  <a:pt x="0" y="0"/>
                </a:lnTo>
                <a:lnTo>
                  <a:pt x="0" y="863993"/>
                </a:lnTo>
                <a:close/>
              </a:path>
            </a:pathLst>
          </a:custGeom>
          <a:solidFill>
            <a:srgbClr val="FFCC66"/>
          </a:solidFill>
          <a:ln>
            <a:noFill/>
          </a:ln>
          <a:extLst/>
        </p:spPr>
        <p:txBody>
          <a:bodyPr lIns="0" tIns="0" rIns="0" bIns="0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2006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国際石油開発帝石</a:t>
            </a: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HD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の設立</a:t>
            </a:r>
            <a:endParaRPr lang="ja-JP" altLang="en-US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84" name="直線矢印コネクタ 83"/>
          <p:cNvCxnSpPr/>
          <p:nvPr/>
        </p:nvCxnSpPr>
        <p:spPr>
          <a:xfrm>
            <a:off x="8590806" y="3789040"/>
            <a:ext cx="26708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object 14"/>
          <p:cNvSpPr>
            <a:spLocks noChangeArrowheads="1"/>
          </p:cNvSpPr>
          <p:nvPr/>
        </p:nvSpPr>
        <p:spPr bwMode="auto">
          <a:xfrm>
            <a:off x="8885186" y="3287345"/>
            <a:ext cx="637985" cy="1221775"/>
          </a:xfrm>
          <a:custGeom>
            <a:avLst/>
            <a:gdLst>
              <a:gd name="T0" fmla="*/ 0 w 864235"/>
              <a:gd name="T1" fmla="*/ 862090 h 864235"/>
              <a:gd name="T2" fmla="*/ 862090 w 864235"/>
              <a:gd name="T3" fmla="*/ 862090 h 864235"/>
              <a:gd name="T4" fmla="*/ 862090 w 864235"/>
              <a:gd name="T5" fmla="*/ 0 h 864235"/>
              <a:gd name="T6" fmla="*/ 0 w 864235"/>
              <a:gd name="T7" fmla="*/ 0 h 864235"/>
              <a:gd name="T8" fmla="*/ 0 w 864235"/>
              <a:gd name="T9" fmla="*/ 862090 h 864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64235"/>
              <a:gd name="T16" fmla="*/ 0 h 864235"/>
              <a:gd name="T17" fmla="*/ 864235 w 864235"/>
              <a:gd name="T18" fmla="*/ 864235 h 864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64235" h="864235">
                <a:moveTo>
                  <a:pt x="0" y="863993"/>
                </a:moveTo>
                <a:lnTo>
                  <a:pt x="863993" y="863993"/>
                </a:lnTo>
                <a:lnTo>
                  <a:pt x="863993" y="0"/>
                </a:lnTo>
                <a:lnTo>
                  <a:pt x="0" y="0"/>
                </a:lnTo>
                <a:lnTo>
                  <a:pt x="0" y="863993"/>
                </a:lnTo>
                <a:close/>
              </a:path>
            </a:pathLst>
          </a:custGeom>
          <a:solidFill>
            <a:srgbClr val="FFCC66"/>
          </a:solidFill>
          <a:ln>
            <a:noFill/>
          </a:ln>
          <a:extLst/>
        </p:spPr>
        <p:txBody>
          <a:bodyPr lIns="0" tIns="0" rIns="0" bIns="0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2008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国際石油開発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帝石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の設立</a:t>
            </a:r>
            <a:endParaRPr lang="ja-JP" altLang="en-US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11773" y="5561669"/>
            <a:ext cx="1340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2000" b="1" dirty="0" smtClean="0">
                <a:solidFill>
                  <a:srgbClr val="F79646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石油公団</a:t>
            </a:r>
          </a:p>
        </p:txBody>
      </p:sp>
      <p:pic>
        <p:nvPicPr>
          <p:cNvPr id="10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6" y="6138059"/>
            <a:ext cx="1125774" cy="497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4" name="bk object 16"/>
          <p:cNvSpPr>
            <a:spLocks noChangeArrowheads="1"/>
          </p:cNvSpPr>
          <p:nvPr/>
        </p:nvSpPr>
        <p:spPr bwMode="auto">
          <a:xfrm>
            <a:off x="7874149" y="5449041"/>
            <a:ext cx="679251" cy="720080"/>
          </a:xfrm>
          <a:custGeom>
            <a:avLst/>
            <a:gdLst>
              <a:gd name="T0" fmla="*/ 0 w 2021204"/>
              <a:gd name="T1" fmla="*/ 2019819 h 2021205"/>
              <a:gd name="T2" fmla="*/ 2019822 w 2021204"/>
              <a:gd name="T3" fmla="*/ 2019819 h 2021205"/>
              <a:gd name="T4" fmla="*/ 2019822 w 2021204"/>
              <a:gd name="T5" fmla="*/ 0 h 2021205"/>
              <a:gd name="T6" fmla="*/ 0 w 2021204"/>
              <a:gd name="T7" fmla="*/ 0 h 2021205"/>
              <a:gd name="T8" fmla="*/ 0 w 2021204"/>
              <a:gd name="T9" fmla="*/ 2019819 h 2021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1204"/>
              <a:gd name="T16" fmla="*/ 0 h 2021205"/>
              <a:gd name="T17" fmla="*/ 2021204 w 2021204"/>
              <a:gd name="T18" fmla="*/ 2021205 h 2021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1204" h="2021205">
                <a:moveTo>
                  <a:pt x="0" y="2020773"/>
                </a:moveTo>
                <a:lnTo>
                  <a:pt x="2020773" y="2020773"/>
                </a:lnTo>
                <a:lnTo>
                  <a:pt x="2020773" y="0"/>
                </a:lnTo>
                <a:lnTo>
                  <a:pt x="0" y="0"/>
                </a:lnTo>
                <a:lnTo>
                  <a:pt x="0" y="2020773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xtLst/>
        </p:spPr>
        <p:txBody>
          <a:bodyPr lIns="0" tIns="0" rIns="0" bIns="0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2005</a:t>
            </a:r>
            <a:r>
              <a:rPr lang="ja-JP" altLang="en-US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lang="en-US" altLang="ja-JP" sz="11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廃止</a:t>
            </a:r>
            <a:endParaRPr lang="ja-JP" altLang="en-US" sz="11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6806044" y="5661248"/>
            <a:ext cx="523220" cy="68871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業務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承継</a:t>
            </a:r>
          </a:p>
        </p:txBody>
      </p:sp>
      <p:pic>
        <p:nvPicPr>
          <p:cNvPr id="80" name="図 7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5668" y="166095"/>
            <a:ext cx="899380" cy="310577"/>
          </a:xfrm>
          <a:prstGeom prst="rect">
            <a:avLst/>
          </a:prstGeom>
        </p:spPr>
      </p:pic>
      <p:grpSp>
        <p:nvGrpSpPr>
          <p:cNvPr id="38" name="グループ化 37"/>
          <p:cNvGrpSpPr/>
          <p:nvPr/>
        </p:nvGrpSpPr>
        <p:grpSpPr>
          <a:xfrm>
            <a:off x="3020827" y="406426"/>
            <a:ext cx="1325139" cy="1150366"/>
            <a:chOff x="3944888" y="406426"/>
            <a:chExt cx="1325139" cy="1150366"/>
          </a:xfrm>
        </p:grpSpPr>
        <p:pic>
          <p:nvPicPr>
            <p:cNvPr id="82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1920" y="406426"/>
              <a:ext cx="588107" cy="485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正方形/長方形 7"/>
            <p:cNvSpPr/>
            <p:nvPr/>
          </p:nvSpPr>
          <p:spPr bwMode="auto">
            <a:xfrm>
              <a:off x="3944888" y="796305"/>
              <a:ext cx="1217371" cy="760487"/>
            </a:xfrm>
            <a:prstGeom prst="rect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square" rtlCol="0" anchor="ctr">
              <a:no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altLang="ja-JP" sz="11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1949</a:t>
              </a:r>
              <a:r>
                <a:rPr kumimoji="0" lang="ja-JP" altLang="en-US" sz="11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  <a:endParaRPr kumimoji="0" lang="en-US" altLang="ja-JP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ja-JP" altLang="en-US" sz="11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石油・ガス開発事業の再開</a:t>
              </a:r>
              <a:endParaRPr kumimoji="0" lang="en-US" altLang="ja-JP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ja-JP" altLang="en-US" sz="11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（旧日本鉱業）</a:t>
              </a:r>
              <a:endParaRPr kumimoji="0" lang="ja-JP" altLang="en-US" sz="11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17" name="bk object 16"/>
          <p:cNvSpPr>
            <a:spLocks noChangeArrowheads="1"/>
          </p:cNvSpPr>
          <p:nvPr/>
        </p:nvSpPr>
        <p:spPr bwMode="auto">
          <a:xfrm>
            <a:off x="5467870" y="5449041"/>
            <a:ext cx="709266" cy="720080"/>
          </a:xfrm>
          <a:custGeom>
            <a:avLst/>
            <a:gdLst>
              <a:gd name="T0" fmla="*/ 0 w 2021204"/>
              <a:gd name="T1" fmla="*/ 2019819 h 2021205"/>
              <a:gd name="T2" fmla="*/ 2019822 w 2021204"/>
              <a:gd name="T3" fmla="*/ 2019819 h 2021205"/>
              <a:gd name="T4" fmla="*/ 2019822 w 2021204"/>
              <a:gd name="T5" fmla="*/ 0 h 2021205"/>
              <a:gd name="T6" fmla="*/ 0 w 2021204"/>
              <a:gd name="T7" fmla="*/ 0 h 2021205"/>
              <a:gd name="T8" fmla="*/ 0 w 2021204"/>
              <a:gd name="T9" fmla="*/ 2019819 h 2021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1204"/>
              <a:gd name="T16" fmla="*/ 0 h 2021205"/>
              <a:gd name="T17" fmla="*/ 2021204 w 2021204"/>
              <a:gd name="T18" fmla="*/ 2021205 h 2021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1204" h="2021205">
                <a:moveTo>
                  <a:pt x="0" y="2020773"/>
                </a:moveTo>
                <a:lnTo>
                  <a:pt x="2020773" y="2020773"/>
                </a:lnTo>
                <a:lnTo>
                  <a:pt x="2020773" y="0"/>
                </a:lnTo>
                <a:lnTo>
                  <a:pt x="0" y="0"/>
                </a:lnTo>
                <a:lnTo>
                  <a:pt x="0" y="2020773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xtLst/>
        </p:spPr>
        <p:txBody>
          <a:bodyPr lIns="0" tIns="0" rIns="0" bIns="0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1978</a:t>
            </a:r>
            <a:r>
              <a:rPr lang="ja-JP" altLang="en-US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lang="en-US" altLang="ja-JP" sz="11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石油公団へ改称</a:t>
            </a:r>
            <a:endParaRPr lang="ja-JP" altLang="en-US" sz="11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bk object 16"/>
          <p:cNvSpPr>
            <a:spLocks noChangeArrowheads="1"/>
          </p:cNvSpPr>
          <p:nvPr/>
        </p:nvSpPr>
        <p:spPr bwMode="auto">
          <a:xfrm>
            <a:off x="1568624" y="1988840"/>
            <a:ext cx="792088" cy="720080"/>
          </a:xfrm>
          <a:custGeom>
            <a:avLst/>
            <a:gdLst>
              <a:gd name="T0" fmla="*/ 0 w 2021204"/>
              <a:gd name="T1" fmla="*/ 2019819 h 2021205"/>
              <a:gd name="T2" fmla="*/ 2019822 w 2021204"/>
              <a:gd name="T3" fmla="*/ 2019819 h 2021205"/>
              <a:gd name="T4" fmla="*/ 2019822 w 2021204"/>
              <a:gd name="T5" fmla="*/ 0 h 2021205"/>
              <a:gd name="T6" fmla="*/ 0 w 2021204"/>
              <a:gd name="T7" fmla="*/ 0 h 2021205"/>
              <a:gd name="T8" fmla="*/ 0 w 2021204"/>
              <a:gd name="T9" fmla="*/ 2019819 h 2021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1204"/>
              <a:gd name="T16" fmla="*/ 0 h 2021205"/>
              <a:gd name="T17" fmla="*/ 2021204 w 2021204"/>
              <a:gd name="T18" fmla="*/ 2021205 h 2021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1204" h="2021205">
                <a:moveTo>
                  <a:pt x="0" y="2020773"/>
                </a:moveTo>
                <a:lnTo>
                  <a:pt x="2020773" y="2020773"/>
                </a:lnTo>
                <a:lnTo>
                  <a:pt x="2020773" y="0"/>
                </a:lnTo>
                <a:lnTo>
                  <a:pt x="0" y="0"/>
                </a:lnTo>
                <a:lnTo>
                  <a:pt x="0" y="20207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/>
        </p:spPr>
        <p:txBody>
          <a:bodyPr lIns="0" tIns="0" rIns="0" bIns="0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1941</a:t>
            </a:r>
            <a:r>
              <a:rPr lang="ja-JP" altLang="en-US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lang="en-US" altLang="ja-JP" sz="11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帝国石油の設立</a:t>
            </a:r>
            <a:endParaRPr lang="en-US" altLang="ja-JP" sz="11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（帝石法）</a:t>
            </a:r>
            <a:endParaRPr lang="ja-JP" altLang="en-US" sz="11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6" name="直線矢印コネクタ 75"/>
          <p:cNvCxnSpPr/>
          <p:nvPr/>
        </p:nvCxnSpPr>
        <p:spPr>
          <a:xfrm>
            <a:off x="2348168" y="2348880"/>
            <a:ext cx="73864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9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08" y="2147075"/>
            <a:ext cx="1426512" cy="345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7" name="グループ化 36"/>
          <p:cNvGrpSpPr/>
          <p:nvPr/>
        </p:nvGrpSpPr>
        <p:grpSpPr>
          <a:xfrm>
            <a:off x="4554911" y="1309703"/>
            <a:ext cx="1551999" cy="875999"/>
            <a:chOff x="5745088" y="1309703"/>
            <a:chExt cx="1551999" cy="875999"/>
          </a:xfrm>
        </p:grpSpPr>
        <p:pic>
          <p:nvPicPr>
            <p:cNvPr id="101" name="Picture 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81043" y="1309703"/>
              <a:ext cx="362134" cy="39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" name="テキスト ボックス 102"/>
            <p:cNvSpPr txBox="1"/>
            <p:nvPr/>
          </p:nvSpPr>
          <p:spPr>
            <a:xfrm>
              <a:off x="6109218" y="1350934"/>
              <a:ext cx="97006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コスモ</a:t>
              </a:r>
            </a:p>
          </p:txBody>
        </p:sp>
        <p:sp>
          <p:nvSpPr>
            <p:cNvPr id="104" name="正方形/長方形 103"/>
            <p:cNvSpPr/>
            <p:nvPr/>
          </p:nvSpPr>
          <p:spPr bwMode="auto">
            <a:xfrm>
              <a:off x="5745088" y="1700808"/>
              <a:ext cx="1551999" cy="48489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square" rtlCol="0" anchor="ctr">
              <a:no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altLang="ja-JP" sz="11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1968</a:t>
              </a:r>
              <a:r>
                <a:rPr kumimoji="0" lang="ja-JP" altLang="en-US" sz="11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  <a:endParaRPr kumimoji="0" lang="en-US" altLang="ja-JP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ja-JP" altLang="en-US" sz="11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アブダビ石油の設立</a:t>
              </a:r>
              <a:endParaRPr kumimoji="0" lang="ja-JP" altLang="en-US" sz="11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cxnSp>
        <p:nvCxnSpPr>
          <p:cNvPr id="105" name="直線矢印コネクタ 104"/>
          <p:cNvCxnSpPr/>
          <p:nvPr/>
        </p:nvCxnSpPr>
        <p:spPr>
          <a:xfrm>
            <a:off x="6109348" y="2111405"/>
            <a:ext cx="361511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グループ化 54"/>
          <p:cNvGrpSpPr/>
          <p:nvPr/>
        </p:nvGrpSpPr>
        <p:grpSpPr>
          <a:xfrm>
            <a:off x="2648744" y="1988840"/>
            <a:ext cx="1656184" cy="997080"/>
            <a:chOff x="3834127" y="1988839"/>
            <a:chExt cx="1406905" cy="997080"/>
          </a:xfrm>
        </p:grpSpPr>
        <p:sp>
          <p:nvSpPr>
            <p:cNvPr id="78" name="bk object 16"/>
            <p:cNvSpPr>
              <a:spLocks noChangeArrowheads="1"/>
            </p:cNvSpPr>
            <p:nvPr/>
          </p:nvSpPr>
          <p:spPr bwMode="auto">
            <a:xfrm>
              <a:off x="4215172" y="1988839"/>
              <a:ext cx="593812" cy="720081"/>
            </a:xfrm>
            <a:custGeom>
              <a:avLst/>
              <a:gdLst>
                <a:gd name="T0" fmla="*/ 0 w 2021204"/>
                <a:gd name="T1" fmla="*/ 2019819 h 2021205"/>
                <a:gd name="T2" fmla="*/ 2019822 w 2021204"/>
                <a:gd name="T3" fmla="*/ 2019819 h 2021205"/>
                <a:gd name="T4" fmla="*/ 2019822 w 2021204"/>
                <a:gd name="T5" fmla="*/ 0 h 2021205"/>
                <a:gd name="T6" fmla="*/ 0 w 2021204"/>
                <a:gd name="T7" fmla="*/ 0 h 2021205"/>
                <a:gd name="T8" fmla="*/ 0 w 2021204"/>
                <a:gd name="T9" fmla="*/ 2019819 h 2021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21204"/>
                <a:gd name="T16" fmla="*/ 0 h 2021205"/>
                <a:gd name="T17" fmla="*/ 2021204 w 2021204"/>
                <a:gd name="T18" fmla="*/ 2021205 h 2021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21204" h="2021205">
                  <a:moveTo>
                    <a:pt x="0" y="2020773"/>
                  </a:moveTo>
                  <a:lnTo>
                    <a:pt x="2020773" y="2020773"/>
                  </a:lnTo>
                  <a:lnTo>
                    <a:pt x="2020773" y="0"/>
                  </a:lnTo>
                  <a:lnTo>
                    <a:pt x="0" y="0"/>
                  </a:lnTo>
                  <a:lnTo>
                    <a:pt x="0" y="202077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lIns="0" tIns="0" rIns="0" bIns="0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1950</a:t>
              </a:r>
              <a:r>
                <a:rPr lang="ja-JP" altLang="en-US" sz="11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  <a:endParaRPr lang="en-US" altLang="ja-JP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民間企業として再出発</a:t>
              </a:r>
              <a:endParaRPr lang="ja-JP" altLang="en-US" sz="11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1" name="テキスト ボックス 110"/>
            <p:cNvSpPr txBox="1"/>
            <p:nvPr/>
          </p:nvSpPr>
          <p:spPr>
            <a:xfrm>
              <a:off x="3834127" y="2708920"/>
              <a:ext cx="14069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2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</a:t>
              </a:r>
              <a:r>
                <a:rPr lang="ja-JP" altLang="en-US" sz="12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帝石法廃止</a:t>
              </a:r>
            </a:p>
          </p:txBody>
        </p:sp>
      </p:grpSp>
      <p:sp>
        <p:nvSpPr>
          <p:cNvPr id="113" name="テキスト ボックス 112"/>
          <p:cNvSpPr txBox="1"/>
          <p:nvPr/>
        </p:nvSpPr>
        <p:spPr>
          <a:xfrm>
            <a:off x="3834127" y="6176337"/>
            <a:ext cx="14069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※JAPEX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法廃止</a:t>
            </a:r>
          </a:p>
        </p:txBody>
      </p:sp>
      <p:cxnSp>
        <p:nvCxnSpPr>
          <p:cNvPr id="23" name="直線コネクタ 22"/>
          <p:cNvCxnSpPr/>
          <p:nvPr/>
        </p:nvCxnSpPr>
        <p:spPr>
          <a:xfrm>
            <a:off x="3911959" y="2319985"/>
            <a:ext cx="52922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>
            <a:off x="9204178" y="2319985"/>
            <a:ext cx="0" cy="9673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テキスト ボックス 115"/>
          <p:cNvSpPr txBox="1"/>
          <p:nvPr/>
        </p:nvSpPr>
        <p:spPr>
          <a:xfrm>
            <a:off x="9201472" y="2215030"/>
            <a:ext cx="369332" cy="80695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統合</a:t>
            </a:r>
          </a:p>
        </p:txBody>
      </p:sp>
      <p:cxnSp>
        <p:nvCxnSpPr>
          <p:cNvPr id="27" name="直線矢印コネクタ 26"/>
          <p:cNvCxnSpPr/>
          <p:nvPr/>
        </p:nvCxnSpPr>
        <p:spPr>
          <a:xfrm flipV="1">
            <a:off x="8205113" y="2348880"/>
            <a:ext cx="0" cy="9384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テキスト ボックス 117"/>
          <p:cNvSpPr txBox="1"/>
          <p:nvPr/>
        </p:nvSpPr>
        <p:spPr>
          <a:xfrm>
            <a:off x="8256076" y="2262006"/>
            <a:ext cx="369332" cy="80695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子会社化</a:t>
            </a:r>
            <a:endParaRPr lang="ja-JP" altLang="en-US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8" name="正方形/長方形 87"/>
          <p:cNvSpPr/>
          <p:nvPr/>
        </p:nvSpPr>
        <p:spPr bwMode="auto">
          <a:xfrm>
            <a:off x="4880992" y="462269"/>
            <a:ext cx="1217371" cy="66807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square" rtlCol="0" anchor="ctr">
            <a:no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ja-JP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1971</a:t>
            </a:r>
            <a:r>
              <a:rPr kumimoji="0" lang="ja-JP" altLang="en-US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kumimoji="0" lang="en-US" altLang="ja-JP" sz="11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石油・ガス開発事業へ進出</a:t>
            </a:r>
            <a:endParaRPr kumimoji="0" lang="ja-JP" altLang="en-US" sz="11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3935596" y="4005064"/>
            <a:ext cx="369332" cy="6480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出資</a:t>
            </a:r>
          </a:p>
        </p:txBody>
      </p:sp>
      <p:cxnSp>
        <p:nvCxnSpPr>
          <p:cNvPr id="1024" name="直線矢印コネクタ 1023"/>
          <p:cNvCxnSpPr>
            <a:stCxn id="88" idx="3"/>
          </p:cNvCxnSpPr>
          <p:nvPr/>
        </p:nvCxnSpPr>
        <p:spPr>
          <a:xfrm>
            <a:off x="6098363" y="796305"/>
            <a:ext cx="362365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直線矢印コネクタ 1027"/>
          <p:cNvCxnSpPr/>
          <p:nvPr/>
        </p:nvCxnSpPr>
        <p:spPr>
          <a:xfrm>
            <a:off x="4736976" y="3714910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線矢印コネクタ 138"/>
          <p:cNvCxnSpPr/>
          <p:nvPr/>
        </p:nvCxnSpPr>
        <p:spPr>
          <a:xfrm>
            <a:off x="5601072" y="3714671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線矢印コネクタ 140"/>
          <p:cNvCxnSpPr/>
          <p:nvPr/>
        </p:nvCxnSpPr>
        <p:spPr>
          <a:xfrm>
            <a:off x="6537176" y="3757252"/>
            <a:ext cx="137301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7" name="直線コネクタ 1036"/>
          <p:cNvCxnSpPr/>
          <p:nvPr/>
        </p:nvCxnSpPr>
        <p:spPr>
          <a:xfrm>
            <a:off x="4051913" y="4725144"/>
            <a:ext cx="31892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直線矢印コネクタ 1038"/>
          <p:cNvCxnSpPr/>
          <p:nvPr/>
        </p:nvCxnSpPr>
        <p:spPr>
          <a:xfrm>
            <a:off x="4376936" y="4725144"/>
            <a:ext cx="0" cy="69715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5" name="直線コネクタ 1044"/>
          <p:cNvCxnSpPr/>
          <p:nvPr/>
        </p:nvCxnSpPr>
        <p:spPr>
          <a:xfrm>
            <a:off x="4592960" y="4725144"/>
            <a:ext cx="0" cy="6518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7" name="直線矢印コネクタ 1046"/>
          <p:cNvCxnSpPr/>
          <p:nvPr/>
        </p:nvCxnSpPr>
        <p:spPr>
          <a:xfrm>
            <a:off x="4590866" y="4725144"/>
            <a:ext cx="18106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1" name="直線矢印コネクタ 1050"/>
          <p:cNvCxnSpPr/>
          <p:nvPr/>
        </p:nvCxnSpPr>
        <p:spPr>
          <a:xfrm flipV="1">
            <a:off x="4211376" y="4072829"/>
            <a:ext cx="0" cy="652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3" name="直線矢印コネクタ 1052"/>
          <p:cNvCxnSpPr/>
          <p:nvPr/>
        </p:nvCxnSpPr>
        <p:spPr>
          <a:xfrm>
            <a:off x="5467870" y="4663021"/>
            <a:ext cx="410293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5" name="直線矢印コネクタ 1054"/>
          <p:cNvCxnSpPr/>
          <p:nvPr/>
        </p:nvCxnSpPr>
        <p:spPr>
          <a:xfrm>
            <a:off x="6177136" y="5834345"/>
            <a:ext cx="169701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矢印コネクタ 128"/>
          <p:cNvCxnSpPr/>
          <p:nvPr/>
        </p:nvCxnSpPr>
        <p:spPr>
          <a:xfrm>
            <a:off x="7401272" y="5834345"/>
            <a:ext cx="0" cy="2230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矢印コネクタ 130"/>
          <p:cNvCxnSpPr/>
          <p:nvPr/>
        </p:nvCxnSpPr>
        <p:spPr>
          <a:xfrm>
            <a:off x="7761312" y="6453336"/>
            <a:ext cx="19607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矢印コネクタ 132"/>
          <p:cNvCxnSpPr/>
          <p:nvPr/>
        </p:nvCxnSpPr>
        <p:spPr>
          <a:xfrm>
            <a:off x="4953000" y="5809081"/>
            <a:ext cx="45107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矢印コネクタ 136"/>
          <p:cNvCxnSpPr/>
          <p:nvPr/>
        </p:nvCxnSpPr>
        <p:spPr>
          <a:xfrm>
            <a:off x="2698801" y="1556792"/>
            <a:ext cx="0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テキスト ボックス 173"/>
          <p:cNvSpPr txBox="1"/>
          <p:nvPr/>
        </p:nvSpPr>
        <p:spPr>
          <a:xfrm>
            <a:off x="2314548" y="1494794"/>
            <a:ext cx="369332" cy="80695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統合</a:t>
            </a:r>
          </a:p>
        </p:txBody>
      </p:sp>
      <p:cxnSp>
        <p:nvCxnSpPr>
          <p:cNvPr id="144" name="直線矢印コネクタ 143"/>
          <p:cNvCxnSpPr/>
          <p:nvPr/>
        </p:nvCxnSpPr>
        <p:spPr>
          <a:xfrm>
            <a:off x="9523171" y="3757252"/>
            <a:ext cx="19884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矢印コネクタ 149"/>
          <p:cNvCxnSpPr>
            <a:stCxn id="8" idx="3"/>
          </p:cNvCxnSpPr>
          <p:nvPr/>
        </p:nvCxnSpPr>
        <p:spPr>
          <a:xfrm flipV="1">
            <a:off x="4238198" y="1176548"/>
            <a:ext cx="5483822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object 12"/>
          <p:cNvSpPr>
            <a:spLocks noChangeArrowheads="1"/>
          </p:cNvSpPr>
          <p:nvPr/>
        </p:nvSpPr>
        <p:spPr bwMode="auto">
          <a:xfrm>
            <a:off x="4721819" y="2549998"/>
            <a:ext cx="650888" cy="569576"/>
          </a:xfrm>
          <a:custGeom>
            <a:avLst/>
            <a:gdLst>
              <a:gd name="T0" fmla="*/ 0 w 864235"/>
              <a:gd name="T1" fmla="*/ 862090 h 864235"/>
              <a:gd name="T2" fmla="*/ 866855 w 864235"/>
              <a:gd name="T3" fmla="*/ 862090 h 864235"/>
              <a:gd name="T4" fmla="*/ 866855 w 864235"/>
              <a:gd name="T5" fmla="*/ 0 h 864235"/>
              <a:gd name="T6" fmla="*/ 0 w 864235"/>
              <a:gd name="T7" fmla="*/ 0 h 864235"/>
              <a:gd name="T8" fmla="*/ 0 w 864235"/>
              <a:gd name="T9" fmla="*/ 862090 h 864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64235"/>
              <a:gd name="T16" fmla="*/ 0 h 864235"/>
              <a:gd name="T17" fmla="*/ 864235 w 864235"/>
              <a:gd name="T18" fmla="*/ 864235 h 864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64235" h="864235">
                <a:moveTo>
                  <a:pt x="0" y="863993"/>
                </a:moveTo>
                <a:lnTo>
                  <a:pt x="863993" y="863993"/>
                </a:lnTo>
                <a:lnTo>
                  <a:pt x="863993" y="0"/>
                </a:lnTo>
                <a:lnTo>
                  <a:pt x="0" y="0"/>
                </a:lnTo>
                <a:lnTo>
                  <a:pt x="0" y="863993"/>
                </a:lnTo>
                <a:close/>
              </a:path>
            </a:pathLst>
          </a:custGeom>
          <a:solidFill>
            <a:srgbClr val="A015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1973</a:t>
            </a:r>
            <a:r>
              <a:rPr lang="ja-JP" altLang="en-US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lang="en-US" altLang="ja-JP" sz="11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JODCO</a:t>
            </a:r>
            <a:r>
              <a:rPr lang="ja-JP" altLang="en-US" sz="1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の設立</a:t>
            </a:r>
            <a:endParaRPr lang="ja-JP" altLang="en-US" sz="11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6" name="テキスト ボックス 185"/>
          <p:cNvSpPr txBox="1"/>
          <p:nvPr/>
        </p:nvSpPr>
        <p:spPr>
          <a:xfrm>
            <a:off x="7454116" y="2826690"/>
            <a:ext cx="523220" cy="10343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２００４年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統合</a:t>
            </a:r>
          </a:p>
        </p:txBody>
      </p:sp>
      <p:cxnSp>
        <p:nvCxnSpPr>
          <p:cNvPr id="156" name="直線コネクタ 155"/>
          <p:cNvCxnSpPr/>
          <p:nvPr/>
        </p:nvCxnSpPr>
        <p:spPr>
          <a:xfrm>
            <a:off x="5385048" y="2803665"/>
            <a:ext cx="12961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コネクタ 157"/>
          <p:cNvCxnSpPr/>
          <p:nvPr/>
        </p:nvCxnSpPr>
        <p:spPr>
          <a:xfrm>
            <a:off x="6681192" y="2817440"/>
            <a:ext cx="0" cy="7477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コネクタ 165"/>
          <p:cNvCxnSpPr/>
          <p:nvPr/>
        </p:nvCxnSpPr>
        <p:spPr>
          <a:xfrm>
            <a:off x="6681192" y="3565211"/>
            <a:ext cx="103453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直線矢印コネクタ 167"/>
          <p:cNvCxnSpPr/>
          <p:nvPr/>
        </p:nvCxnSpPr>
        <p:spPr>
          <a:xfrm>
            <a:off x="7719784" y="3565211"/>
            <a:ext cx="0" cy="20858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グループ化 6"/>
          <p:cNvGrpSpPr/>
          <p:nvPr/>
        </p:nvGrpSpPr>
        <p:grpSpPr>
          <a:xfrm>
            <a:off x="6753200" y="3039220"/>
            <a:ext cx="899909" cy="1480066"/>
            <a:chOff x="5611772" y="2564904"/>
            <a:chExt cx="1031740" cy="1480066"/>
          </a:xfrm>
        </p:grpSpPr>
        <p:sp>
          <p:nvSpPr>
            <p:cNvPr id="4" name="角丸四角形 3"/>
            <p:cNvSpPr/>
            <p:nvPr/>
          </p:nvSpPr>
          <p:spPr bwMode="auto">
            <a:xfrm>
              <a:off x="5723497" y="2564904"/>
              <a:ext cx="754687" cy="1480066"/>
            </a:xfrm>
            <a:prstGeom prst="roundRect">
              <a:avLst>
                <a:gd name="adj" fmla="val 40176"/>
              </a:avLst>
            </a:prstGeom>
            <a:solidFill>
              <a:srgbClr val="FFCC66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/>
          </p:spPr>
          <p:txBody>
            <a:bodyPr vert="eaVert" wrap="none"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中核的企業</a:t>
              </a:r>
              <a:endParaRPr kumimoji="0" lang="en-US" altLang="ja-JP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kumimoji="0"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の構成</a:t>
              </a:r>
              <a:endParaRPr kumimoji="0"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5611772" y="2621066"/>
              <a:ext cx="103174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2003</a:t>
              </a:r>
              <a:r>
                <a:rPr lang="ja-JP" altLang="en-US" sz="11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</a:p>
          </p:txBody>
        </p:sp>
      </p:grpSp>
      <p:sp>
        <p:nvSpPr>
          <p:cNvPr id="6" name="AutoShape 2" descr="東燃ゼネラル に対する画像結果"/>
          <p:cNvSpPr>
            <a:spLocks noChangeAspect="1" noChangeArrowheads="1"/>
          </p:cNvSpPr>
          <p:nvPr/>
        </p:nvSpPr>
        <p:spPr bwMode="auto">
          <a:xfrm>
            <a:off x="63500" y="-373063"/>
            <a:ext cx="1447800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/>
              </a:solidFill>
              <a:latin typeface="Calibri"/>
              <a:ea typeface="メイリオ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5186" y="1700808"/>
            <a:ext cx="667391" cy="404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7" name="直線矢印コネクタ 76"/>
          <p:cNvCxnSpPr>
            <a:stCxn id="2051" idx="0"/>
          </p:cNvCxnSpPr>
          <p:nvPr/>
        </p:nvCxnSpPr>
        <p:spPr>
          <a:xfrm flipV="1">
            <a:off x="9218882" y="1350934"/>
            <a:ext cx="0" cy="3498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80"/>
          <p:cNvSpPr txBox="1"/>
          <p:nvPr/>
        </p:nvSpPr>
        <p:spPr>
          <a:xfrm>
            <a:off x="8685025" y="1286742"/>
            <a:ext cx="369332" cy="5401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統合</a:t>
            </a:r>
          </a:p>
        </p:txBody>
      </p:sp>
      <p:sp>
        <p:nvSpPr>
          <p:cNvPr id="83" name="object 14"/>
          <p:cNvSpPr>
            <a:spLocks noChangeArrowheads="1"/>
          </p:cNvSpPr>
          <p:nvPr/>
        </p:nvSpPr>
        <p:spPr bwMode="auto">
          <a:xfrm>
            <a:off x="8195647" y="918886"/>
            <a:ext cx="1329162" cy="432048"/>
          </a:xfrm>
          <a:custGeom>
            <a:avLst/>
            <a:gdLst>
              <a:gd name="T0" fmla="*/ 0 w 864235"/>
              <a:gd name="T1" fmla="*/ 862090 h 864235"/>
              <a:gd name="T2" fmla="*/ 862090 w 864235"/>
              <a:gd name="T3" fmla="*/ 862090 h 864235"/>
              <a:gd name="T4" fmla="*/ 862090 w 864235"/>
              <a:gd name="T5" fmla="*/ 0 h 864235"/>
              <a:gd name="T6" fmla="*/ 0 w 864235"/>
              <a:gd name="T7" fmla="*/ 0 h 864235"/>
              <a:gd name="T8" fmla="*/ 0 w 864235"/>
              <a:gd name="T9" fmla="*/ 862090 h 864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64235"/>
              <a:gd name="T16" fmla="*/ 0 h 864235"/>
              <a:gd name="T17" fmla="*/ 864235 w 864235"/>
              <a:gd name="T18" fmla="*/ 864235 h 864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64235" h="864235">
                <a:moveTo>
                  <a:pt x="0" y="863993"/>
                </a:moveTo>
                <a:lnTo>
                  <a:pt x="863993" y="863993"/>
                </a:lnTo>
                <a:lnTo>
                  <a:pt x="863993" y="0"/>
                </a:lnTo>
                <a:lnTo>
                  <a:pt x="0" y="0"/>
                </a:lnTo>
                <a:lnTo>
                  <a:pt x="0" y="863993"/>
                </a:lnTo>
                <a:close/>
              </a:path>
            </a:pathLst>
          </a:custGeom>
          <a:solidFill>
            <a:srgbClr val="FFCC66"/>
          </a:solidFill>
          <a:ln>
            <a:noFill/>
          </a:ln>
          <a:extLst/>
        </p:spPr>
        <p:txBody>
          <a:bodyPr lIns="0" tIns="0" rIns="0" bIns="0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JXTG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グループ設立</a:t>
            </a:r>
            <a:endParaRPr lang="ja-JP" altLang="en-US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068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</TotalTime>
  <Words>181</Words>
  <Application>Microsoft Office PowerPoint</Application>
  <PresentationFormat>A4 210 x 297 mm</PresentationFormat>
  <Paragraphs>64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石油・ガス開発業界の変遷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石油・ガス開発業界の変遷</dc:title>
  <dc:creator>Takuya Takigawa</dc:creator>
  <cp:lastModifiedBy>Takuya Takigawa</cp:lastModifiedBy>
  <cp:revision>1</cp:revision>
  <cp:lastPrinted>2018-03-30T02:21:52Z</cp:lastPrinted>
  <dcterms:created xsi:type="dcterms:W3CDTF">2018-04-16T13:55:20Z</dcterms:created>
  <dcterms:modified xsi:type="dcterms:W3CDTF">2018-04-16T13:56:22Z</dcterms:modified>
</cp:coreProperties>
</file>