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石油</a:t>
            </a:r>
            <a:r>
              <a:rPr 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製品別（燃料油）需要の</a:t>
            </a:r>
            <a:r>
              <a:rPr 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推移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094929577710798E-2"/>
          <c:y val="0.14264208909370199"/>
          <c:w val="0.86910815068552116"/>
          <c:h val="0.6389168853893263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ガソリン</c:v>
                </c:pt>
              </c:strCache>
            </c:strRef>
          </c:tx>
          <c:spPr>
            <a:solidFill>
              <a:srgbClr val="F57E1B"/>
            </a:solidFill>
            <a:ln>
              <a:noFill/>
            </a:ln>
            <a:effectLst/>
          </c:spPr>
          <c:invertIfNegative val="0"/>
          <c:cat>
            <c:strRef>
              <c:f>Sheet1!$A$3:$A$21</c:f>
              <c:strCache>
                <c:ptCount val="19"/>
                <c:pt idx="0">
                  <c:v>1955年</c:v>
                </c:pt>
                <c:pt idx="1">
                  <c:v>1956年</c:v>
                </c:pt>
                <c:pt idx="2">
                  <c:v>1957年</c:v>
                </c:pt>
                <c:pt idx="3">
                  <c:v>1958年</c:v>
                </c:pt>
                <c:pt idx="4">
                  <c:v>1959年</c:v>
                </c:pt>
                <c:pt idx="5">
                  <c:v>1960年</c:v>
                </c:pt>
                <c:pt idx="6">
                  <c:v>1961年</c:v>
                </c:pt>
                <c:pt idx="7">
                  <c:v>1962年</c:v>
                </c:pt>
                <c:pt idx="8">
                  <c:v>1963年</c:v>
                </c:pt>
                <c:pt idx="9">
                  <c:v>1964年</c:v>
                </c:pt>
                <c:pt idx="10">
                  <c:v>1965年</c:v>
                </c:pt>
                <c:pt idx="11">
                  <c:v>1966年</c:v>
                </c:pt>
                <c:pt idx="12">
                  <c:v>1967年</c:v>
                </c:pt>
                <c:pt idx="13">
                  <c:v>1968年</c:v>
                </c:pt>
                <c:pt idx="14">
                  <c:v>1969年</c:v>
                </c:pt>
                <c:pt idx="15">
                  <c:v>1970年</c:v>
                </c:pt>
                <c:pt idx="16">
                  <c:v>1971年</c:v>
                </c:pt>
                <c:pt idx="17">
                  <c:v>1972年</c:v>
                </c:pt>
                <c:pt idx="18">
                  <c:v>1973年</c:v>
                </c:pt>
              </c:strCache>
            </c:strRef>
          </c:cat>
          <c:val>
            <c:numRef>
              <c:f>Sheet1!$B$3:$B$21</c:f>
              <c:numCache>
                <c:formatCode>#,##0_);[Red]\(#,##0\)</c:formatCode>
                <c:ptCount val="19"/>
                <c:pt idx="0">
                  <c:v>2662865</c:v>
                </c:pt>
                <c:pt idx="1">
                  <c:v>3374949</c:v>
                </c:pt>
                <c:pt idx="2">
                  <c:v>3508952</c:v>
                </c:pt>
                <c:pt idx="3">
                  <c:v>4124089</c:v>
                </c:pt>
                <c:pt idx="4">
                  <c:v>4702443</c:v>
                </c:pt>
                <c:pt idx="5">
                  <c:v>5860399</c:v>
                </c:pt>
                <c:pt idx="6">
                  <c:v>6796203</c:v>
                </c:pt>
                <c:pt idx="7">
                  <c:v>7899190</c:v>
                </c:pt>
                <c:pt idx="8">
                  <c:v>9277113</c:v>
                </c:pt>
                <c:pt idx="9">
                  <c:v>9718054</c:v>
                </c:pt>
                <c:pt idx="10">
                  <c:v>10873649</c:v>
                </c:pt>
                <c:pt idx="11">
                  <c:v>12358393</c:v>
                </c:pt>
                <c:pt idx="12">
                  <c:v>14291063</c:v>
                </c:pt>
                <c:pt idx="13">
                  <c:v>16331673</c:v>
                </c:pt>
                <c:pt idx="14">
                  <c:v>18531051</c:v>
                </c:pt>
                <c:pt idx="15">
                  <c:v>21013127</c:v>
                </c:pt>
                <c:pt idx="16">
                  <c:v>22885131</c:v>
                </c:pt>
                <c:pt idx="17">
                  <c:v>24871283</c:v>
                </c:pt>
                <c:pt idx="18">
                  <c:v>27223325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20-413C-8EB6-DA27C908B1B3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ナフサ</c:v>
                </c:pt>
              </c:strCache>
            </c:strRef>
          </c:tx>
          <c:spPr>
            <a:solidFill>
              <a:srgbClr val="3898B2"/>
            </a:solidFill>
            <a:ln>
              <a:noFill/>
            </a:ln>
            <a:effectLst/>
          </c:spPr>
          <c:invertIfNegative val="0"/>
          <c:cat>
            <c:strRef>
              <c:f>Sheet1!$A$3:$A$21</c:f>
              <c:strCache>
                <c:ptCount val="19"/>
                <c:pt idx="0">
                  <c:v>1955年</c:v>
                </c:pt>
                <c:pt idx="1">
                  <c:v>1956年</c:v>
                </c:pt>
                <c:pt idx="2">
                  <c:v>1957年</c:v>
                </c:pt>
                <c:pt idx="3">
                  <c:v>1958年</c:v>
                </c:pt>
                <c:pt idx="4">
                  <c:v>1959年</c:v>
                </c:pt>
                <c:pt idx="5">
                  <c:v>1960年</c:v>
                </c:pt>
                <c:pt idx="6">
                  <c:v>1961年</c:v>
                </c:pt>
                <c:pt idx="7">
                  <c:v>1962年</c:v>
                </c:pt>
                <c:pt idx="8">
                  <c:v>1963年</c:v>
                </c:pt>
                <c:pt idx="9">
                  <c:v>1964年</c:v>
                </c:pt>
                <c:pt idx="10">
                  <c:v>1965年</c:v>
                </c:pt>
                <c:pt idx="11">
                  <c:v>1966年</c:v>
                </c:pt>
                <c:pt idx="12">
                  <c:v>1967年</c:v>
                </c:pt>
                <c:pt idx="13">
                  <c:v>1968年</c:v>
                </c:pt>
                <c:pt idx="14">
                  <c:v>1969年</c:v>
                </c:pt>
                <c:pt idx="15">
                  <c:v>1970年</c:v>
                </c:pt>
                <c:pt idx="16">
                  <c:v>1971年</c:v>
                </c:pt>
                <c:pt idx="17">
                  <c:v>1972年</c:v>
                </c:pt>
                <c:pt idx="18">
                  <c:v>1973年</c:v>
                </c:pt>
              </c:strCache>
            </c:strRef>
          </c:cat>
          <c:val>
            <c:numRef>
              <c:f>Sheet1!$C$3:$C$21</c:f>
              <c:numCache>
                <c:formatCode>General</c:formatCode>
                <c:ptCount val="19"/>
                <c:pt idx="6" formatCode="#,##0_);[Red]\(#,##0\)">
                  <c:v>459788</c:v>
                </c:pt>
                <c:pt idx="7" formatCode="#,##0_);[Red]\(#,##0\)">
                  <c:v>2357214</c:v>
                </c:pt>
                <c:pt idx="8" formatCode="#,##0_);[Red]\(#,##0\)">
                  <c:v>3512562</c:v>
                </c:pt>
                <c:pt idx="9" formatCode="#,##0_);[Red]\(#,##0\)">
                  <c:v>5543055</c:v>
                </c:pt>
                <c:pt idx="10" formatCode="#,##0_);[Red]\(#,##0\)">
                  <c:v>7853171</c:v>
                </c:pt>
                <c:pt idx="11" formatCode="#,##0_);[Red]\(#,##0\)">
                  <c:v>10229959</c:v>
                </c:pt>
                <c:pt idx="12" formatCode="#,##0_);[Red]\(#,##0\)">
                  <c:v>12510534</c:v>
                </c:pt>
                <c:pt idx="13" formatCode="#,##0_);[Red]\(#,##0\)">
                  <c:v>16081138</c:v>
                </c:pt>
                <c:pt idx="14" formatCode="#,##0_);[Red]\(#,##0\)">
                  <c:v>22159565</c:v>
                </c:pt>
                <c:pt idx="15" formatCode="#,##0_);[Red]\(#,##0\)">
                  <c:v>27644384</c:v>
                </c:pt>
                <c:pt idx="16" formatCode="#,##0_);[Red]\(#,##0\)">
                  <c:v>29855633</c:v>
                </c:pt>
                <c:pt idx="17" formatCode="#,##0_);[Red]\(#,##0\)">
                  <c:v>32949759</c:v>
                </c:pt>
                <c:pt idx="18" formatCode="#,##0_);[Red]\(#,##0\)">
                  <c:v>36239920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20-413C-8EB6-DA27C908B1B3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ジェット燃料油</c:v>
                </c:pt>
              </c:strCache>
            </c:strRef>
          </c:tx>
          <c:spPr>
            <a:solidFill>
              <a:srgbClr val="8064A2"/>
            </a:solidFill>
            <a:ln>
              <a:noFill/>
            </a:ln>
            <a:effectLst/>
          </c:spPr>
          <c:invertIfNegative val="0"/>
          <c:cat>
            <c:strRef>
              <c:f>Sheet1!$A$3:$A$21</c:f>
              <c:strCache>
                <c:ptCount val="19"/>
                <c:pt idx="0">
                  <c:v>1955年</c:v>
                </c:pt>
                <c:pt idx="1">
                  <c:v>1956年</c:v>
                </c:pt>
                <c:pt idx="2">
                  <c:v>1957年</c:v>
                </c:pt>
                <c:pt idx="3">
                  <c:v>1958年</c:v>
                </c:pt>
                <c:pt idx="4">
                  <c:v>1959年</c:v>
                </c:pt>
                <c:pt idx="5">
                  <c:v>1960年</c:v>
                </c:pt>
                <c:pt idx="6">
                  <c:v>1961年</c:v>
                </c:pt>
                <c:pt idx="7">
                  <c:v>1962年</c:v>
                </c:pt>
                <c:pt idx="8">
                  <c:v>1963年</c:v>
                </c:pt>
                <c:pt idx="9">
                  <c:v>1964年</c:v>
                </c:pt>
                <c:pt idx="10">
                  <c:v>1965年</c:v>
                </c:pt>
                <c:pt idx="11">
                  <c:v>1966年</c:v>
                </c:pt>
                <c:pt idx="12">
                  <c:v>1967年</c:v>
                </c:pt>
                <c:pt idx="13">
                  <c:v>1968年</c:v>
                </c:pt>
                <c:pt idx="14">
                  <c:v>1969年</c:v>
                </c:pt>
                <c:pt idx="15">
                  <c:v>1970年</c:v>
                </c:pt>
                <c:pt idx="16">
                  <c:v>1971年</c:v>
                </c:pt>
                <c:pt idx="17">
                  <c:v>1972年</c:v>
                </c:pt>
                <c:pt idx="18">
                  <c:v>1973年</c:v>
                </c:pt>
              </c:strCache>
            </c:strRef>
          </c:cat>
          <c:val>
            <c:numRef>
              <c:f>Sheet1!$D$3:$D$21</c:f>
              <c:numCache>
                <c:formatCode>#,##0_);[Red]\(#,##0\)</c:formatCode>
                <c:ptCount val="19"/>
                <c:pt idx="0">
                  <c:v>1528</c:v>
                </c:pt>
                <c:pt idx="1">
                  <c:v>27271</c:v>
                </c:pt>
                <c:pt idx="2">
                  <c:v>53485</c:v>
                </c:pt>
                <c:pt idx="3">
                  <c:v>161564</c:v>
                </c:pt>
                <c:pt idx="4">
                  <c:v>164191</c:v>
                </c:pt>
                <c:pt idx="5">
                  <c:v>192489</c:v>
                </c:pt>
                <c:pt idx="6">
                  <c:v>296165</c:v>
                </c:pt>
                <c:pt idx="7">
                  <c:v>363896</c:v>
                </c:pt>
                <c:pt idx="8">
                  <c:v>385914</c:v>
                </c:pt>
                <c:pt idx="9">
                  <c:v>456640</c:v>
                </c:pt>
                <c:pt idx="10">
                  <c:v>535309</c:v>
                </c:pt>
                <c:pt idx="11">
                  <c:v>678747</c:v>
                </c:pt>
                <c:pt idx="12">
                  <c:v>716727</c:v>
                </c:pt>
                <c:pt idx="13">
                  <c:v>817578</c:v>
                </c:pt>
                <c:pt idx="14">
                  <c:v>946769</c:v>
                </c:pt>
                <c:pt idx="15">
                  <c:v>1174291</c:v>
                </c:pt>
                <c:pt idx="16">
                  <c:v>1276311</c:v>
                </c:pt>
                <c:pt idx="17">
                  <c:v>1515763</c:v>
                </c:pt>
                <c:pt idx="18">
                  <c:v>1672803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20-413C-8EB6-DA27C908B1B3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灯油</c:v>
                </c:pt>
              </c:strCache>
            </c:strRef>
          </c:tx>
          <c:spPr>
            <a:solidFill>
              <a:srgbClr val="8AAC46"/>
            </a:solidFill>
            <a:ln>
              <a:noFill/>
            </a:ln>
            <a:effectLst/>
          </c:spPr>
          <c:invertIfNegative val="0"/>
          <c:cat>
            <c:strRef>
              <c:f>Sheet1!$A$3:$A$21</c:f>
              <c:strCache>
                <c:ptCount val="19"/>
                <c:pt idx="0">
                  <c:v>1955年</c:v>
                </c:pt>
                <c:pt idx="1">
                  <c:v>1956年</c:v>
                </c:pt>
                <c:pt idx="2">
                  <c:v>1957年</c:v>
                </c:pt>
                <c:pt idx="3">
                  <c:v>1958年</c:v>
                </c:pt>
                <c:pt idx="4">
                  <c:v>1959年</c:v>
                </c:pt>
                <c:pt idx="5">
                  <c:v>1960年</c:v>
                </c:pt>
                <c:pt idx="6">
                  <c:v>1961年</c:v>
                </c:pt>
                <c:pt idx="7">
                  <c:v>1962年</c:v>
                </c:pt>
                <c:pt idx="8">
                  <c:v>1963年</c:v>
                </c:pt>
                <c:pt idx="9">
                  <c:v>1964年</c:v>
                </c:pt>
                <c:pt idx="10">
                  <c:v>1965年</c:v>
                </c:pt>
                <c:pt idx="11">
                  <c:v>1966年</c:v>
                </c:pt>
                <c:pt idx="12">
                  <c:v>1967年</c:v>
                </c:pt>
                <c:pt idx="13">
                  <c:v>1968年</c:v>
                </c:pt>
                <c:pt idx="14">
                  <c:v>1969年</c:v>
                </c:pt>
                <c:pt idx="15">
                  <c:v>1970年</c:v>
                </c:pt>
                <c:pt idx="16">
                  <c:v>1971年</c:v>
                </c:pt>
                <c:pt idx="17">
                  <c:v>1972年</c:v>
                </c:pt>
                <c:pt idx="18">
                  <c:v>1973年</c:v>
                </c:pt>
              </c:strCache>
            </c:strRef>
          </c:cat>
          <c:val>
            <c:numRef>
              <c:f>Sheet1!$E$3:$E$21</c:f>
              <c:numCache>
                <c:formatCode>#,##0_);[Red]\(#,##0\)</c:formatCode>
                <c:ptCount val="19"/>
                <c:pt idx="0">
                  <c:v>542466</c:v>
                </c:pt>
                <c:pt idx="1">
                  <c:v>775093</c:v>
                </c:pt>
                <c:pt idx="2">
                  <c:v>991353</c:v>
                </c:pt>
                <c:pt idx="3">
                  <c:v>1174555</c:v>
                </c:pt>
                <c:pt idx="4">
                  <c:v>1542525</c:v>
                </c:pt>
                <c:pt idx="5">
                  <c:v>1911972</c:v>
                </c:pt>
                <c:pt idx="6">
                  <c:v>2321192</c:v>
                </c:pt>
                <c:pt idx="7">
                  <c:v>3080973</c:v>
                </c:pt>
                <c:pt idx="8">
                  <c:v>3750598</c:v>
                </c:pt>
                <c:pt idx="9">
                  <c:v>4620758</c:v>
                </c:pt>
                <c:pt idx="10">
                  <c:v>5235554</c:v>
                </c:pt>
                <c:pt idx="11">
                  <c:v>6815288</c:v>
                </c:pt>
                <c:pt idx="12">
                  <c:v>8644335</c:v>
                </c:pt>
                <c:pt idx="13">
                  <c:v>10214470</c:v>
                </c:pt>
                <c:pt idx="14">
                  <c:v>13434486</c:v>
                </c:pt>
                <c:pt idx="15">
                  <c:v>15835344</c:v>
                </c:pt>
                <c:pt idx="16">
                  <c:v>16241635</c:v>
                </c:pt>
                <c:pt idx="17">
                  <c:v>18116774</c:v>
                </c:pt>
                <c:pt idx="18">
                  <c:v>21929708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20-413C-8EB6-DA27C908B1B3}"/>
            </c:ext>
          </c:extLst>
        </c:ser>
        <c:ser>
          <c:idx val="4"/>
          <c:order val="4"/>
          <c:tx>
            <c:strRef>
              <c:f>Sheet1!$F$2</c:f>
              <c:strCache>
                <c:ptCount val="1"/>
                <c:pt idx="0">
                  <c:v>軽油</c:v>
                </c:pt>
              </c:strCache>
            </c:strRef>
          </c:tx>
          <c:spPr>
            <a:solidFill>
              <a:srgbClr val="BE4946"/>
            </a:solidFill>
            <a:ln>
              <a:noFill/>
            </a:ln>
            <a:effectLst/>
          </c:spPr>
          <c:invertIfNegative val="0"/>
          <c:cat>
            <c:strRef>
              <c:f>Sheet1!$A$3:$A$21</c:f>
              <c:strCache>
                <c:ptCount val="19"/>
                <c:pt idx="0">
                  <c:v>1955年</c:v>
                </c:pt>
                <c:pt idx="1">
                  <c:v>1956年</c:v>
                </c:pt>
                <c:pt idx="2">
                  <c:v>1957年</c:v>
                </c:pt>
                <c:pt idx="3">
                  <c:v>1958年</c:v>
                </c:pt>
                <c:pt idx="4">
                  <c:v>1959年</c:v>
                </c:pt>
                <c:pt idx="5">
                  <c:v>1960年</c:v>
                </c:pt>
                <c:pt idx="6">
                  <c:v>1961年</c:v>
                </c:pt>
                <c:pt idx="7">
                  <c:v>1962年</c:v>
                </c:pt>
                <c:pt idx="8">
                  <c:v>1963年</c:v>
                </c:pt>
                <c:pt idx="9">
                  <c:v>1964年</c:v>
                </c:pt>
                <c:pt idx="10">
                  <c:v>1965年</c:v>
                </c:pt>
                <c:pt idx="11">
                  <c:v>1966年</c:v>
                </c:pt>
                <c:pt idx="12">
                  <c:v>1967年</c:v>
                </c:pt>
                <c:pt idx="13">
                  <c:v>1968年</c:v>
                </c:pt>
                <c:pt idx="14">
                  <c:v>1969年</c:v>
                </c:pt>
                <c:pt idx="15">
                  <c:v>1970年</c:v>
                </c:pt>
                <c:pt idx="16">
                  <c:v>1971年</c:v>
                </c:pt>
                <c:pt idx="17">
                  <c:v>1972年</c:v>
                </c:pt>
                <c:pt idx="18">
                  <c:v>1973年</c:v>
                </c:pt>
              </c:strCache>
            </c:strRef>
          </c:cat>
          <c:val>
            <c:numRef>
              <c:f>Sheet1!$F$3:$F$21</c:f>
              <c:numCache>
                <c:formatCode>#,##0_);[Red]\(#,##0\)</c:formatCode>
                <c:ptCount val="19"/>
                <c:pt idx="0">
                  <c:v>838411</c:v>
                </c:pt>
                <c:pt idx="1">
                  <c:v>954741</c:v>
                </c:pt>
                <c:pt idx="2">
                  <c:v>985611</c:v>
                </c:pt>
                <c:pt idx="3">
                  <c:v>1327045</c:v>
                </c:pt>
                <c:pt idx="4">
                  <c:v>1617744</c:v>
                </c:pt>
                <c:pt idx="5">
                  <c:v>2128819</c:v>
                </c:pt>
                <c:pt idx="6">
                  <c:v>2754605</c:v>
                </c:pt>
                <c:pt idx="7">
                  <c:v>3443846</c:v>
                </c:pt>
                <c:pt idx="8">
                  <c:v>4261374</c:v>
                </c:pt>
                <c:pt idx="9">
                  <c:v>4899037</c:v>
                </c:pt>
                <c:pt idx="10">
                  <c:v>5583264</c:v>
                </c:pt>
                <c:pt idx="11">
                  <c:v>6686284</c:v>
                </c:pt>
                <c:pt idx="12">
                  <c:v>7869220</c:v>
                </c:pt>
                <c:pt idx="13">
                  <c:v>9090288</c:v>
                </c:pt>
                <c:pt idx="14">
                  <c:v>10597139</c:v>
                </c:pt>
                <c:pt idx="15">
                  <c:v>12003023</c:v>
                </c:pt>
                <c:pt idx="16">
                  <c:v>12809533</c:v>
                </c:pt>
                <c:pt idx="17">
                  <c:v>14781469</c:v>
                </c:pt>
                <c:pt idx="18">
                  <c:v>16759326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20-413C-8EB6-DA27C908B1B3}"/>
            </c:ext>
          </c:extLst>
        </c:ser>
        <c:ser>
          <c:idx val="5"/>
          <c:order val="5"/>
          <c:tx>
            <c:strRef>
              <c:f>Sheet1!$G$2</c:f>
              <c:strCache>
                <c:ptCount val="1"/>
                <c:pt idx="0">
                  <c:v>A重油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0"/>
          <c:cat>
            <c:strRef>
              <c:f>Sheet1!$A$3:$A$21</c:f>
              <c:strCache>
                <c:ptCount val="19"/>
                <c:pt idx="0">
                  <c:v>1955年</c:v>
                </c:pt>
                <c:pt idx="1">
                  <c:v>1956年</c:v>
                </c:pt>
                <c:pt idx="2">
                  <c:v>1957年</c:v>
                </c:pt>
                <c:pt idx="3">
                  <c:v>1958年</c:v>
                </c:pt>
                <c:pt idx="4">
                  <c:v>1959年</c:v>
                </c:pt>
                <c:pt idx="5">
                  <c:v>1960年</c:v>
                </c:pt>
                <c:pt idx="6">
                  <c:v>1961年</c:v>
                </c:pt>
                <c:pt idx="7">
                  <c:v>1962年</c:v>
                </c:pt>
                <c:pt idx="8">
                  <c:v>1963年</c:v>
                </c:pt>
                <c:pt idx="9">
                  <c:v>1964年</c:v>
                </c:pt>
                <c:pt idx="10">
                  <c:v>1965年</c:v>
                </c:pt>
                <c:pt idx="11">
                  <c:v>1966年</c:v>
                </c:pt>
                <c:pt idx="12">
                  <c:v>1967年</c:v>
                </c:pt>
                <c:pt idx="13">
                  <c:v>1968年</c:v>
                </c:pt>
                <c:pt idx="14">
                  <c:v>1969年</c:v>
                </c:pt>
                <c:pt idx="15">
                  <c:v>1970年</c:v>
                </c:pt>
                <c:pt idx="16">
                  <c:v>1971年</c:v>
                </c:pt>
                <c:pt idx="17">
                  <c:v>1972年</c:v>
                </c:pt>
                <c:pt idx="18">
                  <c:v>1973年</c:v>
                </c:pt>
              </c:strCache>
            </c:strRef>
          </c:cat>
          <c:val>
            <c:numRef>
              <c:f>Sheet1!$G$3:$G$21</c:f>
              <c:numCache>
                <c:formatCode>#,##0_);[Red]\(#,##0\)</c:formatCode>
                <c:ptCount val="19"/>
                <c:pt idx="1">
                  <c:v>1197566</c:v>
                </c:pt>
                <c:pt idx="2">
                  <c:v>1790055</c:v>
                </c:pt>
                <c:pt idx="3">
                  <c:v>1755759</c:v>
                </c:pt>
                <c:pt idx="4">
                  <c:v>2223293</c:v>
                </c:pt>
                <c:pt idx="5">
                  <c:v>2600385</c:v>
                </c:pt>
                <c:pt idx="6">
                  <c:v>3160941</c:v>
                </c:pt>
                <c:pt idx="7">
                  <c:v>3826517</c:v>
                </c:pt>
                <c:pt idx="8">
                  <c:v>4197128</c:v>
                </c:pt>
                <c:pt idx="9">
                  <c:v>4765899</c:v>
                </c:pt>
                <c:pt idx="10">
                  <c:v>5206537</c:v>
                </c:pt>
                <c:pt idx="11">
                  <c:v>6136324</c:v>
                </c:pt>
                <c:pt idx="12">
                  <c:v>6724378</c:v>
                </c:pt>
                <c:pt idx="13">
                  <c:v>7840173</c:v>
                </c:pt>
                <c:pt idx="14">
                  <c:v>8898565</c:v>
                </c:pt>
                <c:pt idx="15">
                  <c:v>11095810</c:v>
                </c:pt>
                <c:pt idx="16">
                  <c:v>13302267</c:v>
                </c:pt>
                <c:pt idx="17">
                  <c:v>16241469</c:v>
                </c:pt>
                <c:pt idx="18">
                  <c:v>19305752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820-413C-8EB6-DA27C908B1B3}"/>
            </c:ext>
          </c:extLst>
        </c:ser>
        <c:ser>
          <c:idx val="6"/>
          <c:order val="6"/>
          <c:tx>
            <c:strRef>
              <c:f>Sheet1!$H$2</c:f>
              <c:strCache>
                <c:ptCount val="1"/>
                <c:pt idx="0">
                  <c:v>B・C重油</c:v>
                </c:pt>
              </c:strCache>
            </c:strRef>
          </c:tx>
          <c:spPr>
            <a:solidFill>
              <a:srgbClr val="FFBE3C"/>
            </a:solidFill>
            <a:ln>
              <a:noFill/>
            </a:ln>
            <a:effectLst/>
          </c:spPr>
          <c:invertIfNegative val="0"/>
          <c:cat>
            <c:strRef>
              <c:f>Sheet1!$A$3:$A$21</c:f>
              <c:strCache>
                <c:ptCount val="19"/>
                <c:pt idx="0">
                  <c:v>1955年</c:v>
                </c:pt>
                <c:pt idx="1">
                  <c:v>1956年</c:v>
                </c:pt>
                <c:pt idx="2">
                  <c:v>1957年</c:v>
                </c:pt>
                <c:pt idx="3">
                  <c:v>1958年</c:v>
                </c:pt>
                <c:pt idx="4">
                  <c:v>1959年</c:v>
                </c:pt>
                <c:pt idx="5">
                  <c:v>1960年</c:v>
                </c:pt>
                <c:pt idx="6">
                  <c:v>1961年</c:v>
                </c:pt>
                <c:pt idx="7">
                  <c:v>1962年</c:v>
                </c:pt>
                <c:pt idx="8">
                  <c:v>1963年</c:v>
                </c:pt>
                <c:pt idx="9">
                  <c:v>1964年</c:v>
                </c:pt>
                <c:pt idx="10">
                  <c:v>1965年</c:v>
                </c:pt>
                <c:pt idx="11">
                  <c:v>1966年</c:v>
                </c:pt>
                <c:pt idx="12">
                  <c:v>1967年</c:v>
                </c:pt>
                <c:pt idx="13">
                  <c:v>1968年</c:v>
                </c:pt>
                <c:pt idx="14">
                  <c:v>1969年</c:v>
                </c:pt>
                <c:pt idx="15">
                  <c:v>1970年</c:v>
                </c:pt>
                <c:pt idx="16">
                  <c:v>1971年</c:v>
                </c:pt>
                <c:pt idx="17">
                  <c:v>1972年</c:v>
                </c:pt>
                <c:pt idx="18">
                  <c:v>1973年</c:v>
                </c:pt>
              </c:strCache>
            </c:strRef>
          </c:cat>
          <c:val>
            <c:numRef>
              <c:f>Sheet1!$H$3:$H$21</c:f>
              <c:numCache>
                <c:formatCode>#,##0_);[Red]\(#,##0\)</c:formatCode>
                <c:ptCount val="19"/>
                <c:pt idx="0">
                  <c:v>5816041</c:v>
                </c:pt>
                <c:pt idx="1">
                  <c:v>6114405</c:v>
                </c:pt>
                <c:pt idx="2">
                  <c:v>7158180</c:v>
                </c:pt>
                <c:pt idx="3">
                  <c:v>7448299</c:v>
                </c:pt>
                <c:pt idx="4">
                  <c:v>9987849</c:v>
                </c:pt>
                <c:pt idx="5">
                  <c:v>15970874</c:v>
                </c:pt>
                <c:pt idx="6">
                  <c:v>19591618</c:v>
                </c:pt>
                <c:pt idx="7">
                  <c:v>25222471</c:v>
                </c:pt>
                <c:pt idx="8">
                  <c:v>30480608</c:v>
                </c:pt>
                <c:pt idx="9">
                  <c:v>37956841</c:v>
                </c:pt>
                <c:pt idx="10">
                  <c:v>43056127</c:v>
                </c:pt>
                <c:pt idx="11">
                  <c:v>48333674</c:v>
                </c:pt>
                <c:pt idx="12">
                  <c:v>60400115</c:v>
                </c:pt>
                <c:pt idx="13">
                  <c:v>69495247</c:v>
                </c:pt>
                <c:pt idx="14">
                  <c:v>83930268</c:v>
                </c:pt>
                <c:pt idx="15">
                  <c:v>98529802</c:v>
                </c:pt>
                <c:pt idx="16">
                  <c:v>100258196</c:v>
                </c:pt>
                <c:pt idx="17">
                  <c:v>102304936</c:v>
                </c:pt>
                <c:pt idx="18">
                  <c:v>111007136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820-413C-8EB6-DA27C908B1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1355472"/>
        <c:axId val="641356784"/>
      </c:barChart>
      <c:catAx>
        <c:axId val="64135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pPr>
            <a:endParaRPr lang="ja-JP"/>
          </a:p>
        </c:txPr>
        <c:crossAx val="641356784"/>
        <c:crosses val="autoZero"/>
        <c:auto val="1"/>
        <c:lblAlgn val="ctr"/>
        <c:lblOffset val="100"/>
        <c:noMultiLvlLbl val="0"/>
      </c:catAx>
      <c:valAx>
        <c:axId val="641356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pPr>
            <a:endParaRPr lang="ja-JP"/>
          </a:p>
        </c:txPr>
        <c:crossAx val="641355472"/>
        <c:crosses val="autoZero"/>
        <c:crossBetween val="between"/>
        <c:dispUnits>
          <c:builtInUnit val="thousand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  <a:cs typeface="+mn-cs"/>
                  </a:defRPr>
                </a:pPr>
                <a:endParaRPr lang="ja-JP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1785632284816"/>
          <c:y val="0.93275699587996608"/>
          <c:w val="0.75185985210663475"/>
          <c:h val="4.6875328083989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</a:defRPr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0.18068</cdr:x>
      <cdr:y>0.11599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0" y="0"/>
          <a:ext cx="962025" cy="3524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329565" indent="-329565"/>
          <a:r>
            <a:rPr lang="ja-JP" sz="1000" dirty="0">
              <a:solidFill>
                <a:srgbClr val="000000"/>
              </a:solidFill>
              <a:effectLst/>
              <a:latin typeface="ＭＳ Ｐゴシック" panose="020B0600070205080204" pitchFamily="50" charset="-128"/>
              <a:ea typeface="ＭＳ 明朝" panose="02020609040205080304" pitchFamily="17" charset="-128"/>
              <a:cs typeface="Century" panose="02040604050505020304" pitchFamily="18" charset="0"/>
            </a:rPr>
            <a:t>（千</a:t>
          </a:r>
          <a:r>
            <a:rPr lang="en-US" sz="1000" dirty="0">
              <a:solidFill>
                <a:srgbClr val="000000"/>
              </a:solidFill>
              <a:effectLst/>
              <a:latin typeface="ＭＳ Ｐゴシック" panose="020B0600070205080204" pitchFamily="50" charset="-128"/>
              <a:ea typeface="ＭＳ 明朝" panose="02020609040205080304" pitchFamily="17" charset="-128"/>
              <a:cs typeface="Century" panose="02040604050505020304" pitchFamily="18" charset="0"/>
            </a:rPr>
            <a:t>kl</a:t>
          </a:r>
          <a:r>
            <a:rPr lang="ja-JP" sz="1000" dirty="0">
              <a:solidFill>
                <a:srgbClr val="000000"/>
              </a:solidFill>
              <a:effectLst/>
              <a:latin typeface="ＭＳ Ｐゴシック" panose="020B0600070205080204" pitchFamily="50" charset="-128"/>
              <a:ea typeface="ＭＳ 明朝" panose="02020609040205080304" pitchFamily="17" charset="-128"/>
              <a:cs typeface="Century" panose="02040604050505020304" pitchFamily="18" charset="0"/>
            </a:rPr>
            <a:t>）</a:t>
          </a:r>
          <a:endParaRPr lang="ja-JP" sz="1200" dirty="0">
            <a:effectLst/>
            <a:latin typeface="ＭＳ Ｐゴシック" panose="020B0600070205080204" pitchFamily="50" charset="-128"/>
            <a:ea typeface="ＭＳ Ｐゴシック" panose="020B0600070205080204" pitchFamily="50" charset="-128"/>
            <a:cs typeface="ＭＳ Ｐゴシック" panose="020B0600070205080204" pitchFamily="50" charset="-128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5FD-F04E-4FAD-BE22-17C82A678085}" type="datetimeFigureOut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685C-C132-44F0-BC29-9EB8FAF35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42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5FD-F04E-4FAD-BE22-17C82A678085}" type="datetimeFigureOut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685C-C132-44F0-BC29-9EB8FAF35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59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5FD-F04E-4FAD-BE22-17C82A678085}" type="datetimeFigureOut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685C-C132-44F0-BC29-9EB8FAF35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29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5FD-F04E-4FAD-BE22-17C82A678085}" type="datetimeFigureOut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685C-C132-44F0-BC29-9EB8FAF35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00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5FD-F04E-4FAD-BE22-17C82A678085}" type="datetimeFigureOut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685C-C132-44F0-BC29-9EB8FAF35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31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5FD-F04E-4FAD-BE22-17C82A678085}" type="datetimeFigureOut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685C-C132-44F0-BC29-9EB8FAF35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057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5FD-F04E-4FAD-BE22-17C82A678085}" type="datetimeFigureOut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685C-C132-44F0-BC29-9EB8FAF35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3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5FD-F04E-4FAD-BE22-17C82A678085}" type="datetimeFigureOut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685C-C132-44F0-BC29-9EB8FAF35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6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5FD-F04E-4FAD-BE22-17C82A678085}" type="datetimeFigureOut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685C-C132-44F0-BC29-9EB8FAF35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3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5FD-F04E-4FAD-BE22-17C82A678085}" type="datetimeFigureOut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685C-C132-44F0-BC29-9EB8FAF35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76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55FD-F04E-4FAD-BE22-17C82A678085}" type="datetimeFigureOut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3685C-C132-44F0-BC29-9EB8FAF35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455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A55FD-F04E-4FAD-BE22-17C82A678085}" type="datetimeFigureOut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3685C-C132-44F0-BC29-9EB8FAF35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34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3346196722"/>
              </p:ext>
            </p:extLst>
          </p:nvPr>
        </p:nvGraphicFramePr>
        <p:xfrm>
          <a:off x="3376179" y="1802659"/>
          <a:ext cx="5324475" cy="303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631438" y="5346297"/>
            <a:ext cx="2016224" cy="3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88799" dir="4220771" algn="ctr" rotWithShape="0">
                    <a:srgbClr val="FF0066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lIns="91325" tIns="45663" rIns="91325" bIns="45663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81000" marR="0" lvl="0" indent="-38100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（出典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： 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資源エネルギー統計）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876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ＭＳ 明朝</vt:lpstr>
      <vt:lpstr>メイリオ</vt:lpstr>
      <vt:lpstr>游ゴシック</vt:lpstr>
      <vt:lpstr>游ゴシック Light</vt:lpstr>
      <vt:lpstr>Arial</vt:lpstr>
      <vt:lpstr>Calibri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dcterms:created xsi:type="dcterms:W3CDTF">2018-04-16T07:41:36Z</dcterms:created>
  <dcterms:modified xsi:type="dcterms:W3CDTF">2018-04-16T07:42:28Z</dcterms:modified>
</cp:coreProperties>
</file>