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0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FF6699"/>
    <a:srgbClr val="D1CC00"/>
    <a:srgbClr val="99D6EC"/>
    <a:srgbClr val="0098D0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90813" autoAdjust="0"/>
  </p:normalViewPr>
  <p:slideViewPr>
    <p:cSldViewPr>
      <p:cViewPr>
        <p:scale>
          <a:sx n="112" d="100"/>
          <a:sy n="112" d="100"/>
        </p:scale>
        <p:origin x="1218" y="-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30" y="60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3\00&#30465;&#20869;&#20849;&#26377;00\DIRGROUP\&#22522;&#26412;&#25919;&#31574;&#23567;&#22996;&#21729;&#20250;\&#9675;&#31532;&#65299;&#22238;&#38651;&#21147;&#12539;&#12460;&#12473;&#65288;&#65298;&#65296;&#65297;&#65303;&#24180;&#65300;&#26376;&#65298;&#65297;&#26085;&#65289;\&#32032;&#26448;\&#9679;&#65288;&#20998;&#26512;&#65289;&#26032;&#38651;&#21147;&#12471;&#12455;&#12450;&#12394;&#1239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新電力シェアの推移</a:t>
            </a:r>
          </a:p>
        </c:rich>
      </c:tx>
      <c:layout>
        <c:manualLayout>
          <c:xMode val="edge"/>
          <c:yMode val="edge"/>
          <c:x val="0.3879394963846089"/>
          <c:y val="4.543597630442283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★シェアの推移!$C$6</c:f>
              <c:strCache>
                <c:ptCount val="1"/>
                <c:pt idx="0">
                  <c:v>全体（特高・高圧・低圧）</c:v>
                </c:pt>
              </c:strCache>
            </c:strRef>
          </c:tx>
          <c:dLbls>
            <c:dLbl>
              <c:idx val="0"/>
              <c:layout>
                <c:manualLayout>
                  <c:x val="-1.1461410859184338E-2"/>
                  <c:y val="3.9414736102090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★シェアの推移!$B$7:$B$31</c:f>
              <c:strCache>
                <c:ptCount val="25"/>
                <c:pt idx="0">
                  <c:v>2000年度</c:v>
                </c:pt>
                <c:pt idx="5">
                  <c:v>2005年度</c:v>
                </c:pt>
                <c:pt idx="10">
                  <c:v>2010年度</c:v>
                </c:pt>
                <c:pt idx="15">
                  <c:v>2015年度</c:v>
                </c:pt>
                <c:pt idx="16">
                  <c:v>2016.4</c:v>
                </c:pt>
                <c:pt idx="17">
                  <c:v>2016.5</c:v>
                </c:pt>
                <c:pt idx="18">
                  <c:v>2016.6</c:v>
                </c:pt>
                <c:pt idx="19">
                  <c:v>2016.7</c:v>
                </c:pt>
                <c:pt idx="20">
                  <c:v>2016.8</c:v>
                </c:pt>
                <c:pt idx="21">
                  <c:v>2016.9</c:v>
                </c:pt>
                <c:pt idx="22">
                  <c:v>2016.10</c:v>
                </c:pt>
                <c:pt idx="23">
                  <c:v>2016.11</c:v>
                </c:pt>
                <c:pt idx="24">
                  <c:v>2016.12</c:v>
                </c:pt>
              </c:strCache>
            </c:strRef>
          </c:cat>
          <c:val>
            <c:numRef>
              <c:f>★シェアの推移!$C$7:$C$31</c:f>
              <c:numCache>
                <c:formatCode>0.0_ </c:formatCode>
                <c:ptCount val="25"/>
                <c:pt idx="0">
                  <c:v>1.2305764735731981E-2</c:v>
                </c:pt>
                <c:pt idx="1">
                  <c:v>9.2591557628300306E-2</c:v>
                </c:pt>
                <c:pt idx="2">
                  <c:v>0.18721455299354597</c:v>
                </c:pt>
                <c:pt idx="3">
                  <c:v>0.4638365293955114</c:v>
                </c:pt>
                <c:pt idx="4">
                  <c:v>0.80218186598387098</c:v>
                </c:pt>
                <c:pt idx="5">
                  <c:v>1.2263457182845141</c:v>
                </c:pt>
                <c:pt idx="6">
                  <c:v>1.4964055241969798</c:v>
                </c:pt>
                <c:pt idx="7">
                  <c:v>1.6333574366436958</c:v>
                </c:pt>
                <c:pt idx="8">
                  <c:v>1.6090183084409331</c:v>
                </c:pt>
                <c:pt idx="9">
                  <c:v>1.7564138870064341</c:v>
                </c:pt>
                <c:pt idx="10">
                  <c:v>2.1535798848288765</c:v>
                </c:pt>
                <c:pt idx="11">
                  <c:v>2.2087690144601679</c:v>
                </c:pt>
                <c:pt idx="12">
                  <c:v>2.1937374239095844</c:v>
                </c:pt>
                <c:pt idx="13">
                  <c:v>2.6063970327943231</c:v>
                </c:pt>
                <c:pt idx="14">
                  <c:v>3.3090173964300003</c:v>
                </c:pt>
                <c:pt idx="15">
                  <c:v>4.8037493144585097</c:v>
                </c:pt>
                <c:pt idx="16">
                  <c:v>5.1583168526415353</c:v>
                </c:pt>
                <c:pt idx="17">
                  <c:v>6.320044334001329</c:v>
                </c:pt>
                <c:pt idx="18">
                  <c:v>7.160669968398822</c:v>
                </c:pt>
                <c:pt idx="19">
                  <c:v>7.9111512957843146</c:v>
                </c:pt>
                <c:pt idx="20">
                  <c:v>8.0302409577777318</c:v>
                </c:pt>
                <c:pt idx="21">
                  <c:v>7.8235858379866254</c:v>
                </c:pt>
                <c:pt idx="22">
                  <c:v>7.9407613874518059</c:v>
                </c:pt>
                <c:pt idx="23">
                  <c:v>8.1840501416905429</c:v>
                </c:pt>
                <c:pt idx="24">
                  <c:v>8.5731114789151093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★シェアの推移!$D$6</c:f>
              <c:strCache>
                <c:ptCount val="1"/>
                <c:pt idx="0">
                  <c:v>特高・高圧</c:v>
                </c:pt>
              </c:strCache>
            </c:strRef>
          </c:tx>
          <c:cat>
            <c:strRef>
              <c:f>★シェアの推移!$B$7:$B$31</c:f>
              <c:strCache>
                <c:ptCount val="25"/>
                <c:pt idx="0">
                  <c:v>2000年度</c:v>
                </c:pt>
                <c:pt idx="5">
                  <c:v>2005年度</c:v>
                </c:pt>
                <c:pt idx="10">
                  <c:v>2010年度</c:v>
                </c:pt>
                <c:pt idx="15">
                  <c:v>2015年度</c:v>
                </c:pt>
                <c:pt idx="16">
                  <c:v>2016.4</c:v>
                </c:pt>
                <c:pt idx="17">
                  <c:v>2016.5</c:v>
                </c:pt>
                <c:pt idx="18">
                  <c:v>2016.6</c:v>
                </c:pt>
                <c:pt idx="19">
                  <c:v>2016.7</c:v>
                </c:pt>
                <c:pt idx="20">
                  <c:v>2016.8</c:v>
                </c:pt>
                <c:pt idx="21">
                  <c:v>2016.9</c:v>
                </c:pt>
                <c:pt idx="22">
                  <c:v>2016.10</c:v>
                </c:pt>
                <c:pt idx="23">
                  <c:v>2016.11</c:v>
                </c:pt>
                <c:pt idx="24">
                  <c:v>2016.12</c:v>
                </c:pt>
              </c:strCache>
            </c:strRef>
          </c:cat>
          <c:val>
            <c:numRef>
              <c:f>★シェアの推移!$D$7:$D$31</c:f>
              <c:numCache>
                <c:formatCode>0.0_ </c:formatCode>
                <c:ptCount val="25"/>
                <c:pt idx="0">
                  <c:v>4.4017080476398268E-2</c:v>
                </c:pt>
                <c:pt idx="1">
                  <c:v>0.33767292676751959</c:v>
                </c:pt>
                <c:pt idx="2">
                  <c:v>0.68140712506895595</c:v>
                </c:pt>
                <c:pt idx="3">
                  <c:v>1.6667094082590865</c:v>
                </c:pt>
                <c:pt idx="4">
                  <c:v>1.9405842035720715</c:v>
                </c:pt>
                <c:pt idx="5">
                  <c:v>1.9584910203952144</c:v>
                </c:pt>
                <c:pt idx="6">
                  <c:v>2.3486681753013299</c:v>
                </c:pt>
                <c:pt idx="7">
                  <c:v>2.5643690987705585</c:v>
                </c:pt>
                <c:pt idx="8">
                  <c:v>2.5435554043766548</c:v>
                </c:pt>
                <c:pt idx="9">
                  <c:v>2.8223899381483966</c:v>
                </c:pt>
                <c:pt idx="10">
                  <c:v>3.4709177887220881</c:v>
                </c:pt>
                <c:pt idx="11">
                  <c:v>3.5605124133150188</c:v>
                </c:pt>
                <c:pt idx="12">
                  <c:v>3.5315528067598003</c:v>
                </c:pt>
                <c:pt idx="13">
                  <c:v>4.172672073645141</c:v>
                </c:pt>
                <c:pt idx="14">
                  <c:v>5.238351841317936</c:v>
                </c:pt>
                <c:pt idx="15">
                  <c:v>7.5693785328478453</c:v>
                </c:pt>
                <c:pt idx="16">
                  <c:v>8.2284795447025445</c:v>
                </c:pt>
                <c:pt idx="17">
                  <c:v>9.2390108872881527</c:v>
                </c:pt>
                <c:pt idx="18">
                  <c:v>9.6718715517595513</c:v>
                </c:pt>
                <c:pt idx="19">
                  <c:v>10.893264972786056</c:v>
                </c:pt>
                <c:pt idx="20">
                  <c:v>11.231936239260996</c:v>
                </c:pt>
                <c:pt idx="21">
                  <c:v>10.701745316651955</c:v>
                </c:pt>
                <c:pt idx="22">
                  <c:v>10.464692348632434</c:v>
                </c:pt>
                <c:pt idx="23">
                  <c:v>10.889573344788674</c:v>
                </c:pt>
                <c:pt idx="24">
                  <c:v>11.712993425050305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★シェアの推移!$E$6</c:f>
              <c:strCache>
                <c:ptCount val="1"/>
                <c:pt idx="0">
                  <c:v>低圧</c:v>
                </c:pt>
              </c:strCache>
            </c:strRef>
          </c:tx>
          <c:cat>
            <c:strRef>
              <c:f>★シェアの推移!$B$7:$B$31</c:f>
              <c:strCache>
                <c:ptCount val="25"/>
                <c:pt idx="0">
                  <c:v>2000年度</c:v>
                </c:pt>
                <c:pt idx="5">
                  <c:v>2005年度</c:v>
                </c:pt>
                <c:pt idx="10">
                  <c:v>2010年度</c:v>
                </c:pt>
                <c:pt idx="15">
                  <c:v>2015年度</c:v>
                </c:pt>
                <c:pt idx="16">
                  <c:v>2016.4</c:v>
                </c:pt>
                <c:pt idx="17">
                  <c:v>2016.5</c:v>
                </c:pt>
                <c:pt idx="18">
                  <c:v>2016.6</c:v>
                </c:pt>
                <c:pt idx="19">
                  <c:v>2016.7</c:v>
                </c:pt>
                <c:pt idx="20">
                  <c:v>2016.8</c:v>
                </c:pt>
                <c:pt idx="21">
                  <c:v>2016.9</c:v>
                </c:pt>
                <c:pt idx="22">
                  <c:v>2016.10</c:v>
                </c:pt>
                <c:pt idx="23">
                  <c:v>2016.11</c:v>
                </c:pt>
                <c:pt idx="24">
                  <c:v>2016.12</c:v>
                </c:pt>
              </c:strCache>
            </c:strRef>
          </c:cat>
          <c:val>
            <c:numRef>
              <c:f>★シェアの推移!$E$7:$E$31</c:f>
              <c:numCache>
                <c:formatCode>General</c:formatCode>
                <c:ptCount val="25"/>
                <c:pt idx="16" formatCode="0.0_ ">
                  <c:v>7.9575471142048118E-2</c:v>
                </c:pt>
                <c:pt idx="17" formatCode="0.0_ ">
                  <c:v>0.78778902346359847</c:v>
                </c:pt>
                <c:pt idx="18" formatCode="0.0_ ">
                  <c:v>1.2723858466680136</c:v>
                </c:pt>
                <c:pt idx="19" formatCode="0.0_ ">
                  <c:v>1.6916810621838765</c:v>
                </c:pt>
                <c:pt idx="20" formatCode="0.0_ ">
                  <c:v>2.119731304152416</c:v>
                </c:pt>
                <c:pt idx="21" formatCode="0.0_ ">
                  <c:v>2.4937740567237623</c:v>
                </c:pt>
                <c:pt idx="22" formatCode="0.0_ ">
                  <c:v>2.7319882018086767</c:v>
                </c:pt>
                <c:pt idx="23" formatCode="0.0_ ">
                  <c:v>3.0033889771731324</c:v>
                </c:pt>
                <c:pt idx="24" formatCode="0.0_ ">
                  <c:v>3.3413062321140545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1508864"/>
        <c:axId val="111535232"/>
      </c:lineChart>
      <c:catAx>
        <c:axId val="111508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2700000" vert="horz" anchor="ctr" anchorCtr="1"/>
          <a:lstStyle/>
          <a:p>
            <a:pPr>
              <a:defRPr sz="1000"/>
            </a:pPr>
            <a:endParaRPr lang="ja-JP"/>
          </a:p>
        </c:txPr>
        <c:crossAx val="111535232"/>
        <c:crossesAt val="0"/>
        <c:auto val="1"/>
        <c:lblAlgn val="ctr"/>
        <c:lblOffset val="100"/>
        <c:tickMarkSkip val="5"/>
        <c:noMultiLvlLbl val="0"/>
      </c:catAx>
      <c:valAx>
        <c:axId val="111535232"/>
        <c:scaling>
          <c:orientation val="minMax"/>
          <c:max val="15"/>
        </c:scaling>
        <c:delete val="0"/>
        <c:axPos val="l"/>
        <c:majorGridlines>
          <c:spPr>
            <a:ln w="3175">
              <a:solidFill>
                <a:schemeClr val="tx1"/>
              </a:solidFill>
            </a:ln>
          </c:spPr>
        </c:majorGridlines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11508864"/>
        <c:crosses val="autoZero"/>
        <c:crossBetween val="between"/>
        <c:majorUnit val="5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87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  <a:noFill/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 w="25400"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 marL="342900" indent="-342900">
              <a:buFont typeface="Wingdings" panose="05000000000000000000" pitchFamily="2" charset="2"/>
              <a:buChar char="l"/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272480" y="0"/>
            <a:ext cx="9505503" cy="461665"/>
          </a:xfrm>
        </p:spPr>
        <p:txBody>
          <a:bodyPr/>
          <a:lstStyle/>
          <a:p>
            <a:r>
              <a:rPr lang="ja-JP" altLang="ja-JP" dirty="0"/>
              <a:t>【第</a:t>
            </a:r>
            <a:r>
              <a:rPr lang="en-US" altLang="ja-JP" dirty="0"/>
              <a:t>361-3-3</a:t>
            </a:r>
            <a:r>
              <a:rPr lang="ja-JP" altLang="ja-JP" dirty="0"/>
              <a:t>】新電力のシェアの推移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10" name="右矢印 9"/>
          <p:cNvSpPr/>
          <p:nvPr/>
        </p:nvSpPr>
        <p:spPr bwMode="auto">
          <a:xfrm>
            <a:off x="6552804" y="1843229"/>
            <a:ext cx="1440160" cy="504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91760" y="1964820"/>
            <a:ext cx="1424608" cy="3539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全面自由化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6552804" y="1843229"/>
            <a:ext cx="0" cy="27362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-143464" y="1238643"/>
            <a:ext cx="940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fontAlgn="auto" latinLnBrk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（％）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 bwMode="auto">
          <a:xfrm rot="19654089">
            <a:off x="5660391" y="2441682"/>
            <a:ext cx="971358" cy="396044"/>
          </a:xfrm>
          <a:prstGeom prst="rightArrow">
            <a:avLst/>
          </a:prstGeom>
          <a:solidFill>
            <a:srgbClr val="0064C8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908766"/>
              </p:ext>
            </p:extLst>
          </p:nvPr>
        </p:nvGraphicFramePr>
        <p:xfrm>
          <a:off x="18173" y="793347"/>
          <a:ext cx="9746525" cy="4472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9561512" y="2318763"/>
            <a:ext cx="17145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151130" algn="just" fontAlgn="base">
              <a:spcAft>
                <a:spcPts val="0"/>
              </a:spcAft>
            </a:pPr>
            <a:r>
              <a:rPr lang="ja-JP" sz="700" kern="1200" dirty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特高・高圧分野に占める新電力シェア：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  <a:p>
            <a:pPr indent="151130" algn="just" fontAlgn="base">
              <a:spcAft>
                <a:spcPts val="0"/>
              </a:spcAft>
            </a:pPr>
            <a:r>
              <a:rPr lang="en-US" sz="700" b="1" u="sng" kern="1200" dirty="0" smtClean="0">
                <a:solidFill>
                  <a:srgbClr val="604A7B"/>
                </a:solidFill>
                <a:effectLst/>
                <a:latin typeface="Meiryo UI"/>
                <a:cs typeface="ＭＳ Ｐゴシック"/>
              </a:rPr>
              <a:t>11.</a:t>
            </a:r>
            <a:r>
              <a:rPr lang="en-US" altLang="ja-JP" sz="700" b="1" u="sng" kern="1200" dirty="0" smtClean="0">
                <a:solidFill>
                  <a:srgbClr val="604A7B"/>
                </a:solidFill>
                <a:effectLst/>
                <a:latin typeface="Meiryo UI"/>
                <a:cs typeface="ＭＳ Ｐゴシック"/>
              </a:rPr>
              <a:t>7</a:t>
            </a:r>
            <a:r>
              <a:rPr lang="en-US" sz="700" b="1" u="sng" kern="1200" dirty="0" smtClean="0">
                <a:solidFill>
                  <a:srgbClr val="604A7B"/>
                </a:solidFill>
                <a:effectLst/>
                <a:latin typeface="Meiryo UI"/>
                <a:cs typeface="ＭＳ Ｐゴシック"/>
              </a:rPr>
              <a:t>%</a:t>
            </a:r>
            <a:r>
              <a:rPr lang="ja-JP" sz="700" kern="1200" dirty="0" smtClean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（</a:t>
            </a:r>
            <a:r>
              <a:rPr lang="en-US" sz="700" kern="1200" dirty="0" smtClean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2016</a:t>
            </a:r>
            <a:r>
              <a:rPr lang="ja-JP" sz="700" kern="1200" dirty="0" smtClean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年</a:t>
            </a:r>
            <a:r>
              <a:rPr lang="en-US" sz="700" kern="1200" dirty="0" smtClean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12</a:t>
            </a:r>
            <a:r>
              <a:rPr lang="ja-JP" sz="700" kern="1200" dirty="0" smtClean="0">
                <a:solidFill>
                  <a:srgbClr val="604A7B"/>
                </a:solidFill>
                <a:effectLst/>
                <a:latin typeface="ＭＳ Ｐゴシック"/>
                <a:ea typeface="Meiryo UI"/>
                <a:cs typeface="ＭＳ Ｐゴシック"/>
              </a:rPr>
              <a:t>月時点）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633520" y="2988945"/>
            <a:ext cx="135255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151130" algn="just" fontAlgn="base">
              <a:spcAft>
                <a:spcPts val="0"/>
              </a:spcAft>
            </a:pPr>
            <a:r>
              <a:rPr lang="ja-JP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総需要に占める新電力シェア：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  <a:p>
            <a:pPr indent="151130" algn="just" fontAlgn="base">
              <a:spcAft>
                <a:spcPts val="0"/>
              </a:spcAft>
            </a:pPr>
            <a:r>
              <a:rPr lang="en-US" sz="700" b="1" u="sng" kern="1200" dirty="0" smtClean="0">
                <a:solidFill>
                  <a:srgbClr val="953735"/>
                </a:solidFill>
                <a:effectLst/>
                <a:latin typeface="Meiryo UI"/>
                <a:cs typeface="ＭＳ Ｐゴシック"/>
              </a:rPr>
              <a:t>8.</a:t>
            </a:r>
            <a:r>
              <a:rPr lang="en-US" altLang="ja-JP" sz="700" b="1" u="sng" kern="1200" dirty="0" smtClean="0">
                <a:solidFill>
                  <a:srgbClr val="953735"/>
                </a:solidFill>
                <a:effectLst/>
                <a:latin typeface="Meiryo UI"/>
                <a:cs typeface="ＭＳ Ｐゴシック"/>
              </a:rPr>
              <a:t>6</a:t>
            </a:r>
            <a:r>
              <a:rPr lang="en-US" sz="700" b="1" u="sng" kern="1200" dirty="0" smtClean="0">
                <a:solidFill>
                  <a:srgbClr val="953735"/>
                </a:solidFill>
                <a:effectLst/>
                <a:latin typeface="Meiryo UI"/>
                <a:cs typeface="ＭＳ Ｐゴシック"/>
              </a:rPr>
              <a:t>%</a:t>
            </a:r>
            <a:r>
              <a:rPr lang="ja-JP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（</a:t>
            </a:r>
            <a:r>
              <a:rPr lang="en-US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2016</a:t>
            </a:r>
            <a:r>
              <a:rPr lang="ja-JP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年</a:t>
            </a:r>
            <a:r>
              <a:rPr lang="en-US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12</a:t>
            </a:r>
            <a:r>
              <a:rPr lang="ja-JP" sz="700" kern="1200" dirty="0">
                <a:solidFill>
                  <a:srgbClr val="953735"/>
                </a:solidFill>
                <a:effectLst/>
                <a:latin typeface="ＭＳ Ｐゴシック"/>
                <a:ea typeface="Meiryo UI"/>
                <a:cs typeface="ＭＳ Ｐゴシック"/>
              </a:rPr>
              <a:t>月時点）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633520" y="3789040"/>
            <a:ext cx="14097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151130" algn="just" fontAlgn="base">
              <a:spcAft>
                <a:spcPts val="0"/>
              </a:spcAft>
            </a:pPr>
            <a:r>
              <a:rPr lang="ja-JP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低圧分野に占める新電力シェア：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  <a:p>
            <a:pPr indent="151130" algn="just" fontAlgn="base">
              <a:spcAft>
                <a:spcPts val="0"/>
              </a:spcAft>
            </a:pPr>
            <a:r>
              <a:rPr lang="en-US" sz="700" b="1" u="sng" kern="1200" dirty="0" smtClean="0">
                <a:solidFill>
                  <a:srgbClr val="1F497D"/>
                </a:solidFill>
                <a:effectLst/>
                <a:latin typeface="Meiryo UI"/>
                <a:cs typeface="ＭＳ Ｐゴシック"/>
              </a:rPr>
              <a:t>3.</a:t>
            </a:r>
            <a:r>
              <a:rPr lang="en-US" altLang="ja-JP" sz="700" b="1" u="sng" kern="1200" dirty="0" smtClean="0">
                <a:solidFill>
                  <a:srgbClr val="1F497D"/>
                </a:solidFill>
                <a:effectLst/>
                <a:latin typeface="Meiryo UI"/>
                <a:cs typeface="ＭＳ Ｐゴシック"/>
              </a:rPr>
              <a:t>3</a:t>
            </a:r>
            <a:r>
              <a:rPr lang="en-US" sz="700" b="1" u="sng" kern="1200" dirty="0" smtClean="0">
                <a:solidFill>
                  <a:srgbClr val="1F497D"/>
                </a:solidFill>
                <a:effectLst/>
                <a:latin typeface="Meiryo UI"/>
                <a:cs typeface="ＭＳ Ｐゴシック"/>
              </a:rPr>
              <a:t>%</a:t>
            </a:r>
            <a:r>
              <a:rPr lang="ja-JP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（</a:t>
            </a:r>
            <a:r>
              <a:rPr lang="en-US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2016</a:t>
            </a:r>
            <a:r>
              <a:rPr lang="ja-JP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年</a:t>
            </a:r>
            <a:r>
              <a:rPr lang="en-US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12</a:t>
            </a:r>
            <a:r>
              <a:rPr lang="ja-JP" sz="700" kern="1200" dirty="0">
                <a:solidFill>
                  <a:srgbClr val="1F497D"/>
                </a:solidFill>
                <a:effectLst/>
                <a:latin typeface="ＭＳ Ｐゴシック"/>
                <a:ea typeface="Meiryo UI"/>
                <a:cs typeface="ＭＳ Ｐゴシック"/>
              </a:rPr>
              <a:t>月時点）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312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10694</TotalTime>
  <Words>70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【第361-3-3】新電力のシェアの推移　　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電力システム改革貫徹のための小委員会事務局提出資料</dc:title>
  <dc:creator>METI</dc:creator>
  <cp:lastModifiedBy>METI</cp:lastModifiedBy>
  <cp:revision>775</cp:revision>
  <cp:lastPrinted>2017-04-20T07:05:50Z</cp:lastPrinted>
  <dcterms:created xsi:type="dcterms:W3CDTF">2016-08-30T05:09:32Z</dcterms:created>
  <dcterms:modified xsi:type="dcterms:W3CDTF">2017-05-17T01:55:30Z</dcterms:modified>
</cp:coreProperties>
</file>