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0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FF6699"/>
    <a:srgbClr val="D1CC00"/>
    <a:srgbClr val="99D6EC"/>
    <a:srgbClr val="0098D0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90813" autoAdjust="0"/>
  </p:normalViewPr>
  <p:slideViewPr>
    <p:cSldViewPr>
      <p:cViewPr>
        <p:scale>
          <a:sx n="112" d="100"/>
          <a:sy n="112" d="100"/>
        </p:scale>
        <p:origin x="642" y="-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30" y="60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8816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  <a:noFill/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 w="25400"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 marL="342900" indent="-342900">
              <a:buFont typeface="Wingdings" panose="05000000000000000000" pitchFamily="2" charset="2"/>
              <a:buChar char="l"/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69738624"/>
              </p:ext>
            </p:extLst>
          </p:nvPr>
        </p:nvGraphicFramePr>
        <p:xfrm>
          <a:off x="4934577" y="2631082"/>
          <a:ext cx="4522552" cy="361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208"/>
                <a:gridCol w="1656184"/>
                <a:gridCol w="1440160"/>
              </a:tblGrid>
              <a:tr h="2759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自社内切替実績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単位：万件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]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率 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単位：％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北海道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０．２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０．１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東北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１．８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０．３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６６．１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２．９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中部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１００．１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１３．１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北陸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０．９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０．７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２５．３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２．５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３２．２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９．２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１．２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０．６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九州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９．２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１．５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沖縄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０．１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０．１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２３７．０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Ｐゴシック"/>
                        </a:rPr>
                        <a:t>３．８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0471" y="87015"/>
            <a:ext cx="9505503" cy="461665"/>
          </a:xfrm>
        </p:spPr>
        <p:txBody>
          <a:bodyPr/>
          <a:lstStyle/>
          <a:p>
            <a:r>
              <a:rPr lang="ja-JP" altLang="ja-JP" dirty="0"/>
              <a:t>【第</a:t>
            </a:r>
            <a:r>
              <a:rPr lang="en-US" altLang="ja-JP" dirty="0"/>
              <a:t>361-3-2</a:t>
            </a:r>
            <a:r>
              <a:rPr lang="ja-JP" altLang="ja-JP" dirty="0"/>
              <a:t>】新電力への契約先の切替え（スイッチング）実績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>
            <a:spLocks noChangeAspect="1"/>
          </p:cNvSpPr>
          <p:nvPr/>
        </p:nvSpPr>
        <p:spPr>
          <a:xfrm>
            <a:off x="312113" y="2325996"/>
            <a:ext cx="4809748" cy="323085"/>
          </a:xfrm>
          <a:prstGeom prst="rect">
            <a:avLst/>
          </a:prstGeom>
          <a:noFill/>
        </p:spPr>
        <p:txBody>
          <a:bodyPr wrap="square" lIns="91357" tIns="45680" rIns="91357" bIns="45680" rtlCol="0">
            <a:spAutoFit/>
          </a:bodyPr>
          <a:lstStyle/>
          <a:p>
            <a:r>
              <a:rPr lang="ja-JP" altLang="en-US" sz="15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スイッチング（みなし→新電力）件数（１月末）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95850123"/>
              </p:ext>
            </p:extLst>
          </p:nvPr>
        </p:nvGraphicFramePr>
        <p:xfrm>
          <a:off x="312113" y="2615118"/>
          <a:ext cx="4392487" cy="3663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857"/>
                <a:gridCol w="1490756"/>
                <a:gridCol w="1499874"/>
              </a:tblGrid>
              <a:tr h="5079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管内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305" marR="63305" marT="66040" marB="6604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他社切替実績</a:t>
                      </a:r>
                      <a:endParaRPr lang="en-US" altLang="ja-JP" sz="1200" b="1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単位</a:t>
                      </a:r>
                      <a:r>
                        <a:rPr 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</a:t>
                      </a:r>
                      <a:r>
                        <a:rPr lang="ja-JP" alt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件】</a:t>
                      </a:r>
                      <a:endParaRPr lang="ja-JP" sz="12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478" marR="474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率　</a:t>
                      </a:r>
                      <a:r>
                        <a:rPr lang="en-US" alt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【単位：</a:t>
                      </a:r>
                      <a:r>
                        <a:rPr lang="ja-JP" altLang="en-US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lang="ja-JP" altLang="ja-JP" sz="1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47478" marR="47478" marT="0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北海道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１２．４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４．５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東北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８．０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１．５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１４０．６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６．１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中部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１８．７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２．５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北陸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１．２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０．９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４９．７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４．９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１．１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０．３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１．９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１．０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九州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１２．１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１．９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沖縄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27164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全国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２４５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2308" marR="63305" marT="52000" marB="5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３．９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2" name="スライド番号プレースホルダー 1"/>
          <p:cNvSpPr txBox="1">
            <a:spLocks/>
          </p:cNvSpPr>
          <p:nvPr/>
        </p:nvSpPr>
        <p:spPr>
          <a:xfrm>
            <a:off x="7512913" y="6664842"/>
            <a:ext cx="23114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defPPr>
              <a:defRPr lang="ja-JP"/>
            </a:defPPr>
            <a:lvl1pPr marL="0" algn="r" defTabSz="91341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6704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10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11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822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52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234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6938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643" algn="l" defTabSz="91341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5" name="テキスト ボックス 24"/>
          <p:cNvSpPr txBox="1">
            <a:spLocks noChangeAspect="1"/>
          </p:cNvSpPr>
          <p:nvPr/>
        </p:nvSpPr>
        <p:spPr>
          <a:xfrm>
            <a:off x="4835227" y="2325434"/>
            <a:ext cx="5472608" cy="323085"/>
          </a:xfrm>
          <a:prstGeom prst="rect">
            <a:avLst/>
          </a:prstGeom>
          <a:noFill/>
        </p:spPr>
        <p:txBody>
          <a:bodyPr wrap="square" lIns="91357" tIns="45680" rIns="91357" bIns="45680" rtlCol="0">
            <a:spAutoFit/>
          </a:bodyPr>
          <a:lstStyle/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自社内契約切替（みなし規制→みなし自由）件数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１月末）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9020" y="6402669"/>
            <a:ext cx="9268476" cy="5078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171450" indent="-171450">
              <a:buFont typeface="Meiryo UI" panose="020B0604030504040204" pitchFamily="50" charset="-128"/>
              <a:buChar char="※"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月の一般家庭等の通常の契約口数（約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6,253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万件）を用いて試算。なお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月の低圧の総契約口数は約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8,600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万件だが、旧選択約款や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公衆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街路灯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などは、実態としてスイッチングが起きることが想定されにくく、母数から除外。また、同一需要家による供給事業者の変更や、旧一般電気事業者の規制料金・自由料金メニュー間での契約種変更は、複数回行われた場合、その都度、スイッチングとしてカウントされることに留意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08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10692</TotalTime>
  <Words>251</Words>
  <Application>Microsoft Office PowerPoint</Application>
  <PresentationFormat>A4 210 x 297 mm</PresentationFormat>
  <Paragraphs>81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【第361-3-2】新電力への契約先の切替え（スイッチング）実績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電力システム改革貫徹のための小委員会事務局提出資料</dc:title>
  <dc:creator>METI</dc:creator>
  <cp:lastModifiedBy>METI</cp:lastModifiedBy>
  <cp:revision>776</cp:revision>
  <cp:lastPrinted>2017-04-20T07:05:50Z</cp:lastPrinted>
  <dcterms:created xsi:type="dcterms:W3CDTF">2016-08-30T05:09:32Z</dcterms:created>
  <dcterms:modified xsi:type="dcterms:W3CDTF">2017-05-17T01:52:30Z</dcterms:modified>
</cp:coreProperties>
</file>