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080625" cy="14041438"/>
  <p:notesSz cx="6735763" cy="9866313"/>
  <p:defaultTextStyle>
    <a:defPPr>
      <a:defRPr lang="ja-JP"/>
    </a:defPPr>
    <a:lvl1pPr marL="0" algn="l" defTabSz="1337255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68628" algn="l" defTabSz="1337255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37255" algn="l" defTabSz="1337255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2005883" algn="l" defTabSz="1337255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674510" algn="l" defTabSz="1337255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343138" algn="l" defTabSz="1337255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4011765" algn="l" defTabSz="1337255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680393" algn="l" defTabSz="1337255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349021" algn="l" defTabSz="1337255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情報システム厚生課" initials="情報システム厚生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027" autoAdjust="0"/>
  </p:normalViewPr>
  <p:slideViewPr>
    <p:cSldViewPr>
      <p:cViewPr>
        <p:scale>
          <a:sx n="87" d="100"/>
          <a:sy n="87" d="100"/>
        </p:scale>
        <p:origin x="-318" y="2934"/>
      </p:cViewPr>
      <p:guideLst>
        <p:guide orient="horz" pos="4423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-1878" y="-84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18831" cy="493316"/>
          </a:xfrm>
          <a:prstGeom prst="rect">
            <a:avLst/>
          </a:prstGeom>
        </p:spPr>
        <p:txBody>
          <a:bodyPr vert="horz" lIns="90620" tIns="45308" rIns="90620" bIns="45308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8" y="0"/>
            <a:ext cx="2918831" cy="493316"/>
          </a:xfrm>
          <a:prstGeom prst="rect">
            <a:avLst/>
          </a:prstGeom>
        </p:spPr>
        <p:txBody>
          <a:bodyPr vert="horz" lIns="90620" tIns="45308" rIns="90620" bIns="45308" rtlCol="0"/>
          <a:lstStyle>
            <a:lvl1pPr algn="r">
              <a:defRPr sz="1200"/>
            </a:lvl1pPr>
          </a:lstStyle>
          <a:p>
            <a:fld id="{1CE0B28C-3330-4533-8E0D-1C83081FF916}" type="datetimeFigureOut">
              <a:rPr kumimoji="1" lang="ja-JP" altLang="en-US" smtClean="0"/>
              <a:pPr/>
              <a:t>2016/4/28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41525" y="741363"/>
            <a:ext cx="2652713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20" tIns="45308" rIns="90620" bIns="45308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503"/>
            <a:ext cx="5388610" cy="4439841"/>
          </a:xfrm>
          <a:prstGeom prst="rect">
            <a:avLst/>
          </a:prstGeom>
        </p:spPr>
        <p:txBody>
          <a:bodyPr vert="horz" lIns="90620" tIns="45308" rIns="90620" bIns="453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371285"/>
            <a:ext cx="2918831" cy="493316"/>
          </a:xfrm>
          <a:prstGeom prst="rect">
            <a:avLst/>
          </a:prstGeom>
        </p:spPr>
        <p:txBody>
          <a:bodyPr vert="horz" lIns="90620" tIns="45308" rIns="90620" bIns="45308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8" y="9371285"/>
            <a:ext cx="2918831" cy="493316"/>
          </a:xfrm>
          <a:prstGeom prst="rect">
            <a:avLst/>
          </a:prstGeom>
        </p:spPr>
        <p:txBody>
          <a:bodyPr vert="horz" lIns="90620" tIns="45308" rIns="90620" bIns="45308" rtlCol="0" anchor="b"/>
          <a:lstStyle>
            <a:lvl1pPr algn="r">
              <a:defRPr sz="1200"/>
            </a:lvl1pPr>
          </a:lstStyle>
          <a:p>
            <a:fld id="{E57F5A5E-6ACD-4EB5-9CE6-79E3BBA444BF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0292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3725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668628" algn="l" defTabSz="133725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1337255" algn="l" defTabSz="133725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2005883" algn="l" defTabSz="133725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2674510" algn="l" defTabSz="133725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3343138" algn="l" defTabSz="133725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4011765" algn="l" defTabSz="133725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4680393" algn="l" defTabSz="133725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5349021" algn="l" defTabSz="133725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F5A5E-6ACD-4EB5-9CE6-79E3BBA444BF}" type="slidenum">
              <a:rPr kumimoji="1" lang="ja-JP" altLang="en-US" smtClean="0"/>
              <a:pPr/>
              <a:t>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921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6048" y="4361950"/>
            <a:ext cx="8568531" cy="3009808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094" y="7956814"/>
            <a:ext cx="7056438" cy="35883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37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0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74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43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11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80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349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667E-B2BE-4FE4-9183-8BA76E734D6E}" type="datetime1">
              <a:rPr kumimoji="1" lang="ja-JP" altLang="en-US" smtClean="0"/>
              <a:pPr/>
              <a:t>2016/4/28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12ED-A449-4B92-93ED-C0D22888964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81D4E-B1D5-4B88-9DF7-3A9D638FFE25}" type="datetime1">
              <a:rPr kumimoji="1" lang="ja-JP" altLang="en-US" smtClean="0"/>
              <a:pPr/>
              <a:t>2016/4/28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12ED-A449-4B92-93ED-C0D22888964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454" y="562311"/>
            <a:ext cx="2268141" cy="11980726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04032" y="562311"/>
            <a:ext cx="6636411" cy="1198072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0EF38-3724-4F6E-AFAB-08E020D335A9}" type="datetime1">
              <a:rPr kumimoji="1" lang="ja-JP" altLang="en-US" smtClean="0"/>
              <a:pPr/>
              <a:t>2016/4/28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12ED-A449-4B92-93ED-C0D22888964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A0B1-3D91-4147-9CE9-DB43BDE92100}" type="datetime1">
              <a:rPr kumimoji="1" lang="ja-JP" altLang="en-US" smtClean="0"/>
              <a:pPr/>
              <a:t>2016/4/28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12ED-A449-4B92-93ED-C0D22888964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301" y="9022925"/>
            <a:ext cx="8568531" cy="2788786"/>
          </a:xfrm>
        </p:spPr>
        <p:txBody>
          <a:bodyPr anchor="t"/>
          <a:lstStyle>
            <a:lvl1pPr algn="l">
              <a:defRPr sz="58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96301" y="5951364"/>
            <a:ext cx="8568531" cy="3071563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68628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3725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0588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67451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4313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1176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68039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34902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E38ED-0D3C-46D0-A735-93E5CA7A3AE9}" type="datetime1">
              <a:rPr kumimoji="1" lang="ja-JP" altLang="en-US" smtClean="0"/>
              <a:pPr/>
              <a:t>2016/4/28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12ED-A449-4B92-93ED-C0D22888964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4031" y="3276338"/>
            <a:ext cx="4452276" cy="926670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24318" y="3276338"/>
            <a:ext cx="4452276" cy="926670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46B3-C7C2-4F98-9520-A84E2AE67568}" type="datetime1">
              <a:rPr kumimoji="1" lang="ja-JP" altLang="en-US" smtClean="0"/>
              <a:pPr/>
              <a:t>2016/4/28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12ED-A449-4B92-93ED-C0D22888964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4033" y="3143073"/>
            <a:ext cx="4454026" cy="1309883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68628" indent="0">
              <a:buNone/>
              <a:defRPr sz="2900" b="1"/>
            </a:lvl2pPr>
            <a:lvl3pPr marL="1337255" indent="0">
              <a:buNone/>
              <a:defRPr sz="2600" b="1"/>
            </a:lvl3pPr>
            <a:lvl4pPr marL="2005883" indent="0">
              <a:buNone/>
              <a:defRPr sz="2300" b="1"/>
            </a:lvl4pPr>
            <a:lvl5pPr marL="2674510" indent="0">
              <a:buNone/>
              <a:defRPr sz="2300" b="1"/>
            </a:lvl5pPr>
            <a:lvl6pPr marL="3343138" indent="0">
              <a:buNone/>
              <a:defRPr sz="2300" b="1"/>
            </a:lvl6pPr>
            <a:lvl7pPr marL="4011765" indent="0">
              <a:buNone/>
              <a:defRPr sz="2300" b="1"/>
            </a:lvl7pPr>
            <a:lvl8pPr marL="4680393" indent="0">
              <a:buNone/>
              <a:defRPr sz="2300" b="1"/>
            </a:lvl8pPr>
            <a:lvl9pPr marL="5349021" indent="0">
              <a:buNone/>
              <a:defRPr sz="23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4033" y="4452955"/>
            <a:ext cx="4454026" cy="8090080"/>
          </a:xfrm>
        </p:spPr>
        <p:txBody>
          <a:bodyPr/>
          <a:lstStyle>
            <a:lvl1pPr>
              <a:defRPr sz="36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20821" y="3143073"/>
            <a:ext cx="4455775" cy="1309883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68628" indent="0">
              <a:buNone/>
              <a:defRPr sz="2900" b="1"/>
            </a:lvl2pPr>
            <a:lvl3pPr marL="1337255" indent="0">
              <a:buNone/>
              <a:defRPr sz="2600" b="1"/>
            </a:lvl3pPr>
            <a:lvl4pPr marL="2005883" indent="0">
              <a:buNone/>
              <a:defRPr sz="2300" b="1"/>
            </a:lvl4pPr>
            <a:lvl5pPr marL="2674510" indent="0">
              <a:buNone/>
              <a:defRPr sz="2300" b="1"/>
            </a:lvl5pPr>
            <a:lvl6pPr marL="3343138" indent="0">
              <a:buNone/>
              <a:defRPr sz="2300" b="1"/>
            </a:lvl6pPr>
            <a:lvl7pPr marL="4011765" indent="0">
              <a:buNone/>
              <a:defRPr sz="2300" b="1"/>
            </a:lvl7pPr>
            <a:lvl8pPr marL="4680393" indent="0">
              <a:buNone/>
              <a:defRPr sz="2300" b="1"/>
            </a:lvl8pPr>
            <a:lvl9pPr marL="5349021" indent="0">
              <a:buNone/>
              <a:defRPr sz="23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20821" y="4452955"/>
            <a:ext cx="4455775" cy="8090080"/>
          </a:xfrm>
        </p:spPr>
        <p:txBody>
          <a:bodyPr/>
          <a:lstStyle>
            <a:lvl1pPr>
              <a:defRPr sz="36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9F718-A9C8-4DB2-A490-2338682DEC63}" type="datetime1">
              <a:rPr kumimoji="1" lang="ja-JP" altLang="en-US" smtClean="0"/>
              <a:pPr/>
              <a:t>2016/4/28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12ED-A449-4B92-93ED-C0D22888964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E7A3-38A1-430A-9ACF-4DDE1223E54A}" type="datetime1">
              <a:rPr kumimoji="1" lang="ja-JP" altLang="en-US" smtClean="0"/>
              <a:pPr/>
              <a:t>2016/4/28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12ED-A449-4B92-93ED-C0D22888964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A248-28A5-45DB-A822-A1F528820D71}" type="datetime1">
              <a:rPr kumimoji="1" lang="ja-JP" altLang="en-US" smtClean="0"/>
              <a:pPr/>
              <a:t>2016/4/28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12ED-A449-4B92-93ED-C0D22888964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4" y="559057"/>
            <a:ext cx="3316457" cy="2379244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41245" y="559060"/>
            <a:ext cx="5635350" cy="11983978"/>
          </a:xfrm>
        </p:spPr>
        <p:txBody>
          <a:bodyPr/>
          <a:lstStyle>
            <a:lvl1pPr>
              <a:defRPr sz="4700"/>
            </a:lvl1pPr>
            <a:lvl2pPr>
              <a:defRPr sz="4100"/>
            </a:lvl2pPr>
            <a:lvl3pPr>
              <a:defRPr sz="36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4034" y="2938304"/>
            <a:ext cx="3316457" cy="9604734"/>
          </a:xfrm>
        </p:spPr>
        <p:txBody>
          <a:bodyPr/>
          <a:lstStyle>
            <a:lvl1pPr marL="0" indent="0">
              <a:buNone/>
              <a:defRPr sz="2100"/>
            </a:lvl1pPr>
            <a:lvl2pPr marL="668628" indent="0">
              <a:buNone/>
              <a:defRPr sz="1800"/>
            </a:lvl2pPr>
            <a:lvl3pPr marL="1337255" indent="0">
              <a:buNone/>
              <a:defRPr sz="1500"/>
            </a:lvl3pPr>
            <a:lvl4pPr marL="2005883" indent="0">
              <a:buNone/>
              <a:defRPr sz="1400"/>
            </a:lvl4pPr>
            <a:lvl5pPr marL="2674510" indent="0">
              <a:buNone/>
              <a:defRPr sz="1400"/>
            </a:lvl5pPr>
            <a:lvl6pPr marL="3343138" indent="0">
              <a:buNone/>
              <a:defRPr sz="1400"/>
            </a:lvl6pPr>
            <a:lvl7pPr marL="4011765" indent="0">
              <a:buNone/>
              <a:defRPr sz="1400"/>
            </a:lvl7pPr>
            <a:lvl8pPr marL="4680393" indent="0">
              <a:buNone/>
              <a:defRPr sz="1400"/>
            </a:lvl8pPr>
            <a:lvl9pPr marL="5349021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D6532-C8DB-48C0-9C87-A9EA03BF1287}" type="datetime1">
              <a:rPr kumimoji="1" lang="ja-JP" altLang="en-US" smtClean="0"/>
              <a:pPr/>
              <a:t>2016/4/28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12ED-A449-4B92-93ED-C0D22888964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874" y="9829009"/>
            <a:ext cx="6048375" cy="116037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75874" y="1254627"/>
            <a:ext cx="6048375" cy="8424863"/>
          </a:xfrm>
        </p:spPr>
        <p:txBody>
          <a:bodyPr/>
          <a:lstStyle>
            <a:lvl1pPr marL="0" indent="0">
              <a:buNone/>
              <a:defRPr sz="4700"/>
            </a:lvl1pPr>
            <a:lvl2pPr marL="668628" indent="0">
              <a:buNone/>
              <a:defRPr sz="4100"/>
            </a:lvl2pPr>
            <a:lvl3pPr marL="1337255" indent="0">
              <a:buNone/>
              <a:defRPr sz="3600"/>
            </a:lvl3pPr>
            <a:lvl4pPr marL="2005883" indent="0">
              <a:buNone/>
              <a:defRPr sz="2900"/>
            </a:lvl4pPr>
            <a:lvl5pPr marL="2674510" indent="0">
              <a:buNone/>
              <a:defRPr sz="2900"/>
            </a:lvl5pPr>
            <a:lvl6pPr marL="3343138" indent="0">
              <a:buNone/>
              <a:defRPr sz="2900"/>
            </a:lvl6pPr>
            <a:lvl7pPr marL="4011765" indent="0">
              <a:buNone/>
              <a:defRPr sz="2900"/>
            </a:lvl7pPr>
            <a:lvl8pPr marL="4680393" indent="0">
              <a:buNone/>
              <a:defRPr sz="2900"/>
            </a:lvl8pPr>
            <a:lvl9pPr marL="5349021" indent="0">
              <a:buNone/>
              <a:defRPr sz="29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75874" y="10989379"/>
            <a:ext cx="6048375" cy="1647918"/>
          </a:xfrm>
        </p:spPr>
        <p:txBody>
          <a:bodyPr/>
          <a:lstStyle>
            <a:lvl1pPr marL="0" indent="0">
              <a:buNone/>
              <a:defRPr sz="2100"/>
            </a:lvl1pPr>
            <a:lvl2pPr marL="668628" indent="0">
              <a:buNone/>
              <a:defRPr sz="1800"/>
            </a:lvl2pPr>
            <a:lvl3pPr marL="1337255" indent="0">
              <a:buNone/>
              <a:defRPr sz="1500"/>
            </a:lvl3pPr>
            <a:lvl4pPr marL="2005883" indent="0">
              <a:buNone/>
              <a:defRPr sz="1400"/>
            </a:lvl4pPr>
            <a:lvl5pPr marL="2674510" indent="0">
              <a:buNone/>
              <a:defRPr sz="1400"/>
            </a:lvl5pPr>
            <a:lvl6pPr marL="3343138" indent="0">
              <a:buNone/>
              <a:defRPr sz="1400"/>
            </a:lvl6pPr>
            <a:lvl7pPr marL="4011765" indent="0">
              <a:buNone/>
              <a:defRPr sz="1400"/>
            </a:lvl7pPr>
            <a:lvl8pPr marL="4680393" indent="0">
              <a:buNone/>
              <a:defRPr sz="1400"/>
            </a:lvl8pPr>
            <a:lvl9pPr marL="5349021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9CE0A-4B47-4A7A-B2FA-FF595D80F6E2}" type="datetime1">
              <a:rPr kumimoji="1" lang="ja-JP" altLang="en-US" smtClean="0"/>
              <a:pPr/>
              <a:t>2016/4/28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C12ED-A449-4B92-93ED-C0D22888964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504032" y="562310"/>
            <a:ext cx="9072563" cy="2340239"/>
          </a:xfrm>
          <a:prstGeom prst="rect">
            <a:avLst/>
          </a:prstGeom>
        </p:spPr>
        <p:txBody>
          <a:bodyPr vert="horz" lIns="133726" tIns="66863" rIns="133726" bIns="66863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4032" y="3276338"/>
            <a:ext cx="9072563" cy="9266700"/>
          </a:xfrm>
          <a:prstGeom prst="rect">
            <a:avLst/>
          </a:prstGeom>
        </p:spPr>
        <p:txBody>
          <a:bodyPr vert="horz" lIns="133726" tIns="66863" rIns="133726" bIns="66863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04031" y="13014335"/>
            <a:ext cx="2352146" cy="747575"/>
          </a:xfrm>
          <a:prstGeom prst="rect">
            <a:avLst/>
          </a:prstGeom>
        </p:spPr>
        <p:txBody>
          <a:bodyPr vert="horz" lIns="133726" tIns="66863" rIns="133726" bIns="66863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EB0DB-F43E-4904-B13F-C08A056306D4}" type="datetime1">
              <a:rPr kumimoji="1" lang="ja-JP" altLang="en-US" smtClean="0"/>
              <a:pPr/>
              <a:t>2016/4/28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444214" y="13014335"/>
            <a:ext cx="3192198" cy="747575"/>
          </a:xfrm>
          <a:prstGeom prst="rect">
            <a:avLst/>
          </a:prstGeom>
        </p:spPr>
        <p:txBody>
          <a:bodyPr vert="horz" lIns="133726" tIns="66863" rIns="133726" bIns="66863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224448" y="13014335"/>
            <a:ext cx="2352146" cy="747575"/>
          </a:xfrm>
          <a:prstGeom prst="rect">
            <a:avLst/>
          </a:prstGeom>
        </p:spPr>
        <p:txBody>
          <a:bodyPr vert="horz" lIns="133726" tIns="66863" rIns="133726" bIns="66863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C12ED-A449-4B92-93ED-C0D22888964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337255" rtl="0" eaLnBrk="1" latinLnBrk="0" hangingPunct="1">
        <a:spcBef>
          <a:spcPct val="0"/>
        </a:spcBef>
        <a:buNone/>
        <a:defRPr kumimoji="1"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1471" indent="-501471" algn="l" defTabSz="1337255" rtl="0" eaLnBrk="1" latinLnBrk="0" hangingPunct="1">
        <a:spcBef>
          <a:spcPct val="20000"/>
        </a:spcBef>
        <a:buFont typeface="Arial" pitchFamily="34" charset="0"/>
        <a:buChar char="•"/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1pPr>
      <a:lvl2pPr marL="1086520" indent="-417892" algn="l" defTabSz="1337255" rtl="0" eaLnBrk="1" latinLnBrk="0" hangingPunct="1">
        <a:spcBef>
          <a:spcPct val="20000"/>
        </a:spcBef>
        <a:buFont typeface="Arial" pitchFamily="34" charset="0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71569" indent="-334314" algn="l" defTabSz="1337255" rtl="0" eaLnBrk="1" latinLnBrk="0" hangingPunct="1">
        <a:spcBef>
          <a:spcPct val="20000"/>
        </a:spcBef>
        <a:buFont typeface="Arial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40196" indent="-334314" algn="l" defTabSz="1337255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3008824" indent="-334314" algn="l" defTabSz="1337255" rtl="0" eaLnBrk="1" latinLnBrk="0" hangingPunct="1">
        <a:spcBef>
          <a:spcPct val="20000"/>
        </a:spcBef>
        <a:buFont typeface="Arial" pitchFamily="34" charset="0"/>
        <a:buChar char="»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77452" indent="-334314" algn="l" defTabSz="1337255" rtl="0" eaLnBrk="1" latinLnBrk="0" hangingPunct="1">
        <a:spcBef>
          <a:spcPct val="20000"/>
        </a:spcBef>
        <a:buFont typeface="Arial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46079" indent="-334314" algn="l" defTabSz="1337255" rtl="0" eaLnBrk="1" latinLnBrk="0" hangingPunct="1">
        <a:spcBef>
          <a:spcPct val="20000"/>
        </a:spcBef>
        <a:buFont typeface="Arial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14707" indent="-334314" algn="l" defTabSz="1337255" rtl="0" eaLnBrk="1" latinLnBrk="0" hangingPunct="1">
        <a:spcBef>
          <a:spcPct val="20000"/>
        </a:spcBef>
        <a:buFont typeface="Arial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683334" indent="-334314" algn="l" defTabSz="1337255" rtl="0" eaLnBrk="1" latinLnBrk="0" hangingPunct="1">
        <a:spcBef>
          <a:spcPct val="20000"/>
        </a:spcBef>
        <a:buFont typeface="Arial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37255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8628" algn="l" defTabSz="1337255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37255" algn="l" defTabSz="1337255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05883" algn="l" defTabSz="1337255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74510" algn="l" defTabSz="1337255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43138" algn="l" defTabSz="1337255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011765" algn="l" defTabSz="1337255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80393" algn="l" defTabSz="1337255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349021" algn="l" defTabSz="1337255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5339231"/>
              </p:ext>
            </p:extLst>
          </p:nvPr>
        </p:nvGraphicFramePr>
        <p:xfrm>
          <a:off x="1" y="633810"/>
          <a:ext cx="10030152" cy="12612396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504877"/>
                <a:gridCol w="6047507"/>
                <a:gridCol w="1512073"/>
                <a:gridCol w="1965695"/>
              </a:tblGrid>
              <a:tr h="483745">
                <a:tc>
                  <a:txBody>
                    <a:bodyPr/>
                    <a:lstStyle/>
                    <a:p>
                      <a:pPr algn="ctr"/>
                      <a:endParaRPr kumimoji="1" lang="ja-JP" altLang="en-US" sz="22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　　　　　</a:t>
                      </a:r>
                      <a:r>
                        <a:rPr kumimoji="1" lang="en-US" altLang="ja-JP" sz="22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H</a:t>
                      </a:r>
                      <a:r>
                        <a:rPr kumimoji="1" lang="ja-JP" altLang="en-US" sz="22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２５　　　　　　　　～　</a:t>
                      </a:r>
                      <a:r>
                        <a:rPr kumimoji="1" lang="en-US" altLang="ja-JP" sz="22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H27</a:t>
                      </a:r>
                      <a:r>
                        <a:rPr kumimoji="1" lang="ja-JP" altLang="en-US" sz="22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頃　　　～　</a:t>
                      </a:r>
                      <a:r>
                        <a:rPr kumimoji="1" lang="en-US" altLang="ja-JP" sz="22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H30</a:t>
                      </a:r>
                      <a:endParaRPr kumimoji="1" lang="ja-JP" altLang="en-US" sz="22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H31</a:t>
                      </a:r>
                      <a:r>
                        <a:rPr kumimoji="1" lang="ja-JP" altLang="en-US" sz="22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～</a:t>
                      </a:r>
                      <a:r>
                        <a:rPr kumimoji="1" lang="en-US" altLang="ja-JP" sz="22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H35</a:t>
                      </a:r>
                      <a:endParaRPr kumimoji="1" lang="ja-JP" altLang="en-US" sz="22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H30</a:t>
                      </a:r>
                      <a:r>
                        <a:rPr kumimoji="1" lang="ja-JP" altLang="en-US" sz="22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年代後半</a:t>
                      </a:r>
                      <a:endParaRPr kumimoji="1" lang="ja-JP" altLang="en-US" sz="22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</a:tr>
              <a:tr h="27836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5609" marR="145609" marT="70188" marB="70188"/>
                </a:tc>
                <a:tc>
                  <a:txBody>
                    <a:bodyPr/>
                    <a:lstStyle/>
                    <a:p>
                      <a:endParaRPr kumimoji="1" lang="ja-JP" altLang="en-US" sz="2200" b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  <a:tc>
                  <a:txBody>
                    <a:bodyPr/>
                    <a:lstStyle/>
                    <a:p>
                      <a:endParaRPr kumimoji="1" lang="ja-JP" altLang="en-US" sz="2200" b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  <a:tc>
                  <a:txBody>
                    <a:bodyPr/>
                    <a:lstStyle/>
                    <a:p>
                      <a:endParaRPr kumimoji="1" lang="ja-JP" altLang="en-US" sz="2200" b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</a:tr>
              <a:tr h="20956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石油・天然ガス</a:t>
                      </a:r>
                      <a:endParaRPr kumimoji="1" lang="en-US" altLang="ja-JP" sz="1800" b="1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/>
                        <a:t>　　　　　　　　　</a:t>
                      </a:r>
                      <a:endParaRPr kumimoji="1" lang="en-US" altLang="ja-JP" sz="2200" b="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200" b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200" b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</a:tr>
              <a:tr h="3022875">
                <a:tc>
                  <a:txBody>
                    <a:bodyPr/>
                    <a:lstStyle/>
                    <a:p>
                      <a:endParaRPr kumimoji="1" lang="en-US" altLang="ja-JP" sz="2100" b="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r>
                        <a:rPr kumimoji="1" lang="ja-JP" altLang="en-US" sz="2100" b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海底熱水鉱床</a:t>
                      </a:r>
                      <a:endParaRPr kumimoji="1" lang="en-US" altLang="ja-JP" sz="2100" b="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200" b="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ctr"/>
                      <a:endParaRPr kumimoji="1" lang="en-US" altLang="ja-JP" sz="2200" b="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ctr"/>
                      <a:endParaRPr kumimoji="1" lang="en-US" altLang="ja-JP" sz="2200" b="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ctr"/>
                      <a:endParaRPr kumimoji="1" lang="en-US" altLang="ja-JP" sz="2200" b="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200" b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800" b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</a:tr>
              <a:tr h="1847152">
                <a:tc>
                  <a:txBody>
                    <a:bodyPr/>
                    <a:lstStyle/>
                    <a:p>
                      <a:endParaRPr kumimoji="1" lang="en-US" altLang="ja-JP" sz="2200" b="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200" b="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200" b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200" b="1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</a:tr>
              <a:tr h="1777150">
                <a:tc>
                  <a:txBody>
                    <a:bodyPr/>
                    <a:lstStyle/>
                    <a:p>
                      <a:endParaRPr kumimoji="1" lang="en-US" altLang="ja-JP" sz="2200" b="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200" b="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200" b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200" b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</a:tr>
              <a:tr h="602203">
                <a:tc>
                  <a:txBody>
                    <a:bodyPr/>
                    <a:lstStyle/>
                    <a:p>
                      <a:endParaRPr kumimoji="1" lang="en-US" altLang="ja-JP" sz="1200" b="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200" b="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200" b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200" b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145609" marR="145609" marT="70188" marB="70188"/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6849" y="1391644"/>
            <a:ext cx="516067" cy="2448442"/>
          </a:xfrm>
          <a:prstGeom prst="rect">
            <a:avLst/>
          </a:prstGeom>
          <a:noFill/>
        </p:spPr>
        <p:txBody>
          <a:bodyPr vert="eaVert" wrap="square" lIns="95518" tIns="47759" rIns="95518" bIns="47759" rtlCol="0">
            <a:spAutoFit/>
          </a:bodyPr>
          <a:lstStyle/>
          <a:p>
            <a:r>
              <a:rPr lang="ja-JP" altLang="en-US" sz="2100" dirty="0">
                <a:solidFill>
                  <a:schemeClr val="bg1"/>
                </a:solidFill>
              </a:rPr>
              <a:t>メタンハイドレート</a:t>
            </a:r>
          </a:p>
        </p:txBody>
      </p:sp>
      <p:sp>
        <p:nvSpPr>
          <p:cNvPr id="8" name="円/楕円 7"/>
          <p:cNvSpPr/>
          <p:nvPr/>
        </p:nvSpPr>
        <p:spPr>
          <a:xfrm>
            <a:off x="537488" y="1161619"/>
            <a:ext cx="346924" cy="122422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518" tIns="47759" rIns="95518" bIns="47759" spcCol="0" rtlCol="0" anchor="ctr"/>
          <a:lstStyle/>
          <a:p>
            <a:pPr algn="ctr"/>
            <a:r>
              <a:rPr lang="ja-JP" altLang="en-US" sz="1900" b="1" dirty="0">
                <a:solidFill>
                  <a:schemeClr val="tx1"/>
                </a:solidFill>
              </a:rPr>
              <a:t>砂層型</a:t>
            </a:r>
          </a:p>
        </p:txBody>
      </p:sp>
      <p:sp>
        <p:nvSpPr>
          <p:cNvPr id="9" name="円/楕円 8"/>
          <p:cNvSpPr/>
          <p:nvPr/>
        </p:nvSpPr>
        <p:spPr>
          <a:xfrm>
            <a:off x="527031" y="2686508"/>
            <a:ext cx="346924" cy="114523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518" tIns="47759" rIns="95518" bIns="47759" spcCol="0" rtlCol="0" anchor="ctr"/>
          <a:lstStyle/>
          <a:p>
            <a:pPr algn="ctr"/>
            <a:r>
              <a:rPr lang="ja-JP" altLang="en-US" sz="1900" b="1" dirty="0">
                <a:solidFill>
                  <a:schemeClr val="tx1"/>
                </a:solidFill>
              </a:rPr>
              <a:t>表層型</a:t>
            </a:r>
          </a:p>
        </p:txBody>
      </p:sp>
      <p:sp>
        <p:nvSpPr>
          <p:cNvPr id="10" name="円/楕円 9"/>
          <p:cNvSpPr/>
          <p:nvPr/>
        </p:nvSpPr>
        <p:spPr>
          <a:xfrm>
            <a:off x="495854" y="3926183"/>
            <a:ext cx="346924" cy="125395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518" tIns="47759" rIns="95518" bIns="47759" spcCol="0"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基礎物理探査</a:t>
            </a:r>
            <a:endParaRPr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694660" y="4969822"/>
            <a:ext cx="346924" cy="102676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518" tIns="47759" rIns="95518" bIns="47759" spcCol="0"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基礎試錐</a:t>
            </a:r>
          </a:p>
        </p:txBody>
      </p:sp>
      <p:sp>
        <p:nvSpPr>
          <p:cNvPr id="12" name="角丸四角形 11"/>
          <p:cNvSpPr/>
          <p:nvPr/>
        </p:nvSpPr>
        <p:spPr>
          <a:xfrm>
            <a:off x="928129" y="1264531"/>
            <a:ext cx="1454628" cy="880063"/>
          </a:xfrm>
          <a:prstGeom prst="roundRect">
            <a:avLst>
              <a:gd name="adj" fmla="val 731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7606" tIns="47759" rIns="37606" bIns="47759" rtlCol="0" anchor="ctr"/>
          <a:lstStyle/>
          <a:p>
            <a:pPr>
              <a:spcBef>
                <a:spcPts val="627"/>
              </a:spcBef>
            </a:pPr>
            <a:r>
              <a:rPr lang="en-US" altLang="ja-JP" sz="1400" dirty="0">
                <a:solidFill>
                  <a:prstClr val="black"/>
                </a:solidFill>
              </a:rPr>
              <a:t>H25</a:t>
            </a:r>
            <a:r>
              <a:rPr lang="ja-JP" altLang="en-US" sz="1400" dirty="0">
                <a:solidFill>
                  <a:prstClr val="black"/>
                </a:solidFill>
              </a:rPr>
              <a:t>年１月から世界初の「海洋産出試験」実施</a:t>
            </a:r>
          </a:p>
        </p:txBody>
      </p:sp>
      <p:sp>
        <p:nvSpPr>
          <p:cNvPr id="13" name="右矢印 12"/>
          <p:cNvSpPr/>
          <p:nvPr/>
        </p:nvSpPr>
        <p:spPr>
          <a:xfrm>
            <a:off x="2401745" y="1177207"/>
            <a:ext cx="188988" cy="1119388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5518" tIns="47759" rIns="95518" bIns="47759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2612506" y="1197100"/>
            <a:ext cx="1462662" cy="861882"/>
          </a:xfrm>
          <a:prstGeom prst="roundRect">
            <a:avLst>
              <a:gd name="adj" fmla="val 926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7606" tIns="47759" rIns="37606" bIns="47759" rtlCol="0" anchor="ctr"/>
          <a:lstStyle/>
          <a:p>
            <a:pPr marL="190705" indent="-190705">
              <a:spcBef>
                <a:spcPts val="627"/>
              </a:spcBef>
            </a:pPr>
            <a:r>
              <a:rPr lang="ja-JP" altLang="en-US" sz="1300" dirty="0">
                <a:solidFill>
                  <a:prstClr val="black"/>
                </a:solidFill>
              </a:rPr>
              <a:t>○試験結果の分析</a:t>
            </a:r>
            <a:endParaRPr lang="en-US" altLang="ja-JP" sz="1300" dirty="0">
              <a:solidFill>
                <a:prstClr val="black"/>
              </a:solidFill>
            </a:endParaRPr>
          </a:p>
          <a:p>
            <a:pPr marL="190705" indent="-190705">
              <a:spcBef>
                <a:spcPts val="627"/>
              </a:spcBef>
            </a:pPr>
            <a:r>
              <a:rPr lang="ja-JP" altLang="en-US" sz="1300" dirty="0">
                <a:solidFill>
                  <a:prstClr val="black"/>
                </a:solidFill>
              </a:rPr>
              <a:t>○技術課題の克服</a:t>
            </a:r>
            <a:endParaRPr lang="en-US" altLang="ja-JP" sz="1300" dirty="0">
              <a:solidFill>
                <a:prstClr val="black"/>
              </a:solidFill>
            </a:endParaRPr>
          </a:p>
        </p:txBody>
      </p:sp>
      <p:sp>
        <p:nvSpPr>
          <p:cNvPr id="15" name="右矢印 14"/>
          <p:cNvSpPr/>
          <p:nvPr/>
        </p:nvSpPr>
        <p:spPr>
          <a:xfrm>
            <a:off x="4098283" y="1134179"/>
            <a:ext cx="143316" cy="1270759"/>
          </a:xfrm>
          <a:prstGeom prst="rightArrow">
            <a:avLst>
              <a:gd name="adj1" fmla="val 59220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5518" tIns="47759" rIns="95518" bIns="47759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6" name="対角する 2 つの角を丸めた四角形 15"/>
          <p:cNvSpPr/>
          <p:nvPr/>
        </p:nvSpPr>
        <p:spPr>
          <a:xfrm>
            <a:off x="5103642" y="1174429"/>
            <a:ext cx="491424" cy="1548691"/>
          </a:xfrm>
          <a:prstGeom prst="round2Diag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lIns="95518" tIns="47759" rIns="95518" bIns="47759" rtlCol="0" anchor="ctr"/>
          <a:lstStyle/>
          <a:p>
            <a:pPr algn="ctr"/>
            <a:r>
              <a:rPr lang="ja-JP" altLang="en-US" sz="1400" dirty="0">
                <a:solidFill>
                  <a:srgbClr val="FF0000"/>
                </a:solidFill>
              </a:rPr>
              <a:t>海洋産出試験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1100" dirty="0">
                <a:solidFill>
                  <a:prstClr val="black"/>
                </a:solidFill>
              </a:rPr>
              <a:t>（中長期</a:t>
            </a:r>
            <a:r>
              <a:rPr lang="ja-JP" altLang="en-US" sz="1500" dirty="0">
                <a:solidFill>
                  <a:prstClr val="black"/>
                </a:solidFill>
              </a:rPr>
              <a:t>）</a:t>
            </a:r>
            <a:endParaRPr lang="ja-JP" altLang="en-US" sz="1700" dirty="0">
              <a:solidFill>
                <a:prstClr val="black"/>
              </a:solidFill>
            </a:endParaRPr>
          </a:p>
        </p:txBody>
      </p:sp>
      <p:sp>
        <p:nvSpPr>
          <p:cNvPr id="17" name="対角する 2 つの角を丸めた四角形 16"/>
          <p:cNvSpPr/>
          <p:nvPr/>
        </p:nvSpPr>
        <p:spPr>
          <a:xfrm>
            <a:off x="5765274" y="1182971"/>
            <a:ext cx="491424" cy="1540150"/>
          </a:xfrm>
          <a:prstGeom prst="round2DiagRect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lIns="95518" tIns="47759" rIns="95518" bIns="47759" rtlCol="0" anchor="ctr"/>
          <a:lstStyle/>
          <a:p>
            <a:pPr algn="ctr"/>
            <a:r>
              <a:rPr lang="ja-JP" altLang="en-US" sz="1300" dirty="0">
                <a:solidFill>
                  <a:prstClr val="black"/>
                </a:solidFill>
              </a:rPr>
              <a:t>総合的検証の実施</a:t>
            </a:r>
          </a:p>
        </p:txBody>
      </p:sp>
      <p:sp>
        <p:nvSpPr>
          <p:cNvPr id="18" name="対角する 2 つの角を丸めた四角形 17"/>
          <p:cNvSpPr/>
          <p:nvPr/>
        </p:nvSpPr>
        <p:spPr>
          <a:xfrm>
            <a:off x="4274259" y="1164876"/>
            <a:ext cx="367917" cy="2666871"/>
          </a:xfrm>
          <a:prstGeom prst="round2Diag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lIns="95518" tIns="47759" rIns="95518" bIns="47759" rtlCol="0" anchor="ctr"/>
          <a:lstStyle/>
          <a:p>
            <a:pPr algn="ctr"/>
            <a:r>
              <a:rPr lang="ja-JP" altLang="en-US" sz="1700" dirty="0">
                <a:solidFill>
                  <a:schemeClr val="tx1"/>
                </a:solidFill>
              </a:rPr>
              <a:t>方向性の確認・見直し</a:t>
            </a:r>
          </a:p>
        </p:txBody>
      </p:sp>
      <p:sp>
        <p:nvSpPr>
          <p:cNvPr id="19" name="右矢印 18"/>
          <p:cNvSpPr/>
          <p:nvPr/>
        </p:nvSpPr>
        <p:spPr>
          <a:xfrm>
            <a:off x="4732264" y="1162813"/>
            <a:ext cx="286632" cy="1256852"/>
          </a:xfrm>
          <a:prstGeom prst="rightArrow">
            <a:avLst>
              <a:gd name="adj1" fmla="val 65366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5518" tIns="47759" rIns="95518" bIns="47759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8098605" y="1127091"/>
            <a:ext cx="1902716" cy="1258749"/>
          </a:xfrm>
          <a:prstGeom prst="roundRect">
            <a:avLst>
              <a:gd name="adj" fmla="val 4983"/>
            </a:avLst>
          </a:prstGeom>
          <a:solidFill>
            <a:srgbClr val="FF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7606" tIns="47759" rIns="37606" bIns="47759"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平成</a:t>
            </a:r>
            <a:r>
              <a:rPr lang="en-US" altLang="ja-JP" sz="1400" dirty="0">
                <a:solidFill>
                  <a:schemeClr val="tx1"/>
                </a:solidFill>
              </a:rPr>
              <a:t>30</a:t>
            </a:r>
            <a:r>
              <a:rPr lang="ja-JP" altLang="en-US" sz="1400" dirty="0">
                <a:solidFill>
                  <a:schemeClr val="tx1"/>
                </a:solidFill>
              </a:rPr>
              <a:t>年代後半に</a:t>
            </a:r>
            <a:r>
              <a:rPr lang="ja-JP" altLang="en-US" sz="1400" dirty="0">
                <a:solidFill>
                  <a:srgbClr val="FF0000"/>
                </a:solidFill>
              </a:rPr>
              <a:t>民間が主導する商業化プロジェクトが開始</a:t>
            </a:r>
            <a:r>
              <a:rPr lang="ja-JP" altLang="en-US" sz="1400" dirty="0">
                <a:solidFill>
                  <a:prstClr val="black"/>
                </a:solidFill>
              </a:rPr>
              <a:t>されるよう、国際情勢をにらみつつ</a:t>
            </a:r>
            <a:r>
              <a:rPr lang="ja-JP" altLang="en-US" sz="1400" dirty="0">
                <a:solidFill>
                  <a:srgbClr val="FF0000"/>
                </a:solidFill>
              </a:rPr>
              <a:t>技術開発</a:t>
            </a:r>
            <a:r>
              <a:rPr lang="ja-JP" altLang="en-US" sz="1400" dirty="0">
                <a:solidFill>
                  <a:prstClr val="black"/>
                </a:solidFill>
              </a:rPr>
              <a:t>を進める。</a:t>
            </a:r>
            <a:endParaRPr lang="en-US" altLang="ja-JP" sz="1400" dirty="0">
              <a:solidFill>
                <a:prstClr val="black"/>
              </a:solidFill>
            </a:endParaRPr>
          </a:p>
        </p:txBody>
      </p:sp>
      <p:sp>
        <p:nvSpPr>
          <p:cNvPr id="22" name="右矢印 21"/>
          <p:cNvSpPr/>
          <p:nvPr/>
        </p:nvSpPr>
        <p:spPr>
          <a:xfrm>
            <a:off x="6691314" y="1067173"/>
            <a:ext cx="1285268" cy="1738574"/>
          </a:xfrm>
          <a:prstGeom prst="rightArrow">
            <a:avLst>
              <a:gd name="adj1" fmla="val 76924"/>
              <a:gd name="adj2" fmla="val 24569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5518" tIns="47759" rIns="95518" bIns="47759" rtlCol="0" anchor="ctr"/>
          <a:lstStyle/>
          <a:p>
            <a:pPr algn="ctr"/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5103642" y="2849291"/>
            <a:ext cx="1291736" cy="880797"/>
          </a:xfrm>
          <a:prstGeom prst="roundRect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7606" tIns="47759" rIns="37606" bIns="47759" rtlCol="0" anchor="ctr"/>
          <a:lstStyle/>
          <a:p>
            <a:pPr>
              <a:spcBef>
                <a:spcPts val="627"/>
              </a:spcBef>
            </a:pPr>
            <a:r>
              <a:rPr lang="ja-JP" altLang="en-US" sz="1400" dirty="0">
                <a:solidFill>
                  <a:prstClr val="black"/>
                </a:solidFill>
              </a:rPr>
              <a:t>資源回収技術の本格調査・研究開発等に着手。</a:t>
            </a:r>
            <a:endParaRPr lang="en-US" altLang="ja-JP" sz="1400" dirty="0">
              <a:solidFill>
                <a:prstClr val="black"/>
              </a:solidFill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916136" y="2723121"/>
            <a:ext cx="3128281" cy="66526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5211" tIns="47759" rIns="75211" bIns="47759" rtlCol="0" anchor="ctr"/>
          <a:lstStyle/>
          <a:p>
            <a:pPr>
              <a:spcBef>
                <a:spcPts val="627"/>
              </a:spcBef>
            </a:pPr>
            <a:r>
              <a:rPr lang="ja-JP" altLang="en-US" sz="1400" dirty="0">
                <a:solidFill>
                  <a:prstClr val="black"/>
                </a:solidFill>
              </a:rPr>
              <a:t>平成</a:t>
            </a:r>
            <a:r>
              <a:rPr lang="en-US" altLang="ja-JP" sz="1400" dirty="0">
                <a:solidFill>
                  <a:prstClr val="black"/>
                </a:solidFill>
              </a:rPr>
              <a:t>25</a:t>
            </a:r>
            <a:r>
              <a:rPr lang="ja-JP" altLang="en-US" sz="1400" dirty="0">
                <a:solidFill>
                  <a:prstClr val="black"/>
                </a:solidFill>
              </a:rPr>
              <a:t>年度以降</a:t>
            </a:r>
            <a:r>
              <a:rPr lang="en-US" altLang="ja-JP" sz="1400" dirty="0">
                <a:solidFill>
                  <a:prstClr val="black"/>
                </a:solidFill>
              </a:rPr>
              <a:t>3</a:t>
            </a:r>
            <a:r>
              <a:rPr lang="ja-JP" altLang="en-US" sz="1400" dirty="0">
                <a:solidFill>
                  <a:prstClr val="black"/>
                </a:solidFill>
              </a:rPr>
              <a:t>年間程度で日本海側を中心に、</a:t>
            </a:r>
            <a:r>
              <a:rPr lang="ja-JP" altLang="en-US" sz="1400" dirty="0">
                <a:solidFill>
                  <a:srgbClr val="FF0000"/>
                </a:solidFill>
              </a:rPr>
              <a:t>資源量把握に向けた取組</a:t>
            </a:r>
            <a:r>
              <a:rPr lang="ja-JP" altLang="en-US" sz="1400" dirty="0">
                <a:solidFill>
                  <a:prstClr val="black"/>
                </a:solidFill>
              </a:rPr>
              <a:t>を集中的に実施。</a:t>
            </a:r>
            <a:endParaRPr lang="en-US" altLang="ja-JP" sz="1400" dirty="0">
              <a:solidFill>
                <a:prstClr val="black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1306341" y="3410156"/>
            <a:ext cx="1346667" cy="45170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7606" tIns="47759" rIns="37606" bIns="47759" rtlCol="0" anchor="ctr"/>
          <a:lstStyle/>
          <a:p>
            <a:pPr marL="190705" indent="-190705" algn="ctr">
              <a:lnSpc>
                <a:spcPts val="800"/>
              </a:lnSpc>
              <a:spcBef>
                <a:spcPts val="627"/>
              </a:spcBef>
            </a:pPr>
            <a:r>
              <a:rPr lang="ja-JP" altLang="en-US" sz="1100" dirty="0">
                <a:solidFill>
                  <a:prstClr val="black"/>
                </a:solidFill>
              </a:rPr>
              <a:t>有望地点で</a:t>
            </a:r>
            <a:r>
              <a:rPr lang="ja-JP" altLang="en-US" sz="1100" dirty="0" smtClean="0">
                <a:solidFill>
                  <a:prstClr val="black"/>
                </a:solidFill>
              </a:rPr>
              <a:t>の</a:t>
            </a:r>
            <a:endParaRPr lang="en-US" altLang="ja-JP" sz="1100" dirty="0" smtClean="0">
              <a:solidFill>
                <a:prstClr val="black"/>
              </a:solidFill>
            </a:endParaRPr>
          </a:p>
          <a:p>
            <a:pPr marL="190705" indent="-190705" algn="ctr">
              <a:lnSpc>
                <a:spcPts val="800"/>
              </a:lnSpc>
              <a:spcBef>
                <a:spcPts val="627"/>
              </a:spcBef>
            </a:pPr>
            <a:r>
              <a:rPr lang="ja-JP" altLang="en-US" sz="1100" dirty="0" smtClean="0">
                <a:solidFill>
                  <a:prstClr val="black"/>
                </a:solidFill>
              </a:rPr>
              <a:t>地質</a:t>
            </a:r>
            <a:r>
              <a:rPr lang="ja-JP" altLang="en-US" sz="1100" dirty="0">
                <a:solidFill>
                  <a:prstClr val="black"/>
                </a:solidFill>
              </a:rPr>
              <a:t>サンプルの取得</a:t>
            </a:r>
            <a:endParaRPr lang="en-US" altLang="ja-JP" sz="1100" dirty="0">
              <a:solidFill>
                <a:prstClr val="black"/>
              </a:solidFill>
            </a:endParaRPr>
          </a:p>
        </p:txBody>
      </p:sp>
      <p:sp>
        <p:nvSpPr>
          <p:cNvPr id="34" name="右矢印 33"/>
          <p:cNvSpPr/>
          <p:nvPr/>
        </p:nvSpPr>
        <p:spPr>
          <a:xfrm>
            <a:off x="4732264" y="2699426"/>
            <a:ext cx="286633" cy="1138319"/>
          </a:xfrm>
          <a:prstGeom prst="rightArrow">
            <a:avLst/>
          </a:prstGeom>
          <a:ln>
            <a:prstDash val="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5518" tIns="47759" rIns="95518" bIns="47759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5" name="右矢印 34"/>
          <p:cNvSpPr/>
          <p:nvPr/>
        </p:nvSpPr>
        <p:spPr>
          <a:xfrm>
            <a:off x="4096939" y="2611733"/>
            <a:ext cx="143316" cy="1270759"/>
          </a:xfrm>
          <a:prstGeom prst="rightArrow">
            <a:avLst>
              <a:gd name="adj1" fmla="val 59220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5518" tIns="47759" rIns="95518" bIns="47759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1900" y="9006084"/>
            <a:ext cx="408345" cy="1870268"/>
          </a:xfrm>
          <a:prstGeom prst="rect">
            <a:avLst/>
          </a:prstGeom>
          <a:noFill/>
        </p:spPr>
        <p:txBody>
          <a:bodyPr vert="eaVert" wrap="square" lIns="95518" tIns="47759" rIns="95518" bIns="47759" rtlCol="0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コバルトリッチクラスト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-27967" y="11107046"/>
            <a:ext cx="562233" cy="1974549"/>
          </a:xfrm>
          <a:prstGeom prst="rect">
            <a:avLst/>
          </a:prstGeom>
          <a:noFill/>
        </p:spPr>
        <p:txBody>
          <a:bodyPr vert="eaVert" wrap="square" lIns="95518" tIns="47759" rIns="95518" bIns="47759" rtlCol="0">
            <a:spAutoFit/>
          </a:bodyPr>
          <a:lstStyle/>
          <a:p>
            <a:r>
              <a:rPr lang="ja-JP" altLang="en-US" sz="1200" b="1" dirty="0" smtClean="0">
                <a:solidFill>
                  <a:schemeClr val="bg1"/>
                </a:solidFill>
              </a:rPr>
              <a:t>レアアースを含む</a:t>
            </a:r>
            <a:endParaRPr lang="en-US" altLang="ja-JP" sz="1200" b="1" dirty="0" smtClean="0">
              <a:solidFill>
                <a:schemeClr val="bg1"/>
              </a:solidFill>
            </a:endParaRPr>
          </a:p>
          <a:p>
            <a:r>
              <a:rPr lang="ja-JP" altLang="en-US" sz="1200" b="1" dirty="0">
                <a:solidFill>
                  <a:schemeClr val="bg1"/>
                </a:solidFill>
              </a:rPr>
              <a:t>海底</a:t>
            </a:r>
            <a:r>
              <a:rPr lang="ja-JP" altLang="en-US" sz="1200" b="1" dirty="0" smtClean="0">
                <a:solidFill>
                  <a:schemeClr val="bg1"/>
                </a:solidFill>
              </a:rPr>
              <a:t>堆積物</a:t>
            </a:r>
            <a:endParaRPr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61" name="ストライプ矢印 60"/>
          <p:cNvSpPr/>
          <p:nvPr/>
        </p:nvSpPr>
        <p:spPr bwMode="auto">
          <a:xfrm rot="5400000">
            <a:off x="3397039" y="4165617"/>
            <a:ext cx="220235" cy="2000695"/>
          </a:xfrm>
          <a:prstGeom prst="striped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95518" tIns="47759" rIns="95518" bIns="47759" anchor="ctr"/>
          <a:lstStyle/>
          <a:p>
            <a:pPr algn="ctr">
              <a:defRPr/>
            </a:pPr>
            <a:endParaRPr lang="ja-JP" altLang="en-US" sz="1300" dirty="0">
              <a:solidFill>
                <a:schemeClr val="tx1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 bwMode="auto">
          <a:xfrm>
            <a:off x="6719849" y="3962979"/>
            <a:ext cx="1090365" cy="1647492"/>
          </a:xfrm>
          <a:prstGeom prst="rect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lIns="95518" tIns="47759" rIns="95518" bIns="47759" rtlCol="0" anchor="ctr"/>
          <a:lstStyle>
            <a:defPPr>
              <a:defRPr lang="ja-JP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ja-JP" altLang="en-US" sz="1700" dirty="0"/>
              <a:t>我が国周辺海域</a:t>
            </a:r>
            <a:endParaRPr lang="en-US" altLang="ja-JP" sz="1700" dirty="0"/>
          </a:p>
          <a:p>
            <a:r>
              <a:rPr lang="ja-JP" altLang="en-US" sz="1700" dirty="0"/>
              <a:t>における詳細な</a:t>
            </a:r>
            <a:endParaRPr lang="en-US" altLang="ja-JP" sz="1700" dirty="0"/>
          </a:p>
          <a:p>
            <a:r>
              <a:rPr lang="ja-JP" altLang="en-US" sz="1700" dirty="0"/>
              <a:t>地質情報を取得</a:t>
            </a:r>
            <a:endParaRPr lang="en-US" altLang="ja-JP" sz="1700" dirty="0"/>
          </a:p>
        </p:txBody>
      </p:sp>
      <p:sp>
        <p:nvSpPr>
          <p:cNvPr id="69" name="V 字形矢印 68"/>
          <p:cNvSpPr/>
          <p:nvPr/>
        </p:nvSpPr>
        <p:spPr bwMode="auto">
          <a:xfrm>
            <a:off x="1020142" y="5315766"/>
            <a:ext cx="5523656" cy="354382"/>
          </a:xfrm>
          <a:prstGeom prst="notchedRightArrow">
            <a:avLst>
              <a:gd name="adj1" fmla="val 62319"/>
              <a:gd name="adj2" fmla="val 43917"/>
            </a:avLst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518" tIns="47759" rIns="95518" bIns="47759" anchor="ctr"/>
          <a:lstStyle/>
          <a:p>
            <a:r>
              <a:rPr lang="ja-JP" altLang="en-US" sz="1400" b="1" dirty="0">
                <a:solidFill>
                  <a:srgbClr val="FFFF00"/>
                </a:solidFill>
              </a:rPr>
              <a:t>　</a:t>
            </a:r>
            <a:r>
              <a:rPr lang="ja-JP" altLang="en-US" sz="1400" b="1" dirty="0" smtClean="0">
                <a:solidFill>
                  <a:srgbClr val="FFFF00"/>
                </a:solidFill>
              </a:rPr>
              <a:t>　　　　　　　　　　</a:t>
            </a:r>
            <a:r>
              <a:rPr lang="ja-JP" altLang="en-US" sz="1400" dirty="0" smtClean="0">
                <a:solidFill>
                  <a:srgbClr val="FF0000"/>
                </a:solidFill>
              </a:rPr>
              <a:t>基礎</a:t>
            </a:r>
            <a:r>
              <a:rPr lang="ja-JP" altLang="en-US" sz="1400" dirty="0">
                <a:solidFill>
                  <a:srgbClr val="FF0000"/>
                </a:solidFill>
              </a:rPr>
              <a:t>試錐</a:t>
            </a:r>
            <a:r>
              <a:rPr lang="ja-JP" altLang="en-US" sz="1400" dirty="0">
                <a:solidFill>
                  <a:schemeClr val="tx1"/>
                </a:solidFill>
              </a:rPr>
              <a:t>を機動的に実施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70" name="V 字形矢印 69"/>
          <p:cNvSpPr/>
          <p:nvPr/>
        </p:nvSpPr>
        <p:spPr bwMode="auto">
          <a:xfrm>
            <a:off x="950368" y="3922176"/>
            <a:ext cx="5535463" cy="1393590"/>
          </a:xfrm>
          <a:prstGeom prst="notchedRightArrow">
            <a:avLst>
              <a:gd name="adj1" fmla="val 57109"/>
              <a:gd name="adj2" fmla="val 56158"/>
            </a:avLst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518" tIns="47759" rIns="95518" bIns="47759" anchor="ctr"/>
          <a:lstStyle/>
          <a:p>
            <a:r>
              <a:rPr lang="ja-JP" altLang="en-US" sz="1300" dirty="0">
                <a:solidFill>
                  <a:schemeClr val="tx1"/>
                </a:solidFill>
              </a:rPr>
              <a:t>二次元基礎物理探査</a:t>
            </a:r>
            <a:r>
              <a:rPr lang="ja-JP" altLang="en-US" sz="2500" dirty="0">
                <a:solidFill>
                  <a:srgbClr val="FFFF00"/>
                </a:solidFill>
              </a:rPr>
              <a:t>　</a:t>
            </a:r>
            <a:r>
              <a:rPr lang="ja-JP" altLang="en-US" sz="1600" dirty="0">
                <a:solidFill>
                  <a:schemeClr val="tx1"/>
                </a:solidFill>
              </a:rPr>
              <a:t>→</a:t>
            </a:r>
            <a:r>
              <a:rPr lang="ja-JP" altLang="en-US" sz="2500" dirty="0">
                <a:solidFill>
                  <a:srgbClr val="FFFF00"/>
                </a:solidFill>
              </a:rPr>
              <a:t>　</a:t>
            </a:r>
            <a:r>
              <a:rPr lang="ja-JP" altLang="en-US" sz="2000" dirty="0" smtClean="0">
                <a:solidFill>
                  <a:srgbClr val="FF3300"/>
                </a:solidFill>
              </a:rPr>
              <a:t>三次元基礎物理</a:t>
            </a:r>
            <a:r>
              <a:rPr lang="ja-JP" altLang="en-US" sz="2000" dirty="0">
                <a:solidFill>
                  <a:srgbClr val="FF3300"/>
                </a:solidFill>
              </a:rPr>
              <a:t>探査</a:t>
            </a:r>
            <a:endParaRPr lang="en-US" altLang="ja-JP" sz="2000" dirty="0">
              <a:solidFill>
                <a:srgbClr val="FF3300"/>
              </a:solidFill>
            </a:endParaRPr>
          </a:p>
          <a:p>
            <a:pPr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＜年間調査量：６，０００ｋ㎡＞                                                                     ＜総調査量（平成２０～３０年度）：６．２万ｋ㎡＞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6691314" y="1328815"/>
            <a:ext cx="1118900" cy="1296779"/>
          </a:xfrm>
          <a:prstGeom prst="rect">
            <a:avLst/>
          </a:prstGeom>
          <a:noFill/>
        </p:spPr>
        <p:txBody>
          <a:bodyPr wrap="square" lIns="95518" tIns="47759" rIns="95518" bIns="47759" rtlCol="0">
            <a:spAutoFit/>
          </a:bodyPr>
          <a:lstStyle/>
          <a:p>
            <a:r>
              <a:rPr lang="ja-JP" altLang="en-US" sz="1300" dirty="0">
                <a:solidFill>
                  <a:prstClr val="black"/>
                </a:solidFill>
              </a:rPr>
              <a:t>商業化プロ</a:t>
            </a:r>
            <a:endParaRPr lang="en-US" altLang="ja-JP" sz="1300" dirty="0">
              <a:solidFill>
                <a:prstClr val="black"/>
              </a:solidFill>
            </a:endParaRPr>
          </a:p>
          <a:p>
            <a:r>
              <a:rPr lang="ja-JP" altLang="en-US" sz="1300" dirty="0">
                <a:solidFill>
                  <a:prstClr val="black"/>
                </a:solidFill>
              </a:rPr>
              <a:t>ジェクト</a:t>
            </a:r>
            <a:r>
              <a:rPr lang="ja-JP" altLang="en-US" sz="1300" dirty="0" smtClean="0">
                <a:solidFill>
                  <a:prstClr val="black"/>
                </a:solidFill>
              </a:rPr>
              <a:t>準備</a:t>
            </a:r>
            <a:endParaRPr lang="en-US" altLang="ja-JP" sz="1300" dirty="0" smtClean="0">
              <a:solidFill>
                <a:prstClr val="black"/>
              </a:solidFill>
            </a:endParaRPr>
          </a:p>
          <a:p>
            <a:endParaRPr lang="en-US" altLang="ja-JP" sz="1300" dirty="0">
              <a:solidFill>
                <a:prstClr val="black"/>
              </a:solidFill>
            </a:endParaRPr>
          </a:p>
          <a:p>
            <a:r>
              <a:rPr lang="ja-JP" altLang="en-US" sz="1300" dirty="0" smtClean="0">
                <a:solidFill>
                  <a:prstClr val="black"/>
                </a:solidFill>
              </a:rPr>
              <a:t>民間</a:t>
            </a:r>
            <a:r>
              <a:rPr lang="ja-JP" altLang="en-US" sz="1300" dirty="0">
                <a:solidFill>
                  <a:prstClr val="black"/>
                </a:solidFill>
              </a:rPr>
              <a:t>企業を</a:t>
            </a:r>
            <a:endParaRPr lang="en-US" altLang="ja-JP" sz="1300" dirty="0">
              <a:solidFill>
                <a:prstClr val="black"/>
              </a:solidFill>
            </a:endParaRPr>
          </a:p>
          <a:p>
            <a:r>
              <a:rPr lang="ja-JP" altLang="en-US" sz="1300" dirty="0">
                <a:solidFill>
                  <a:prstClr val="black"/>
                </a:solidFill>
              </a:rPr>
              <a:t>中核とした体制整備　</a:t>
            </a:r>
          </a:p>
        </p:txBody>
      </p:sp>
      <p:sp>
        <p:nvSpPr>
          <p:cNvPr id="80" name="テキスト ボックス 15"/>
          <p:cNvSpPr txBox="1">
            <a:spLocks noChangeArrowheads="1"/>
          </p:cNvSpPr>
          <p:nvPr/>
        </p:nvSpPr>
        <p:spPr bwMode="auto">
          <a:xfrm>
            <a:off x="1794383" y="5670148"/>
            <a:ext cx="5081989" cy="327283"/>
          </a:xfrm>
          <a:prstGeom prst="rect">
            <a:avLst/>
          </a:prstGeom>
          <a:solidFill>
            <a:srgbClr val="FFFF99"/>
          </a:solidFill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95518" tIns="47759" rIns="95518" bIns="47759">
            <a:spAutoFit/>
          </a:bodyPr>
          <a:lstStyle>
            <a:lvl1pPr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1500" dirty="0">
                <a:latin typeface="Calibri" pitchFamily="34" charset="0"/>
              </a:rPr>
              <a:t>民間石油天然ガス開発企業による探鉱・開発を促進</a:t>
            </a:r>
          </a:p>
        </p:txBody>
      </p:sp>
      <p:sp>
        <p:nvSpPr>
          <p:cNvPr id="99" name="角丸四角形 98"/>
          <p:cNvSpPr/>
          <p:nvPr/>
        </p:nvSpPr>
        <p:spPr>
          <a:xfrm>
            <a:off x="2372586" y="6127019"/>
            <a:ext cx="1834711" cy="95928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5518" tIns="47759" rIns="95518" bIns="47759" rtlCol="0" anchor="ctr"/>
          <a:lstStyle/>
          <a:p>
            <a:r>
              <a:rPr lang="ja-JP" altLang="en-US" sz="1500" dirty="0">
                <a:solidFill>
                  <a:srgbClr val="FF0000"/>
                </a:solidFill>
              </a:rPr>
              <a:t>採掘試験機の海上</a:t>
            </a:r>
            <a:r>
              <a:rPr lang="ja-JP" altLang="en-US" sz="1500" dirty="0" smtClean="0">
                <a:solidFill>
                  <a:srgbClr val="FF0000"/>
                </a:solidFill>
              </a:rPr>
              <a:t>試験</a:t>
            </a:r>
            <a:r>
              <a:rPr lang="ja-JP" altLang="en-US" sz="1300" dirty="0" smtClean="0"/>
              <a:t>（水深</a:t>
            </a:r>
            <a:r>
              <a:rPr lang="en-US" altLang="ja-JP" sz="1300" dirty="0" smtClean="0"/>
              <a:t>700—1600m</a:t>
            </a:r>
            <a:r>
              <a:rPr lang="ja-JP" altLang="en-US" sz="1300" dirty="0" err="1" smtClean="0"/>
              <a:t>、</a:t>
            </a:r>
            <a:r>
              <a:rPr lang="en-US" altLang="ja-JP" sz="1300" dirty="0" smtClean="0"/>
              <a:t>12-24</a:t>
            </a:r>
            <a:r>
              <a:rPr lang="ja-JP" altLang="en-US" sz="1300" dirty="0" smtClean="0"/>
              <a:t>時間連続試験）</a:t>
            </a:r>
            <a:endParaRPr lang="ja-JP" altLang="en-US" sz="1300" dirty="0"/>
          </a:p>
        </p:txBody>
      </p:sp>
      <p:sp>
        <p:nvSpPr>
          <p:cNvPr id="101" name="角丸四角形 100"/>
          <p:cNvSpPr/>
          <p:nvPr/>
        </p:nvSpPr>
        <p:spPr>
          <a:xfrm>
            <a:off x="2260772" y="7182554"/>
            <a:ext cx="1931175" cy="68623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5518" tIns="47759" rIns="95518" bIns="47759" rtlCol="0" anchor="ctr"/>
          <a:lstStyle/>
          <a:p>
            <a:r>
              <a:rPr lang="ja-JP" altLang="en-US" sz="1500" dirty="0"/>
              <a:t>システム設計・陸上・海上試験</a:t>
            </a:r>
            <a:endParaRPr lang="ja-JP" altLang="en-US" sz="1300" dirty="0"/>
          </a:p>
        </p:txBody>
      </p:sp>
      <p:cxnSp>
        <p:nvCxnSpPr>
          <p:cNvPr id="102" name="直線矢印コネクタ 101"/>
          <p:cNvCxnSpPr/>
          <p:nvPr/>
        </p:nvCxnSpPr>
        <p:spPr>
          <a:xfrm>
            <a:off x="1786370" y="7521274"/>
            <a:ext cx="43600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102"/>
          <p:cNvCxnSpPr/>
          <p:nvPr/>
        </p:nvCxnSpPr>
        <p:spPr>
          <a:xfrm>
            <a:off x="2071302" y="6615987"/>
            <a:ext cx="286837" cy="312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対角する 2 つの角を丸めた四角形 106"/>
          <p:cNvSpPr/>
          <p:nvPr/>
        </p:nvSpPr>
        <p:spPr>
          <a:xfrm>
            <a:off x="4312257" y="6029767"/>
            <a:ext cx="367917" cy="2829957"/>
          </a:xfrm>
          <a:prstGeom prst="round2DiagRect">
            <a:avLst/>
          </a:prstGeom>
          <a:noFill/>
          <a:ln w="254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lIns="95518" tIns="47759" rIns="95518" bIns="47759" rtlCol="0" anchor="ctr"/>
          <a:lstStyle/>
          <a:p>
            <a:pPr algn="ctr"/>
            <a:r>
              <a:rPr lang="ja-JP" altLang="en-US" sz="1700" dirty="0">
                <a:solidFill>
                  <a:schemeClr val="tx1"/>
                </a:solidFill>
              </a:rPr>
              <a:t>方向性の確認・見直し</a:t>
            </a:r>
          </a:p>
        </p:txBody>
      </p:sp>
      <p:sp>
        <p:nvSpPr>
          <p:cNvPr id="110" name="角丸四角形 109"/>
          <p:cNvSpPr/>
          <p:nvPr/>
        </p:nvSpPr>
        <p:spPr>
          <a:xfrm>
            <a:off x="579678" y="8116615"/>
            <a:ext cx="3633352" cy="808032"/>
          </a:xfrm>
          <a:prstGeom prst="roundRect">
            <a:avLst>
              <a:gd name="adj" fmla="val 1089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5518" tIns="47759" rIns="95518" bIns="47759" rtlCol="0" anchor="ctr"/>
          <a:lstStyle/>
          <a:p>
            <a:r>
              <a:rPr lang="ja-JP" altLang="en-US" sz="1500" dirty="0"/>
              <a:t>・</a:t>
            </a:r>
            <a:r>
              <a:rPr lang="ja-JP" altLang="en-US" sz="1500" dirty="0">
                <a:solidFill>
                  <a:srgbClr val="FF0000"/>
                </a:solidFill>
              </a:rPr>
              <a:t>新鉱床の発見・既知鉱床の資源量評価</a:t>
            </a:r>
            <a:endParaRPr lang="en-US" altLang="ja-JP" sz="1500" dirty="0">
              <a:solidFill>
                <a:srgbClr val="FF0000"/>
              </a:solidFill>
            </a:endParaRPr>
          </a:p>
          <a:p>
            <a:r>
              <a:rPr lang="ja-JP" altLang="en-US" sz="1500" spc="-52" dirty="0" smtClean="0"/>
              <a:t>・パイロット</a:t>
            </a:r>
            <a:r>
              <a:rPr lang="ja-JP" altLang="en-US" sz="1500" spc="-52" dirty="0"/>
              <a:t>試験に</a:t>
            </a:r>
            <a:r>
              <a:rPr lang="ja-JP" altLang="en-US" sz="1500" spc="-52" dirty="0" smtClean="0"/>
              <a:t>よる選鉱・製錬技術確立</a:t>
            </a:r>
            <a:endParaRPr lang="en-US" altLang="ja-JP" sz="1300" spc="-52" dirty="0"/>
          </a:p>
          <a:p>
            <a:r>
              <a:rPr lang="ja-JP" altLang="en-US" sz="1500" dirty="0" smtClean="0">
                <a:solidFill>
                  <a:schemeClr val="tx1"/>
                </a:solidFill>
              </a:rPr>
              <a:t>・環境</a:t>
            </a:r>
            <a:r>
              <a:rPr lang="ja-JP" altLang="en-US" sz="1500" dirty="0">
                <a:solidFill>
                  <a:schemeClr val="tx1"/>
                </a:solidFill>
              </a:rPr>
              <a:t>影響評価手法</a:t>
            </a:r>
            <a:r>
              <a:rPr lang="ja-JP" altLang="en-US" sz="1500" dirty="0"/>
              <a:t>の確立</a:t>
            </a:r>
            <a:endParaRPr lang="en-US" altLang="ja-JP" sz="1500" dirty="0"/>
          </a:p>
        </p:txBody>
      </p:sp>
      <p:sp>
        <p:nvSpPr>
          <p:cNvPr id="111" name="角丸四角形 110"/>
          <p:cNvSpPr/>
          <p:nvPr/>
        </p:nvSpPr>
        <p:spPr>
          <a:xfrm>
            <a:off x="4744207" y="6082976"/>
            <a:ext cx="1722502" cy="1525301"/>
          </a:xfrm>
          <a:prstGeom prst="roundRect">
            <a:avLst>
              <a:gd name="adj" fmla="val 1232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5518" tIns="47759" rIns="95518" bIns="47759" rtlCol="0" anchor="ctr"/>
          <a:lstStyle/>
          <a:p>
            <a:r>
              <a:rPr lang="ja-JP" altLang="en-US" sz="1500" dirty="0"/>
              <a:t>採鉱・揚鉱システムを一体として</a:t>
            </a:r>
            <a:r>
              <a:rPr lang="ja-JP" altLang="en-US" sz="1500" dirty="0">
                <a:solidFill>
                  <a:srgbClr val="FF0000"/>
                </a:solidFill>
              </a:rPr>
              <a:t>実海域でパイロット試験</a:t>
            </a:r>
            <a:r>
              <a:rPr lang="ja-JP" altLang="en-US" sz="1300" dirty="0"/>
              <a:t>（水深</a:t>
            </a:r>
            <a:r>
              <a:rPr lang="en-US" altLang="ja-JP" sz="1300" dirty="0"/>
              <a:t>700m-1600m</a:t>
            </a:r>
            <a:r>
              <a:rPr lang="ja-JP" altLang="en-US" sz="1300" dirty="0" err="1"/>
              <a:t>、</a:t>
            </a:r>
            <a:r>
              <a:rPr lang="en-US" altLang="ja-JP" sz="1300" dirty="0"/>
              <a:t>2-4</a:t>
            </a:r>
            <a:r>
              <a:rPr lang="ja-JP" altLang="en-US" sz="1300" dirty="0"/>
              <a:t>週間連続試験）</a:t>
            </a:r>
          </a:p>
        </p:txBody>
      </p:sp>
      <p:sp>
        <p:nvSpPr>
          <p:cNvPr id="112" name="角丸四角形 111"/>
          <p:cNvSpPr/>
          <p:nvPr/>
        </p:nvSpPr>
        <p:spPr>
          <a:xfrm>
            <a:off x="7120551" y="6251763"/>
            <a:ext cx="1213764" cy="2700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5518" tIns="47759" rIns="95518" bIns="47759" rtlCol="0" anchor="ctr"/>
          <a:lstStyle/>
          <a:p>
            <a:pPr marL="88900" indent="-88900"/>
            <a:r>
              <a:rPr lang="ja-JP" altLang="en-US" sz="1600" dirty="0" smtClean="0"/>
              <a:t>○商業機</a:t>
            </a:r>
            <a:r>
              <a:rPr lang="ja-JP" altLang="en-US" sz="1600" dirty="0"/>
              <a:t>の設計・製造</a:t>
            </a:r>
            <a:endParaRPr lang="en-US" altLang="ja-JP" sz="1600" dirty="0"/>
          </a:p>
          <a:p>
            <a:pPr marL="89548" indent="-89548"/>
            <a:endParaRPr lang="en-US" altLang="ja-JP" sz="1600" dirty="0"/>
          </a:p>
          <a:p>
            <a:pPr marL="89548" indent="-89548"/>
            <a:r>
              <a:rPr lang="ja-JP" altLang="en-US" sz="1600" dirty="0"/>
              <a:t>○詳細資源量評価</a:t>
            </a:r>
          </a:p>
        </p:txBody>
      </p:sp>
      <p:sp>
        <p:nvSpPr>
          <p:cNvPr id="113" name="角丸四角形 112"/>
          <p:cNvSpPr/>
          <p:nvPr/>
        </p:nvSpPr>
        <p:spPr>
          <a:xfrm>
            <a:off x="4750754" y="7622204"/>
            <a:ext cx="1759498" cy="1301066"/>
          </a:xfrm>
          <a:prstGeom prst="roundRect">
            <a:avLst>
              <a:gd name="adj" fmla="val 1065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5211" tIns="47759" rIns="75211" bIns="47759" rtlCol="0" anchor="ctr"/>
          <a:lstStyle/>
          <a:p>
            <a:pPr marL="89548" indent="-89548"/>
            <a:r>
              <a:rPr lang="ja-JP" altLang="en-US" sz="1500" dirty="0" smtClean="0"/>
              <a:t>○</a:t>
            </a:r>
            <a:r>
              <a:rPr lang="ja-JP" altLang="en-US" sz="1500" dirty="0"/>
              <a:t>事業化の判断に資するレベルの</a:t>
            </a:r>
            <a:r>
              <a:rPr lang="ja-JP" altLang="en-US" sz="1500" dirty="0">
                <a:solidFill>
                  <a:srgbClr val="FF0000"/>
                </a:solidFill>
              </a:rPr>
              <a:t>詳細資源量</a:t>
            </a:r>
            <a:r>
              <a:rPr lang="ja-JP" altLang="en-US" sz="1500" dirty="0" smtClean="0">
                <a:solidFill>
                  <a:srgbClr val="FF0000"/>
                </a:solidFill>
              </a:rPr>
              <a:t>把握</a:t>
            </a:r>
            <a:endParaRPr lang="en-US" altLang="ja-JP" sz="1500" dirty="0" smtClean="0">
              <a:solidFill>
                <a:srgbClr val="FF0000"/>
              </a:solidFill>
            </a:endParaRPr>
          </a:p>
          <a:p>
            <a:pPr marL="89548" indent="-89548"/>
            <a:r>
              <a:rPr lang="ja-JP" altLang="en-US" sz="1500" dirty="0"/>
              <a:t>○選鉱・製錬</a:t>
            </a:r>
            <a:r>
              <a:rPr lang="ja-JP" altLang="en-US" sz="1500" dirty="0">
                <a:solidFill>
                  <a:schemeClr val="tx1"/>
                </a:solidFill>
              </a:rPr>
              <a:t>連動試験</a:t>
            </a:r>
            <a:endParaRPr lang="en-US" altLang="ja-JP" sz="1500" dirty="0"/>
          </a:p>
        </p:txBody>
      </p:sp>
      <p:sp>
        <p:nvSpPr>
          <p:cNvPr id="114" name="角丸四角形 113"/>
          <p:cNvSpPr/>
          <p:nvPr/>
        </p:nvSpPr>
        <p:spPr>
          <a:xfrm>
            <a:off x="6494374" y="5976906"/>
            <a:ext cx="295804" cy="2996483"/>
          </a:xfrm>
          <a:prstGeom prst="roundRect">
            <a:avLst/>
          </a:prstGeom>
          <a:solidFill>
            <a:srgbClr val="FFFF99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wordArtVertRtl" lIns="95518" tIns="47759" rIns="95518" bIns="47759" rtlCol="0" anchor="ctr"/>
          <a:lstStyle/>
          <a:p>
            <a:r>
              <a:rPr lang="ja-JP" altLang="en-US" sz="1700" dirty="0"/>
              <a:t>経済性の</a:t>
            </a:r>
            <a:r>
              <a:rPr lang="ja-JP" altLang="en-US" sz="1700" dirty="0" smtClean="0"/>
              <a:t>検討</a:t>
            </a:r>
            <a:r>
              <a:rPr lang="ja-JP" altLang="en-US" sz="1300" dirty="0" smtClean="0"/>
              <a:t>（</a:t>
            </a:r>
            <a:r>
              <a:rPr lang="en-US" altLang="ja-JP" sz="1300" dirty="0" smtClean="0"/>
              <a:t>H30FY</a:t>
            </a:r>
            <a:r>
              <a:rPr lang="ja-JP" altLang="en-US" sz="1300" dirty="0" smtClean="0"/>
              <a:t>）</a:t>
            </a:r>
            <a:endParaRPr lang="ja-JP" altLang="en-US" sz="1300" dirty="0"/>
          </a:p>
        </p:txBody>
      </p:sp>
      <p:sp>
        <p:nvSpPr>
          <p:cNvPr id="116" name="右矢印 115"/>
          <p:cNvSpPr/>
          <p:nvPr/>
        </p:nvSpPr>
        <p:spPr>
          <a:xfrm>
            <a:off x="6830075" y="6813842"/>
            <a:ext cx="286632" cy="1256852"/>
          </a:xfrm>
          <a:prstGeom prst="rightArrow">
            <a:avLst>
              <a:gd name="adj1" fmla="val 65366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5518" tIns="47759" rIns="95518" bIns="47759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19" name="角丸四角形 118"/>
          <p:cNvSpPr/>
          <p:nvPr/>
        </p:nvSpPr>
        <p:spPr>
          <a:xfrm>
            <a:off x="8683912" y="6251763"/>
            <a:ext cx="1347569" cy="2700000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7606" tIns="47759" rIns="37606" bIns="47759" rtlCol="0" anchor="ctr"/>
          <a:lstStyle/>
          <a:p>
            <a:r>
              <a:rPr lang="ja-JP" altLang="en-US" sz="1500" dirty="0" smtClean="0">
                <a:solidFill>
                  <a:schemeClr val="tx1"/>
                </a:solidFill>
              </a:rPr>
              <a:t>平成</a:t>
            </a:r>
            <a:r>
              <a:rPr lang="en-US" altLang="ja-JP" sz="1500" dirty="0" smtClean="0">
                <a:solidFill>
                  <a:schemeClr val="tx1"/>
                </a:solidFill>
              </a:rPr>
              <a:t>30</a:t>
            </a:r>
            <a:r>
              <a:rPr lang="ja-JP" altLang="en-US" sz="1500" dirty="0" smtClean="0">
                <a:solidFill>
                  <a:schemeClr val="tx1"/>
                </a:solidFill>
              </a:rPr>
              <a:t>年代</a:t>
            </a:r>
            <a:r>
              <a:rPr lang="ja-JP" altLang="en-US" sz="1500" dirty="0">
                <a:solidFill>
                  <a:schemeClr val="tx1"/>
                </a:solidFill>
              </a:rPr>
              <a:t>後半以降に、</a:t>
            </a:r>
            <a:r>
              <a:rPr lang="ja-JP" altLang="en-US" sz="1500" dirty="0">
                <a:solidFill>
                  <a:srgbClr val="FF0000"/>
                </a:solidFill>
              </a:rPr>
              <a:t>民間企業が参画する商業化を目指したプロジェクトの開始</a:t>
            </a:r>
            <a:endParaRPr lang="en-US" altLang="ja-JP" sz="1500" dirty="0">
              <a:solidFill>
                <a:srgbClr val="FF0000"/>
              </a:solidFill>
            </a:endParaRPr>
          </a:p>
          <a:p>
            <a:pPr marL="190705" indent="-190705"/>
            <a:endParaRPr lang="en-US" altLang="ja-JP" sz="400" dirty="0">
              <a:solidFill>
                <a:srgbClr val="FF0000"/>
              </a:solidFill>
            </a:endParaRPr>
          </a:p>
          <a:p>
            <a:r>
              <a:rPr lang="ja-JP" altLang="en-US" sz="1500" dirty="0">
                <a:solidFill>
                  <a:srgbClr val="FF0000"/>
                </a:solidFill>
              </a:rPr>
              <a:t>（海洋生産試験等の実施）</a:t>
            </a:r>
            <a:endParaRPr lang="en-US" altLang="ja-JP" sz="1300" dirty="0">
              <a:solidFill>
                <a:srgbClr val="FF0000"/>
              </a:solidFill>
            </a:endParaRPr>
          </a:p>
        </p:txBody>
      </p:sp>
      <p:sp>
        <p:nvSpPr>
          <p:cNvPr id="121" name="角丸四角形 120"/>
          <p:cNvSpPr/>
          <p:nvPr/>
        </p:nvSpPr>
        <p:spPr>
          <a:xfrm>
            <a:off x="909471" y="9002775"/>
            <a:ext cx="5233371" cy="322592"/>
          </a:xfrm>
          <a:prstGeom prst="roundRect">
            <a:avLst>
              <a:gd name="adj" fmla="val 1123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5518" tIns="47759" rIns="95518" bIns="47759" rtlCol="0" anchor="ctr"/>
          <a:lstStyle/>
          <a:p>
            <a:pPr algn="ctr"/>
            <a:r>
              <a:rPr lang="en-US" altLang="ja-JP" sz="1500" dirty="0" smtClean="0">
                <a:solidFill>
                  <a:prstClr val="black"/>
                </a:solidFill>
              </a:rPr>
              <a:t>【</a:t>
            </a:r>
            <a:r>
              <a:rPr lang="ja-JP" altLang="en-US" sz="1500" dirty="0" smtClean="0">
                <a:solidFill>
                  <a:prstClr val="black"/>
                </a:solidFill>
              </a:rPr>
              <a:t>資源量評価</a:t>
            </a:r>
            <a:r>
              <a:rPr lang="en-US" altLang="ja-JP" sz="1500" dirty="0" smtClean="0">
                <a:solidFill>
                  <a:prstClr val="black"/>
                </a:solidFill>
              </a:rPr>
              <a:t>】</a:t>
            </a:r>
            <a:r>
              <a:rPr lang="ja-JP" altLang="en-US" sz="1500" dirty="0" smtClean="0">
                <a:solidFill>
                  <a:prstClr val="black"/>
                </a:solidFill>
              </a:rPr>
              <a:t>ボーリング調査による開発有望鉱区</a:t>
            </a:r>
            <a:r>
              <a:rPr lang="ja-JP" altLang="en-US" sz="1500" dirty="0">
                <a:solidFill>
                  <a:prstClr val="black"/>
                </a:solidFill>
              </a:rPr>
              <a:t>の</a:t>
            </a:r>
            <a:r>
              <a:rPr lang="ja-JP" altLang="en-US" sz="1500" dirty="0" smtClean="0">
                <a:solidFill>
                  <a:prstClr val="black"/>
                </a:solidFill>
              </a:rPr>
              <a:t>絞込み</a:t>
            </a:r>
            <a:endParaRPr lang="ja-JP" altLang="en-US" sz="1500" dirty="0">
              <a:solidFill>
                <a:prstClr val="black"/>
              </a:solidFill>
            </a:endParaRPr>
          </a:p>
        </p:txBody>
      </p:sp>
      <p:sp>
        <p:nvSpPr>
          <p:cNvPr id="125" name="角丸四角形 124"/>
          <p:cNvSpPr/>
          <p:nvPr/>
        </p:nvSpPr>
        <p:spPr>
          <a:xfrm>
            <a:off x="918521" y="9461788"/>
            <a:ext cx="5228792" cy="33887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5518" tIns="47759" rIns="95518" bIns="47759" rtlCol="0" anchor="ctr"/>
          <a:lstStyle/>
          <a:p>
            <a:r>
              <a:rPr lang="en-US" altLang="ja-JP" sz="1500" dirty="0" smtClean="0">
                <a:solidFill>
                  <a:prstClr val="black"/>
                </a:solidFill>
              </a:rPr>
              <a:t>【</a:t>
            </a:r>
            <a:r>
              <a:rPr lang="ja-JP" altLang="en-US" sz="1500" dirty="0">
                <a:solidFill>
                  <a:prstClr val="black"/>
                </a:solidFill>
              </a:rPr>
              <a:t>採鉱・揚鉱</a:t>
            </a:r>
            <a:r>
              <a:rPr lang="en-US" altLang="ja-JP" sz="1500" dirty="0">
                <a:solidFill>
                  <a:prstClr val="black"/>
                </a:solidFill>
              </a:rPr>
              <a:t>】</a:t>
            </a:r>
            <a:r>
              <a:rPr lang="ja-JP" altLang="en-US" sz="1500" dirty="0">
                <a:solidFill>
                  <a:prstClr val="black"/>
                </a:solidFill>
              </a:rPr>
              <a:t>最適な採鉱・揚鉱</a:t>
            </a:r>
            <a:r>
              <a:rPr lang="ja-JP" altLang="en-US" sz="1500" dirty="0" smtClean="0">
                <a:solidFill>
                  <a:prstClr val="black"/>
                </a:solidFill>
              </a:rPr>
              <a:t>システムの設計</a:t>
            </a:r>
            <a:endParaRPr lang="ja-JP" altLang="en-US" sz="1500" dirty="0">
              <a:solidFill>
                <a:prstClr val="black"/>
              </a:solidFill>
            </a:endParaRPr>
          </a:p>
        </p:txBody>
      </p:sp>
      <p:sp>
        <p:nvSpPr>
          <p:cNvPr id="128" name="角丸四角形 127"/>
          <p:cNvSpPr/>
          <p:nvPr/>
        </p:nvSpPr>
        <p:spPr>
          <a:xfrm>
            <a:off x="6254373" y="9025133"/>
            <a:ext cx="372134" cy="1845561"/>
          </a:xfrm>
          <a:prstGeom prst="roundRect">
            <a:avLst/>
          </a:prstGeom>
          <a:noFill/>
          <a:ln w="254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lIns="95518" tIns="47759" rIns="95518" bIns="47759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課題の抽出・計画の見直し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31" name="角丸四角形 130"/>
          <p:cNvSpPr/>
          <p:nvPr/>
        </p:nvSpPr>
        <p:spPr>
          <a:xfrm>
            <a:off x="908384" y="10442642"/>
            <a:ext cx="5256229" cy="333686"/>
          </a:xfrm>
          <a:prstGeom prst="roundRect">
            <a:avLst>
              <a:gd name="adj" fmla="val 1268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5518" tIns="47759" rIns="95518" bIns="47759" rtlCol="0" anchor="ctr"/>
          <a:lstStyle/>
          <a:p>
            <a:r>
              <a:rPr lang="en-US" altLang="ja-JP" sz="1500" dirty="0">
                <a:solidFill>
                  <a:prstClr val="black"/>
                </a:solidFill>
              </a:rPr>
              <a:t>【</a:t>
            </a:r>
            <a:r>
              <a:rPr lang="ja-JP" altLang="en-US" sz="1500" dirty="0">
                <a:solidFill>
                  <a:prstClr val="black"/>
                </a:solidFill>
              </a:rPr>
              <a:t>環境影響</a:t>
            </a:r>
            <a:r>
              <a:rPr lang="ja-JP" altLang="en-US" sz="1500" dirty="0" smtClean="0">
                <a:solidFill>
                  <a:prstClr val="black"/>
                </a:solidFill>
              </a:rPr>
              <a:t>評価</a:t>
            </a:r>
            <a:r>
              <a:rPr lang="en-US" altLang="ja-JP" sz="1500" dirty="0" smtClean="0">
                <a:solidFill>
                  <a:prstClr val="black"/>
                </a:solidFill>
              </a:rPr>
              <a:t>】</a:t>
            </a:r>
            <a:r>
              <a:rPr lang="ja-JP" altLang="en-US" sz="1500" dirty="0" smtClean="0">
                <a:solidFill>
                  <a:prstClr val="black"/>
                </a:solidFill>
              </a:rPr>
              <a:t>環境</a:t>
            </a:r>
            <a:r>
              <a:rPr lang="ja-JP" altLang="en-US" sz="1500" dirty="0">
                <a:solidFill>
                  <a:prstClr val="black"/>
                </a:solidFill>
              </a:rPr>
              <a:t>基礎調査の実施</a:t>
            </a:r>
            <a:endParaRPr lang="en-US" altLang="ja-JP" sz="1500" dirty="0">
              <a:solidFill>
                <a:prstClr val="black"/>
              </a:solidFill>
            </a:endParaRPr>
          </a:p>
        </p:txBody>
      </p:sp>
      <p:sp>
        <p:nvSpPr>
          <p:cNvPr id="133" name="角丸四角形 132"/>
          <p:cNvSpPr/>
          <p:nvPr/>
        </p:nvSpPr>
        <p:spPr>
          <a:xfrm>
            <a:off x="908385" y="9951196"/>
            <a:ext cx="5256229" cy="34779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5518" tIns="47759" rIns="95518" bIns="47759" rtlCol="0" anchor="ctr"/>
          <a:lstStyle/>
          <a:p>
            <a:r>
              <a:rPr lang="en-US" altLang="ja-JP" sz="1500" dirty="0">
                <a:solidFill>
                  <a:prstClr val="black"/>
                </a:solidFill>
              </a:rPr>
              <a:t>【</a:t>
            </a:r>
            <a:r>
              <a:rPr lang="ja-JP" altLang="en-US" sz="1500" dirty="0">
                <a:solidFill>
                  <a:prstClr val="black"/>
                </a:solidFill>
              </a:rPr>
              <a:t>選鉱・精錬</a:t>
            </a:r>
            <a:r>
              <a:rPr lang="en-US" altLang="ja-JP" sz="1500" dirty="0">
                <a:solidFill>
                  <a:prstClr val="black"/>
                </a:solidFill>
              </a:rPr>
              <a:t>】</a:t>
            </a:r>
            <a:r>
              <a:rPr lang="ja-JP" altLang="en-US" sz="1500" dirty="0">
                <a:solidFill>
                  <a:prstClr val="black"/>
                </a:solidFill>
              </a:rPr>
              <a:t>製錬技術検討、パイロットプラントの検討</a:t>
            </a:r>
          </a:p>
        </p:txBody>
      </p:sp>
      <p:sp>
        <p:nvSpPr>
          <p:cNvPr id="139" name="円/楕円 138"/>
          <p:cNvSpPr/>
          <p:nvPr/>
        </p:nvSpPr>
        <p:spPr>
          <a:xfrm>
            <a:off x="527393" y="8971053"/>
            <a:ext cx="315385" cy="189535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518" tIns="47759" rIns="95518" bIns="47759" spcCol="0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</a:rPr>
              <a:t>公海での探査権取得</a:t>
            </a:r>
            <a:endParaRPr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40" name="角丸四角形 139"/>
          <p:cNvSpPr/>
          <p:nvPr/>
        </p:nvSpPr>
        <p:spPr>
          <a:xfrm>
            <a:off x="6752707" y="9068091"/>
            <a:ext cx="1155822" cy="16557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7606" tIns="47759" rIns="37606" bIns="47759" rtlCol="0" anchor="ctr"/>
          <a:lstStyle/>
          <a:p>
            <a:pPr marL="87313" indent="-87313"/>
            <a:r>
              <a:rPr lang="ja-JP" altLang="en-US" sz="1400" dirty="0">
                <a:solidFill>
                  <a:schemeClr val="tx1"/>
                </a:solidFill>
              </a:rPr>
              <a:t>○</a:t>
            </a:r>
            <a:r>
              <a:rPr lang="ja-JP" altLang="en-US" sz="1400" dirty="0">
                <a:solidFill>
                  <a:srgbClr val="FF0000"/>
                </a:solidFill>
              </a:rPr>
              <a:t>最終</a:t>
            </a:r>
            <a:r>
              <a:rPr lang="ja-JP" altLang="en-US" sz="1400" dirty="0" smtClean="0">
                <a:solidFill>
                  <a:srgbClr val="FF0000"/>
                </a:solidFill>
              </a:rPr>
              <a:t>開発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pPr marL="87313" indent="-87313"/>
            <a:r>
              <a:rPr lang="ja-JP" altLang="en-US" sz="1400" dirty="0" smtClean="0">
                <a:solidFill>
                  <a:srgbClr val="FF0000"/>
                </a:solidFill>
              </a:rPr>
              <a:t>鉱区</a:t>
            </a:r>
            <a:r>
              <a:rPr lang="ja-JP" altLang="en-US" sz="1400" dirty="0">
                <a:solidFill>
                  <a:srgbClr val="FF0000"/>
                </a:solidFill>
              </a:rPr>
              <a:t>の設定</a:t>
            </a:r>
            <a:endParaRPr lang="en-US" altLang="ja-JP" sz="1400" dirty="0">
              <a:solidFill>
                <a:srgbClr val="FF0000"/>
              </a:solidFill>
            </a:endParaRPr>
          </a:p>
          <a:p>
            <a:endParaRPr lang="en-US" altLang="ja-JP" sz="1400" dirty="0"/>
          </a:p>
          <a:p>
            <a:r>
              <a:rPr lang="ja-JP" altLang="en-US" sz="1400" dirty="0"/>
              <a:t>○</a:t>
            </a:r>
            <a:r>
              <a:rPr lang="ja-JP" altLang="en-US" sz="1400" dirty="0">
                <a:solidFill>
                  <a:srgbClr val="FF0000"/>
                </a:solidFill>
              </a:rPr>
              <a:t>生産技術の詳細検討と技術確立</a:t>
            </a:r>
          </a:p>
        </p:txBody>
      </p:sp>
      <p:sp>
        <p:nvSpPr>
          <p:cNvPr id="141" name="角丸四角形 140"/>
          <p:cNvSpPr/>
          <p:nvPr/>
        </p:nvSpPr>
        <p:spPr>
          <a:xfrm>
            <a:off x="7996825" y="9002775"/>
            <a:ext cx="372134" cy="1868600"/>
          </a:xfrm>
          <a:prstGeom prst="roundRect">
            <a:avLst/>
          </a:prstGeom>
          <a:noFill/>
          <a:ln w="254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lIns="95518" tIns="47759" rIns="95518" bIns="47759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課題の抽出・計画の見直し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42" name="角丸四角形 141"/>
          <p:cNvSpPr/>
          <p:nvPr/>
        </p:nvSpPr>
        <p:spPr bwMode="auto">
          <a:xfrm>
            <a:off x="8441963" y="9150321"/>
            <a:ext cx="1568655" cy="1436630"/>
          </a:xfrm>
          <a:prstGeom prst="roundRect">
            <a:avLst>
              <a:gd name="adj" fmla="val 12870"/>
            </a:avLst>
          </a:prstGeom>
          <a:solidFill>
            <a:srgbClr val="FF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7606" tIns="47759" rIns="37606" bIns="47759" rtlCol="0" anchor="ctr"/>
          <a:lstStyle/>
          <a:p>
            <a:r>
              <a:rPr lang="ja-JP" altLang="en-US" sz="1400" dirty="0" smtClean="0"/>
              <a:t>平成</a:t>
            </a:r>
            <a:r>
              <a:rPr lang="en-US" altLang="ja-JP" sz="1400" dirty="0" smtClean="0"/>
              <a:t>40</a:t>
            </a:r>
            <a:r>
              <a:rPr lang="ja-JP" altLang="en-US" sz="1400" dirty="0" smtClean="0"/>
              <a:t>年末までの資源量</a:t>
            </a:r>
            <a:r>
              <a:rPr lang="ja-JP" altLang="en-US" sz="1400" dirty="0"/>
              <a:t>評価、採鉱・揚鉱技術開発を踏まえ、</a:t>
            </a:r>
            <a:r>
              <a:rPr lang="ja-JP" altLang="en-US" sz="1400" dirty="0">
                <a:solidFill>
                  <a:srgbClr val="FF0000"/>
                </a:solidFill>
              </a:rPr>
              <a:t>民間企業による商業化の可能性を追求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50" name="角丸四角形 149"/>
          <p:cNvSpPr/>
          <p:nvPr/>
        </p:nvSpPr>
        <p:spPr>
          <a:xfrm>
            <a:off x="2157792" y="10868683"/>
            <a:ext cx="2310498" cy="64945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5518" tIns="47759" rIns="95518" bIns="47759" rtlCol="0" anchor="ctr"/>
          <a:lstStyle/>
          <a:p>
            <a:pPr algn="ctr"/>
            <a:endParaRPr lang="ja-JP" altLang="en-US" sz="1300" dirty="0">
              <a:solidFill>
                <a:prstClr val="black"/>
              </a:solidFill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2278025" y="10962040"/>
            <a:ext cx="2328039" cy="496560"/>
          </a:xfrm>
          <a:prstGeom prst="rect">
            <a:avLst/>
          </a:prstGeom>
          <a:noFill/>
        </p:spPr>
        <p:txBody>
          <a:bodyPr wrap="square" lIns="95518" tIns="47759" rIns="95518" bIns="47759" rtlCol="0">
            <a:spAutoFit/>
          </a:bodyPr>
          <a:lstStyle/>
          <a:p>
            <a:r>
              <a:rPr lang="ja-JP" altLang="en-US" sz="1400" dirty="0">
                <a:latin typeface="Arial" pitchFamily="34" charset="0"/>
                <a:ea typeface="ＭＳ Ｐゴシック"/>
                <a:cs typeface="Arial" pitchFamily="34" charset="0"/>
              </a:rPr>
              <a:t>海域全体の概要調査</a:t>
            </a:r>
            <a:endParaRPr lang="en-US" altLang="ja-JP" sz="1400" dirty="0">
              <a:latin typeface="Arial" pitchFamily="34" charset="0"/>
              <a:ea typeface="ＭＳ Ｐゴシック"/>
              <a:cs typeface="Arial" pitchFamily="34" charset="0"/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  <a:latin typeface="Arial" pitchFamily="34" charset="0"/>
                <a:ea typeface="ＭＳ Ｐゴシック"/>
                <a:cs typeface="Arial" pitchFamily="34" charset="0"/>
              </a:rPr>
              <a:t>・約</a:t>
            </a:r>
            <a:r>
              <a:rPr lang="en-US" altLang="ja-JP" sz="1200" dirty="0" smtClean="0">
                <a:solidFill>
                  <a:prstClr val="black"/>
                </a:solidFill>
                <a:latin typeface="Arial" pitchFamily="34" charset="0"/>
                <a:ea typeface="ＭＳ Ｐゴシック"/>
                <a:cs typeface="Arial" pitchFamily="34" charset="0"/>
              </a:rPr>
              <a:t>100km</a:t>
            </a:r>
            <a:r>
              <a:rPr lang="ja-JP" altLang="en-US" sz="1200" dirty="0">
                <a:solidFill>
                  <a:prstClr val="black"/>
                </a:solidFill>
                <a:latin typeface="Arial" pitchFamily="34" charset="0"/>
                <a:ea typeface="ＭＳ Ｐゴシック"/>
                <a:cs typeface="Arial" pitchFamily="34" charset="0"/>
              </a:rPr>
              <a:t>間隔のサンプリング</a:t>
            </a:r>
            <a:endParaRPr lang="en-US" altLang="ja-JP" sz="1200" dirty="0">
              <a:solidFill>
                <a:prstClr val="black"/>
              </a:solidFill>
              <a:latin typeface="Arial" pitchFamily="34" charset="0"/>
              <a:ea typeface="ＭＳ Ｐゴシック"/>
              <a:cs typeface="Arial" pitchFamily="34" charset="0"/>
            </a:endParaRPr>
          </a:p>
        </p:txBody>
      </p:sp>
      <p:sp>
        <p:nvSpPr>
          <p:cNvPr id="170" name="テキスト ボックス 169"/>
          <p:cNvSpPr txBox="1"/>
          <p:nvPr/>
        </p:nvSpPr>
        <p:spPr>
          <a:xfrm>
            <a:off x="534266" y="11107738"/>
            <a:ext cx="1516464" cy="65044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5518" tIns="47759" rIns="95518" bIns="47759" rtlCol="0" anchor="ctr" anchorCtr="0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</a:rPr>
              <a:t>概略資源量･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200" b="1" dirty="0">
                <a:solidFill>
                  <a:schemeClr val="tx1"/>
                </a:solidFill>
              </a:rPr>
              <a:t>賦存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状況を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集中的に調査</a:t>
            </a:r>
            <a:endParaRPr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71" name="テキスト ボックス 170"/>
          <p:cNvSpPr txBox="1"/>
          <p:nvPr/>
        </p:nvSpPr>
        <p:spPr>
          <a:xfrm>
            <a:off x="522113" y="11995423"/>
            <a:ext cx="1603338" cy="65044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5518" tIns="47759" rIns="95518" bIns="47759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</a:rPr>
              <a:t>技術分野の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200" b="1" dirty="0">
                <a:solidFill>
                  <a:schemeClr val="tx1"/>
                </a:solidFill>
              </a:rPr>
              <a:t>調査・検討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、生産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システム</a:t>
            </a:r>
            <a:r>
              <a:rPr lang="ja-JP" altLang="en-US" sz="1200" b="1" dirty="0">
                <a:solidFill>
                  <a:schemeClr val="tx1"/>
                </a:solidFill>
              </a:rPr>
              <a:t>の検討</a:t>
            </a:r>
          </a:p>
        </p:txBody>
      </p:sp>
      <p:sp>
        <p:nvSpPr>
          <p:cNvPr id="172" name="角丸四角形 171"/>
          <p:cNvSpPr/>
          <p:nvPr/>
        </p:nvSpPr>
        <p:spPr>
          <a:xfrm>
            <a:off x="2661848" y="11467778"/>
            <a:ext cx="2235844" cy="590411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5518" tIns="47759" rIns="95518" bIns="47759" rtlCol="0" anchor="ctr"/>
          <a:lstStyle/>
          <a:p>
            <a:pPr algn="ctr"/>
            <a:endParaRPr lang="ja-JP" altLang="en-US" sz="1300" dirty="0">
              <a:solidFill>
                <a:prstClr val="black"/>
              </a:solidFill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2661848" y="11534207"/>
            <a:ext cx="2675192" cy="481171"/>
          </a:xfrm>
          <a:prstGeom prst="rect">
            <a:avLst/>
          </a:prstGeom>
          <a:noFill/>
        </p:spPr>
        <p:txBody>
          <a:bodyPr wrap="square" lIns="95518" tIns="47759" rIns="95518" bIns="47759" rtlCol="0">
            <a:spAutoFit/>
          </a:bodyPr>
          <a:lstStyle/>
          <a:p>
            <a:r>
              <a:rPr lang="ja-JP" altLang="en-US" sz="1400" dirty="0">
                <a:latin typeface="Arial" pitchFamily="34" charset="0"/>
                <a:ea typeface="ＭＳ Ｐゴシック"/>
                <a:cs typeface="Arial" pitchFamily="34" charset="0"/>
              </a:rPr>
              <a:t>有望海域の特定と詳細調査</a:t>
            </a:r>
            <a:endParaRPr lang="en-US" altLang="ja-JP" sz="1400" dirty="0">
              <a:latin typeface="Arial" pitchFamily="34" charset="0"/>
              <a:ea typeface="ＭＳ Ｐゴシック"/>
              <a:cs typeface="Arial" pitchFamily="34" charset="0"/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  <a:latin typeface="Arial" pitchFamily="34" charset="0"/>
                <a:ea typeface="ＭＳ Ｐゴシック"/>
                <a:cs typeface="Arial" pitchFamily="34" charset="0"/>
              </a:rPr>
              <a:t>・間隔を狭めたサンプリング</a:t>
            </a:r>
            <a:endParaRPr lang="en-US" altLang="ja-JP" sz="1100" dirty="0">
              <a:solidFill>
                <a:prstClr val="black"/>
              </a:solidFill>
              <a:latin typeface="Arial" pitchFamily="34" charset="0"/>
              <a:ea typeface="ＭＳ Ｐゴシック"/>
              <a:cs typeface="Arial" pitchFamily="34" charset="0"/>
            </a:endParaRPr>
          </a:p>
        </p:txBody>
      </p:sp>
      <p:cxnSp>
        <p:nvCxnSpPr>
          <p:cNvPr id="173" name="直線矢印コネクタ 172"/>
          <p:cNvCxnSpPr/>
          <p:nvPr/>
        </p:nvCxnSpPr>
        <p:spPr>
          <a:xfrm>
            <a:off x="3657096" y="11428728"/>
            <a:ext cx="218002" cy="15040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角丸四角形 174"/>
          <p:cNvSpPr/>
          <p:nvPr/>
        </p:nvSpPr>
        <p:spPr>
          <a:xfrm>
            <a:off x="2517832" y="12099795"/>
            <a:ext cx="2464964" cy="520111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5518" tIns="47759" rIns="95518" bIns="47759" rtlCol="0" anchor="ctr"/>
          <a:lstStyle/>
          <a:p>
            <a:r>
              <a:rPr lang="ja-JP" altLang="en-US" sz="1400" dirty="0">
                <a:solidFill>
                  <a:schemeClr val="tx1"/>
                </a:solidFill>
              </a:rPr>
              <a:t>揚泥、採泥に係る基礎試験</a:t>
            </a:r>
            <a:endParaRPr lang="en-US" altLang="ja-JP" sz="1400" dirty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生産システムの概念検討　等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cxnSp>
        <p:nvCxnSpPr>
          <p:cNvPr id="176" name="直線矢印コネクタ 175"/>
          <p:cNvCxnSpPr>
            <a:stCxn id="171" idx="3"/>
            <a:endCxn id="175" idx="1"/>
          </p:cNvCxnSpPr>
          <p:nvPr/>
        </p:nvCxnSpPr>
        <p:spPr>
          <a:xfrm>
            <a:off x="2125451" y="12320648"/>
            <a:ext cx="392381" cy="3920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角丸四角形 178"/>
          <p:cNvSpPr/>
          <p:nvPr/>
        </p:nvSpPr>
        <p:spPr>
          <a:xfrm>
            <a:off x="5251000" y="10885022"/>
            <a:ext cx="1144378" cy="178931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7606" tIns="47759" rIns="37606" bIns="47759" rtlCol="0" anchor="ctr"/>
          <a:lstStyle/>
          <a:p>
            <a:r>
              <a:rPr lang="ja-JP" altLang="en-US" sz="1400" dirty="0"/>
              <a:t>平成</a:t>
            </a:r>
            <a:r>
              <a:rPr lang="en-US" altLang="ja-JP" sz="1400" dirty="0" smtClean="0"/>
              <a:t>25</a:t>
            </a:r>
            <a:r>
              <a:rPr lang="ja-JP" altLang="en-US" sz="1400" dirty="0" smtClean="0"/>
              <a:t>年度</a:t>
            </a:r>
            <a:r>
              <a:rPr lang="ja-JP" altLang="en-US" sz="1400" dirty="0"/>
              <a:t>から</a:t>
            </a:r>
            <a:r>
              <a:rPr lang="en-US" altLang="ja-JP" sz="1400" dirty="0" smtClean="0"/>
              <a:t>3</a:t>
            </a:r>
            <a:r>
              <a:rPr lang="ja-JP" altLang="en-US" sz="1400" dirty="0"/>
              <a:t>年間</a:t>
            </a:r>
            <a:r>
              <a:rPr lang="ja-JP" altLang="en-US" sz="1400" dirty="0" smtClean="0"/>
              <a:t>で概略資源量、</a:t>
            </a:r>
            <a:r>
              <a:rPr lang="ja-JP" altLang="en-US" sz="1400" dirty="0"/>
              <a:t>生産</a:t>
            </a:r>
            <a:r>
              <a:rPr lang="ja-JP" altLang="en-US" sz="1400" dirty="0" smtClean="0"/>
              <a:t>技術等を調査研究し、</a:t>
            </a:r>
            <a:r>
              <a:rPr lang="ja-JP" altLang="en-US" sz="1400" dirty="0" smtClean="0">
                <a:solidFill>
                  <a:srgbClr val="FF0000"/>
                </a:solidFill>
              </a:rPr>
              <a:t>資源ポテンシャルを総合評価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pic>
        <p:nvPicPr>
          <p:cNvPr id="18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2967" y="4097036"/>
            <a:ext cx="1701551" cy="1183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49113" y="2425244"/>
            <a:ext cx="1701764" cy="1059783"/>
          </a:xfrm>
          <a:prstGeom prst="rect">
            <a:avLst/>
          </a:prstGeom>
          <a:noFill/>
          <a:ln w="6350">
            <a:noFill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  <a:extLst/>
        </p:spPr>
      </p:pic>
      <p:sp>
        <p:nvSpPr>
          <p:cNvPr id="186" name="テキスト ボックス 185"/>
          <p:cNvSpPr txBox="1"/>
          <p:nvPr/>
        </p:nvSpPr>
        <p:spPr>
          <a:xfrm>
            <a:off x="8110879" y="3497196"/>
            <a:ext cx="1938572" cy="465783"/>
          </a:xfrm>
          <a:prstGeom prst="rect">
            <a:avLst/>
          </a:prstGeom>
          <a:noFill/>
        </p:spPr>
        <p:txBody>
          <a:bodyPr wrap="none" lIns="95518" tIns="47759" rIns="95518" bIns="47759" rtlCol="0">
            <a:spAutoFit/>
          </a:bodyPr>
          <a:lstStyle/>
          <a:p>
            <a:r>
              <a:rPr lang="ja-JP" altLang="en-US" sz="1200" dirty="0" smtClean="0"/>
              <a:t>世界初の</a:t>
            </a:r>
            <a:r>
              <a:rPr lang="ja-JP" altLang="en-US" sz="1200" dirty="0"/>
              <a:t>メタンハイドレート</a:t>
            </a:r>
            <a:endParaRPr lang="en-US" altLang="ja-JP" sz="1200" dirty="0"/>
          </a:p>
          <a:p>
            <a:r>
              <a:rPr lang="ja-JP" altLang="en-US" sz="1200" dirty="0"/>
              <a:t>海洋産出試験の様子</a:t>
            </a:r>
          </a:p>
        </p:txBody>
      </p:sp>
      <p:sp>
        <p:nvSpPr>
          <p:cNvPr id="187" name="テキスト ボックス 186"/>
          <p:cNvSpPr txBox="1"/>
          <p:nvPr/>
        </p:nvSpPr>
        <p:spPr>
          <a:xfrm>
            <a:off x="8102780" y="5334952"/>
            <a:ext cx="2026737" cy="296506"/>
          </a:xfrm>
          <a:prstGeom prst="rect">
            <a:avLst/>
          </a:prstGeom>
          <a:noFill/>
        </p:spPr>
        <p:txBody>
          <a:bodyPr wrap="none" lIns="95518" tIns="47759" rIns="95518" bIns="47759" rtlCol="0">
            <a:spAutoFit/>
          </a:bodyPr>
          <a:lstStyle/>
          <a:p>
            <a:r>
              <a:rPr lang="ja-JP" altLang="en-US" sz="1300" dirty="0" smtClean="0"/>
              <a:t>三次元物理</a:t>
            </a:r>
            <a:r>
              <a:rPr lang="ja-JP" altLang="en-US" sz="1300" dirty="0"/>
              <a:t>探査</a:t>
            </a:r>
            <a:r>
              <a:rPr lang="ja-JP" altLang="en-US" sz="1300" dirty="0" smtClean="0"/>
              <a:t>船「資源」</a:t>
            </a:r>
            <a:endParaRPr lang="ja-JP" altLang="en-US" sz="1300" dirty="0"/>
          </a:p>
        </p:txBody>
      </p:sp>
      <p:sp>
        <p:nvSpPr>
          <p:cNvPr id="75" name="角丸四角形 74"/>
          <p:cNvSpPr/>
          <p:nvPr/>
        </p:nvSpPr>
        <p:spPr>
          <a:xfrm>
            <a:off x="2612506" y="2127061"/>
            <a:ext cx="1453684" cy="488803"/>
          </a:xfrm>
          <a:prstGeom prst="roundRect">
            <a:avLst>
              <a:gd name="adj" fmla="val 12151"/>
            </a:avLst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lIns="36000" rIns="36000" rtlCol="0" anchor="ctr"/>
          <a:lstStyle/>
          <a:p>
            <a:pPr marL="182563" marR="0" lvl="0" indent="-182563" defTabSz="914400" eaLnBrk="1" fontAlgn="auto" latinLnBrk="0" hangingPunct="1">
              <a:lnSpc>
                <a:spcPts val="1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○</a:t>
            </a: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陸上産出試験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182563" marR="0" lvl="0" indent="-182563" algn="ctr" defTabSz="914400" eaLnBrk="1" fontAlgn="auto" latinLnBrk="0" hangingPunct="1">
              <a:lnSpc>
                <a:spcPts val="14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（中長期）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76" name="角丸四角形 75"/>
          <p:cNvSpPr/>
          <p:nvPr/>
        </p:nvSpPr>
        <p:spPr>
          <a:xfrm>
            <a:off x="2895995" y="3415487"/>
            <a:ext cx="1148422" cy="424600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lIns="36000" rIns="3600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資源回収技術調査の実施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cxnSp>
        <p:nvCxnSpPr>
          <p:cNvPr id="77" name="直線矢印コネクタ 76"/>
          <p:cNvCxnSpPr/>
          <p:nvPr/>
        </p:nvCxnSpPr>
        <p:spPr>
          <a:xfrm>
            <a:off x="1103674" y="3602214"/>
            <a:ext cx="200298" cy="3598"/>
          </a:xfrm>
          <a:prstGeom prst="straightConnector1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79" name="直線矢印コネクタ 78"/>
          <p:cNvCxnSpPr/>
          <p:nvPr/>
        </p:nvCxnSpPr>
        <p:spPr>
          <a:xfrm>
            <a:off x="2678386" y="3622814"/>
            <a:ext cx="200298" cy="3598"/>
          </a:xfrm>
          <a:prstGeom prst="straightConnector1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81" name="直線コネクタ 80"/>
          <p:cNvCxnSpPr/>
          <p:nvPr/>
        </p:nvCxnSpPr>
        <p:spPr>
          <a:xfrm>
            <a:off x="1095700" y="3388384"/>
            <a:ext cx="0" cy="212658"/>
          </a:xfrm>
          <a:prstGeom prst="line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83" name="右矢印 82"/>
          <p:cNvSpPr/>
          <p:nvPr/>
        </p:nvSpPr>
        <p:spPr>
          <a:xfrm>
            <a:off x="5019249" y="11467464"/>
            <a:ext cx="260575" cy="1142593"/>
          </a:xfrm>
          <a:prstGeom prst="rightArrow">
            <a:avLst>
              <a:gd name="adj1" fmla="val 65366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5518" tIns="47759" rIns="95518" bIns="47759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0" name="角丸四角形 99"/>
          <p:cNvSpPr/>
          <p:nvPr/>
        </p:nvSpPr>
        <p:spPr>
          <a:xfrm>
            <a:off x="544054" y="7190156"/>
            <a:ext cx="1426024" cy="68753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5518" tIns="47759" rIns="95518" bIns="47759" rtlCol="0" anchor="ctr"/>
          <a:lstStyle/>
          <a:p>
            <a:pPr algn="ctr"/>
            <a:r>
              <a:rPr lang="ja-JP" altLang="en-US" sz="1500" dirty="0"/>
              <a:t>概念検討</a:t>
            </a:r>
            <a:endParaRPr lang="en-US" altLang="ja-JP" sz="1500" dirty="0"/>
          </a:p>
        </p:txBody>
      </p:sp>
      <p:sp useBgFill="1">
        <p:nvSpPr>
          <p:cNvPr id="104" name="テキスト ボックス 103"/>
          <p:cNvSpPr txBox="1"/>
          <p:nvPr/>
        </p:nvSpPr>
        <p:spPr>
          <a:xfrm>
            <a:off x="553946" y="7046140"/>
            <a:ext cx="1124066" cy="333814"/>
          </a:xfrm>
          <a:prstGeom prst="rect">
            <a:avLst/>
          </a:prstGeom>
        </p:spPr>
        <p:txBody>
          <a:bodyPr wrap="square" lIns="37606" tIns="37606" rIns="37606" bIns="37606" rtlCol="0">
            <a:spAutoFit/>
          </a:bodyPr>
          <a:lstStyle/>
          <a:p>
            <a:pPr algn="ctr"/>
            <a:r>
              <a:rPr lang="en-US" altLang="ja-JP" sz="1500" dirty="0"/>
              <a:t>【</a:t>
            </a:r>
            <a:r>
              <a:rPr lang="ja-JP" altLang="en-US" sz="1500" dirty="0" smtClean="0"/>
              <a:t>揚鉱技術</a:t>
            </a:r>
            <a:r>
              <a:rPr lang="en-US" altLang="ja-JP" sz="1500" dirty="0" smtClean="0"/>
              <a:t>】</a:t>
            </a:r>
            <a:endParaRPr lang="ja-JP" altLang="en-US" sz="1500" dirty="0"/>
          </a:p>
        </p:txBody>
      </p:sp>
      <p:sp>
        <p:nvSpPr>
          <p:cNvPr id="97" name="角丸四角形 96"/>
          <p:cNvSpPr/>
          <p:nvPr/>
        </p:nvSpPr>
        <p:spPr>
          <a:xfrm>
            <a:off x="532817" y="6178751"/>
            <a:ext cx="1619503" cy="795381"/>
          </a:xfrm>
          <a:prstGeom prst="roundRect">
            <a:avLst>
              <a:gd name="adj" fmla="val 1123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5518" tIns="47759" rIns="95518" bIns="47759" rtlCol="0" anchor="ctr"/>
          <a:lstStyle/>
          <a:p>
            <a:r>
              <a:rPr lang="ja-JP" altLang="en-US" sz="1500" dirty="0"/>
              <a:t>システム設計</a:t>
            </a:r>
            <a:r>
              <a:rPr lang="ja-JP" altLang="en-US" sz="1500" dirty="0" smtClean="0"/>
              <a:t>・</a:t>
            </a:r>
            <a:endParaRPr lang="en-US" altLang="ja-JP" sz="1500" dirty="0" smtClean="0"/>
          </a:p>
          <a:p>
            <a:r>
              <a:rPr lang="ja-JP" altLang="en-US" sz="1500" dirty="0" smtClean="0"/>
              <a:t>陸上</a:t>
            </a:r>
            <a:r>
              <a:rPr lang="ja-JP" altLang="en-US" sz="1500" dirty="0"/>
              <a:t>・海上試験</a:t>
            </a:r>
            <a:endParaRPr lang="ja-JP" altLang="en-US" sz="1300" dirty="0"/>
          </a:p>
        </p:txBody>
      </p:sp>
      <p:sp useBgFill="1">
        <p:nvSpPr>
          <p:cNvPr id="98" name="テキスト ボックス 97"/>
          <p:cNvSpPr txBox="1"/>
          <p:nvPr/>
        </p:nvSpPr>
        <p:spPr>
          <a:xfrm>
            <a:off x="562050" y="6009564"/>
            <a:ext cx="1113424" cy="333814"/>
          </a:xfrm>
          <a:prstGeom prst="rect">
            <a:avLst/>
          </a:prstGeom>
        </p:spPr>
        <p:txBody>
          <a:bodyPr wrap="square" lIns="37606" tIns="37606" rIns="37606" bIns="37606" rtlCol="0">
            <a:spAutoFit/>
          </a:bodyPr>
          <a:lstStyle/>
          <a:p>
            <a:pPr algn="ctr"/>
            <a:r>
              <a:rPr lang="en-US" altLang="ja-JP" sz="1500" dirty="0"/>
              <a:t>【</a:t>
            </a:r>
            <a:r>
              <a:rPr lang="ja-JP" altLang="en-US" sz="1500" dirty="0" smtClean="0"/>
              <a:t>採鉱技術</a:t>
            </a:r>
            <a:r>
              <a:rPr lang="en-US" altLang="ja-JP" sz="1500" dirty="0" smtClean="0"/>
              <a:t>】</a:t>
            </a:r>
            <a:endParaRPr lang="ja-JP" altLang="en-US" sz="1500" dirty="0"/>
          </a:p>
        </p:txBody>
      </p:sp>
      <p:sp useBgFill="1">
        <p:nvSpPr>
          <p:cNvPr id="89" name="テキスト ボックス 88"/>
          <p:cNvSpPr txBox="1"/>
          <p:nvPr/>
        </p:nvSpPr>
        <p:spPr>
          <a:xfrm>
            <a:off x="636840" y="7927613"/>
            <a:ext cx="3204019" cy="215382"/>
          </a:xfrm>
          <a:prstGeom prst="rect">
            <a:avLst/>
          </a:prstGeom>
        </p:spPr>
        <p:txBody>
          <a:bodyPr wrap="square" lIns="37606" tIns="37606" rIns="37606" bIns="37606" rtlCol="0">
            <a:spAutoFit/>
          </a:bodyPr>
          <a:lstStyle/>
          <a:p>
            <a:pPr algn="ctr"/>
            <a:r>
              <a:rPr lang="en-US" altLang="ja-JP" sz="1200" dirty="0" smtClean="0"/>
              <a:t>【</a:t>
            </a:r>
            <a:r>
              <a:rPr lang="ja-JP" altLang="en-US" sz="1200" dirty="0"/>
              <a:t>資源量評価、選鉱</a:t>
            </a:r>
            <a:r>
              <a:rPr lang="ja-JP" altLang="en-US" sz="1200" dirty="0" smtClean="0"/>
              <a:t>・製錬技術、環境影響評価</a:t>
            </a:r>
            <a:r>
              <a:rPr lang="en-US" altLang="ja-JP" sz="1200" dirty="0" smtClean="0"/>
              <a:t>】</a:t>
            </a:r>
            <a:endParaRPr lang="ja-JP" altLang="en-US" sz="1200" dirty="0"/>
          </a:p>
        </p:txBody>
      </p:sp>
      <p:sp>
        <p:nvSpPr>
          <p:cNvPr id="90" name="対角する 2 つの角を丸めた四角形 89"/>
          <p:cNvSpPr/>
          <p:nvPr/>
        </p:nvSpPr>
        <p:spPr>
          <a:xfrm>
            <a:off x="8358322" y="6299792"/>
            <a:ext cx="304064" cy="2572688"/>
          </a:xfrm>
          <a:prstGeom prst="round2DiagRect">
            <a:avLst/>
          </a:prstGeom>
          <a:noFill/>
          <a:ln w="254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lIns="95518" tIns="47759" rIns="95518" bIns="47759" rtlCol="0" anchor="ctr"/>
          <a:lstStyle/>
          <a:p>
            <a:pPr algn="ctr"/>
            <a:r>
              <a:rPr lang="ja-JP" altLang="en-US" sz="1700" dirty="0" smtClean="0">
                <a:solidFill>
                  <a:schemeClr val="tx1"/>
                </a:solidFill>
              </a:rPr>
              <a:t>総合的な検証の実施</a:t>
            </a:r>
            <a:endParaRPr lang="ja-JP" altLang="en-US" sz="1700" dirty="0">
              <a:solidFill>
                <a:schemeClr val="tx1"/>
              </a:solidFill>
            </a:endParaRPr>
          </a:p>
        </p:txBody>
      </p:sp>
      <p:cxnSp>
        <p:nvCxnSpPr>
          <p:cNvPr id="82" name="直線矢印コネクタ 81"/>
          <p:cNvCxnSpPr/>
          <p:nvPr/>
        </p:nvCxnSpPr>
        <p:spPr>
          <a:xfrm>
            <a:off x="1999889" y="11323762"/>
            <a:ext cx="229911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角丸四角形 83"/>
          <p:cNvSpPr/>
          <p:nvPr/>
        </p:nvSpPr>
        <p:spPr>
          <a:xfrm>
            <a:off x="504094" y="70303"/>
            <a:ext cx="9223644" cy="6137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518" tIns="47759" rIns="95518" bIns="47759" spcCol="0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新たな「海洋エネルギー・鉱物資源開発計画」の概要</a:t>
            </a:r>
            <a:r>
              <a:rPr kumimoji="1" lang="en-US" altLang="ja-JP" dirty="0" smtClean="0">
                <a:solidFill>
                  <a:schemeClr val="tx1"/>
                </a:solidFill>
              </a:rPr>
              <a:t>(H25.12.24</a:t>
            </a:r>
            <a:r>
              <a:rPr kumimoji="1" lang="ja-JP" altLang="en-US" smtClean="0">
                <a:solidFill>
                  <a:schemeClr val="tx1"/>
                </a:solidFill>
              </a:rPr>
              <a:t>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（「海洋基本計画」（平成２５年４月２６日閣議決定）に基づく海洋のエネルギー・鉱物資源開発の工程表）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724199" y="2465429"/>
            <a:ext cx="747791" cy="292608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dirty="0">
                <a:solidFill>
                  <a:prstClr val="black"/>
                </a:solidFill>
              </a:rPr>
              <a:t>新規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-186" y="12580928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</a:rPr>
              <a:t>マン</a:t>
            </a:r>
            <a:endParaRPr kumimoji="1" lang="en-US" altLang="ja-JP" sz="12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</a:rPr>
              <a:t>ガン</a:t>
            </a:r>
            <a:endParaRPr kumimoji="1" lang="en-US" altLang="ja-JP" sz="12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</a:rPr>
              <a:t>団塊</a:t>
            </a:r>
            <a:endParaRPr kumimoji="1"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573618" y="12753153"/>
            <a:ext cx="2376262" cy="493053"/>
          </a:xfrm>
          <a:prstGeom prst="roundRect">
            <a:avLst>
              <a:gd name="adj" fmla="val 1268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5518" tIns="47759" rIns="95518" bIns="47759" rtlCol="0" anchor="ctr"/>
          <a:lstStyle/>
          <a:p>
            <a:r>
              <a:rPr lang="ja-JP" altLang="en-US" sz="1300" dirty="0" smtClean="0">
                <a:solidFill>
                  <a:prstClr val="black"/>
                </a:solidFill>
              </a:rPr>
              <a:t>資源量評価、生産システム等を検討</a:t>
            </a:r>
            <a:endParaRPr lang="en-US" altLang="ja-JP" sz="1300" dirty="0">
              <a:solidFill>
                <a:prstClr val="black"/>
              </a:solidFill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3088637" y="12763922"/>
            <a:ext cx="3306741" cy="493053"/>
          </a:xfrm>
          <a:prstGeom prst="roundRect">
            <a:avLst>
              <a:gd name="adj" fmla="val 12688"/>
            </a:avLst>
          </a:prstGeom>
          <a:solidFill>
            <a:srgbClr val="FF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5518" tIns="47759" rIns="95518" bIns="47759" rtlCol="0" anchor="ctr"/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平成</a:t>
            </a:r>
            <a:r>
              <a:rPr lang="en-US" altLang="ja-JP" sz="1200" dirty="0" smtClean="0">
                <a:solidFill>
                  <a:prstClr val="black"/>
                </a:solidFill>
              </a:rPr>
              <a:t>28</a:t>
            </a:r>
            <a:r>
              <a:rPr lang="ja-JP" altLang="en-US" sz="1200" dirty="0" smtClean="0">
                <a:solidFill>
                  <a:prstClr val="black"/>
                </a:solidFill>
              </a:rPr>
              <a:t>年までに、他国動向等も踏まえつつ、商業化の可能性を見極め、今後の方針を決定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cxnSp>
        <p:nvCxnSpPr>
          <p:cNvPr id="94" name="直線矢印コネクタ 93"/>
          <p:cNvCxnSpPr/>
          <p:nvPr/>
        </p:nvCxnSpPr>
        <p:spPr>
          <a:xfrm>
            <a:off x="2949880" y="12979946"/>
            <a:ext cx="229911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 Box 6"/>
          <p:cNvSpPr txBox="1">
            <a:spLocks noChangeArrowheads="1"/>
          </p:cNvSpPr>
          <p:nvPr/>
        </p:nvSpPr>
        <p:spPr bwMode="auto">
          <a:xfrm>
            <a:off x="2526537" y="13317544"/>
            <a:ext cx="2456259" cy="27699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prstClr val="black"/>
                </a:solidFill>
              </a:rPr>
              <a:t>各省連携</a:t>
            </a:r>
          </a:p>
        </p:txBody>
      </p:sp>
      <p:sp>
        <p:nvSpPr>
          <p:cNvPr id="137" name="Text Box 6"/>
          <p:cNvSpPr txBox="1">
            <a:spLocks noChangeArrowheads="1"/>
          </p:cNvSpPr>
          <p:nvPr/>
        </p:nvSpPr>
        <p:spPr bwMode="auto">
          <a:xfrm>
            <a:off x="5251000" y="13317544"/>
            <a:ext cx="2917344" cy="27699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solidFill>
                  <a:prstClr val="black"/>
                </a:solidFill>
              </a:rPr>
              <a:t>官民</a:t>
            </a:r>
            <a:r>
              <a:rPr lang="ja-JP" altLang="en-US" sz="1200" b="1" dirty="0">
                <a:solidFill>
                  <a:prstClr val="black"/>
                </a:solidFill>
              </a:rPr>
              <a:t>役割分担</a:t>
            </a:r>
          </a:p>
        </p:txBody>
      </p:sp>
      <p:sp>
        <p:nvSpPr>
          <p:cNvPr id="138" name="Text Box 6"/>
          <p:cNvSpPr txBox="1">
            <a:spLocks noChangeArrowheads="1"/>
          </p:cNvSpPr>
          <p:nvPr/>
        </p:nvSpPr>
        <p:spPr bwMode="auto">
          <a:xfrm>
            <a:off x="2095087" y="13710186"/>
            <a:ext cx="1532351" cy="27699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solidFill>
                  <a:prstClr val="black"/>
                </a:solidFill>
              </a:rPr>
              <a:t>人材育成</a:t>
            </a:r>
            <a:endParaRPr lang="ja-JP" altLang="en-US" sz="1200" b="1" dirty="0">
              <a:solidFill>
                <a:prstClr val="black"/>
              </a:solidFill>
            </a:endParaRPr>
          </a:p>
        </p:txBody>
      </p:sp>
      <p:sp>
        <p:nvSpPr>
          <p:cNvPr id="143" name="Text Box 6"/>
          <p:cNvSpPr txBox="1">
            <a:spLocks noChangeArrowheads="1"/>
          </p:cNvSpPr>
          <p:nvPr/>
        </p:nvSpPr>
        <p:spPr bwMode="auto">
          <a:xfrm>
            <a:off x="3839888" y="13710187"/>
            <a:ext cx="1532351" cy="27699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prstClr val="black"/>
                </a:solidFill>
              </a:rPr>
              <a:t>国際連携</a:t>
            </a:r>
          </a:p>
        </p:txBody>
      </p:sp>
      <p:sp>
        <p:nvSpPr>
          <p:cNvPr id="144" name="Text Box 6"/>
          <p:cNvSpPr txBox="1">
            <a:spLocks noChangeArrowheads="1"/>
          </p:cNvSpPr>
          <p:nvPr/>
        </p:nvSpPr>
        <p:spPr bwMode="auto">
          <a:xfrm>
            <a:off x="5584356" y="13704373"/>
            <a:ext cx="1532351" cy="27699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prstClr val="black"/>
                </a:solidFill>
              </a:rPr>
              <a:t>環境保全</a:t>
            </a:r>
          </a:p>
        </p:txBody>
      </p:sp>
      <p:sp>
        <p:nvSpPr>
          <p:cNvPr id="145" name="Text Box 6"/>
          <p:cNvSpPr txBox="1">
            <a:spLocks noChangeArrowheads="1"/>
          </p:cNvSpPr>
          <p:nvPr/>
        </p:nvSpPr>
        <p:spPr bwMode="auto">
          <a:xfrm>
            <a:off x="7216967" y="13704372"/>
            <a:ext cx="1532351" cy="27699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solidFill>
                  <a:prstClr val="black"/>
                </a:solidFill>
              </a:rPr>
              <a:t>国民理解増進</a:t>
            </a:r>
            <a:endParaRPr lang="ja-JP" altLang="en-US" sz="1200" b="1" dirty="0">
              <a:solidFill>
                <a:prstClr val="black"/>
              </a:solidFill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51899" y="13317544"/>
            <a:ext cx="9949421" cy="663827"/>
          </a:xfrm>
          <a:prstGeom prst="roundRect">
            <a:avLst/>
          </a:prstGeom>
          <a:noFill/>
          <a:ln w="254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111" y="13317544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00" dirty="0" smtClean="0"/>
              <a:t>横断的</a:t>
            </a:r>
            <a:endParaRPr lang="en-US" altLang="ja-JP" sz="1800" dirty="0" smtClean="0"/>
          </a:p>
          <a:p>
            <a:r>
              <a:rPr kumimoji="1" lang="ja-JP" altLang="en-US" sz="1800" dirty="0"/>
              <a:t>配慮事項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5400">
          <a:solidFill>
            <a:srgbClr val="FF0000"/>
          </a:solidFill>
          <a:prstDash val="dash"/>
        </a:ln>
      </a:spPr>
      <a:bodyPr vert="eaVert" rtlCol="0" anchor="ctr"/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3884</TotalTime>
  <Words>655</Words>
  <Application>Microsoft Office PowerPoint</Application>
  <PresentationFormat>ユーザー設定</PresentationFormat>
  <Paragraphs>118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Policy of Japan  and International Cooperation</dc:title>
  <dc:creator>Hironori</dc:creator>
  <cp:lastModifiedBy>METI</cp:lastModifiedBy>
  <cp:revision>292</cp:revision>
  <cp:lastPrinted>2015-05-12T04:06:12Z</cp:lastPrinted>
  <dcterms:created xsi:type="dcterms:W3CDTF">2012-02-06T16:21:19Z</dcterms:created>
  <dcterms:modified xsi:type="dcterms:W3CDTF">2016-04-27T15:31:34Z</dcterms:modified>
</cp:coreProperties>
</file>