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58" r:id="rId2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D6EC"/>
    <a:srgbClr val="FF5A00"/>
    <a:srgbClr val="0098D0"/>
    <a:srgbClr val="0064C8"/>
    <a:srgbClr val="B197D3"/>
    <a:srgbClr val="FFBE3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47" autoAdjust="0"/>
  </p:normalViewPr>
  <p:slideViewPr>
    <p:cSldViewPr>
      <p:cViewPr>
        <p:scale>
          <a:sx n="70" d="100"/>
          <a:sy n="70" d="100"/>
        </p:scale>
        <p:origin x="-1182" y="-198"/>
      </p:cViewPr>
      <p:guideLst>
        <p:guide orient="horz" pos="414"/>
        <p:guide pos="126"/>
      </p:guideLst>
    </p:cSldViewPr>
  </p:slideViewPr>
  <p:outlineViewPr>
    <p:cViewPr>
      <p:scale>
        <a:sx n="33" d="100"/>
        <a:sy n="33" d="100"/>
      </p:scale>
      <p:origin x="0" y="766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90" d="100"/>
          <a:sy n="90" d="100"/>
        </p:scale>
        <p:origin x="-2070" y="-72"/>
      </p:cViewPr>
      <p:guideLst>
        <p:guide orient="horz" pos="3108"/>
        <p:guide pos="2122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kumimoji="1" lang="ja-JP" altLang="en-US" sz="1400" dirty="0" smtClean="0">
                <a:latin typeface="ＭＳ Ｐゴシック" pitchFamily="50" charset="-128"/>
                <a:ea typeface="ＭＳ Ｐゴシック" pitchFamily="50" charset="-128"/>
              </a:rPr>
              <a:t>機密性○</a:t>
            </a:r>
            <a:endParaRPr kumimoji="1" lang="ja-JP" altLang="en-US" sz="1400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0C1D9C-4153-45A3-ABA8-5AC906D324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10879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4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ja-JP" altLang="en-US" dirty="0" smtClean="0"/>
              <a:t>機密性○</a:t>
            </a:r>
            <a:endParaRPr lang="en-US" altLang="ja-JP" dirty="0" smtClean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35E722-DCEB-4B9B-850A-0990A504E4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926932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588439"/>
            <a:ext cx="8420100" cy="55399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ctr">
              <a:defRPr lang="ja-JP" altLang="en-US" sz="3600" b="1" dirty="0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/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4653136"/>
            <a:ext cx="6934200" cy="125572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0" indent="0" algn="ctr">
              <a:buNone/>
              <a:defRPr lang="ja-JP" altLang="en-US" sz="2400" b="1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 algn="ctr"/>
            <a:r>
              <a:rPr kumimoji="1" lang="ja-JP" altLang="en-US" smtClean="0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38EED-0542-4C86-A18B-4CD095A08138}" type="datetime1">
              <a:rPr kumimoji="1" lang="ja-JP" altLang="en-US" smtClean="0"/>
              <a:t>2017/4/7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06662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393439" y="1520788"/>
            <a:ext cx="7423989" cy="646331"/>
          </a:xfrm>
        </p:spPr>
        <p:txBody>
          <a:bodyPr wrap="square" anchor="t" anchorCtr="0">
            <a:spAutoFit/>
          </a:bodyPr>
          <a:lstStyle>
            <a:lvl1pPr algn="l">
              <a:def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dirty="0" smtClean="0"/>
              <a:t>１．見出しの記入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FD6B-AACB-4FB5-A82B-515F0D3C0BFC}" type="datetime1">
              <a:rPr kumimoji="1" lang="ja-JP" altLang="en-US" smtClean="0"/>
              <a:t>2017/4/7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59921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準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D6CFB-7E9F-4517-9C6C-7920C3455632}" type="datetime1">
              <a:rPr kumimoji="1" lang="ja-JP" altLang="en-US" smtClean="0"/>
              <a:t>2017/4/7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200471" y="188640"/>
            <a:ext cx="9505503" cy="461665"/>
          </a:xfrm>
        </p:spPr>
        <p:txBody>
          <a:bodyPr wrap="square">
            <a:spAutoFit/>
          </a:bodyPr>
          <a:lstStyle>
            <a:lvl1pPr algn="l">
              <a:defRPr lang="ja-JP" altLang="en-US" sz="2400" b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8" name="テキスト プレースホルダー 9"/>
          <p:cNvSpPr>
            <a:spLocks noGrp="1"/>
          </p:cNvSpPr>
          <p:nvPr>
            <p:ph type="body" sz="quarter" idx="13" hasCustomPrompt="1"/>
          </p:nvPr>
        </p:nvSpPr>
        <p:spPr>
          <a:xfrm>
            <a:off x="200794" y="6309320"/>
            <a:ext cx="9396722" cy="161583"/>
          </a:xfrm>
          <a:noFill/>
        </p:spPr>
        <p:txBody>
          <a:bodyPr wrap="squar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（資料）●●</a:t>
            </a:r>
            <a:endParaRPr kumimoji="1" lang="ja-JP" altLang="en-US" dirty="0"/>
          </a:p>
        </p:txBody>
      </p:sp>
      <p:sp>
        <p:nvSpPr>
          <p:cNvPr id="9" name="テキスト プレースホルダー 9"/>
          <p:cNvSpPr>
            <a:spLocks noGrp="1"/>
          </p:cNvSpPr>
          <p:nvPr>
            <p:ph type="body" sz="quarter" idx="14" hasCustomPrompt="1"/>
          </p:nvPr>
        </p:nvSpPr>
        <p:spPr>
          <a:xfrm>
            <a:off x="200794" y="3104964"/>
            <a:ext cx="1853071" cy="307777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0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20pt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5" hasCustomPrompt="1"/>
          </p:nvPr>
        </p:nvSpPr>
        <p:spPr>
          <a:xfrm>
            <a:off x="200472" y="3769295"/>
            <a:ext cx="1298432" cy="215444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14pt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1" name="テキスト プレースホルダー 9"/>
          <p:cNvSpPr>
            <a:spLocks noGrp="1"/>
          </p:cNvSpPr>
          <p:nvPr>
            <p:ph type="body" sz="quarter" idx="16" hasCustomPrompt="1"/>
          </p:nvPr>
        </p:nvSpPr>
        <p:spPr>
          <a:xfrm>
            <a:off x="200472" y="4365104"/>
            <a:ext cx="1102866" cy="161583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10.5pt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7"/>
          </p:nvPr>
        </p:nvSpPr>
        <p:spPr>
          <a:xfrm>
            <a:off x="200025" y="764704"/>
            <a:ext cx="9505950" cy="525886"/>
          </a:xfrm>
          <a:solidFill>
            <a:srgbClr val="99D6EC"/>
          </a:solidFill>
          <a:ln>
            <a:noFill/>
          </a:ln>
        </p:spPr>
        <p:txBody>
          <a:bodyPr vert="horz" wrap="square" lIns="216000" tIns="108000" rIns="216000" bIns="108000" rtlCol="0" anchor="t" anchorCtr="0">
            <a:spAutoFit/>
          </a:bodyPr>
          <a:lstStyle>
            <a:lvl1pPr>
              <a:def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257175" lvl="0" indent="-257175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kumimoji="1"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952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200025" y="274638"/>
            <a:ext cx="9469499" cy="382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00024" y="800708"/>
            <a:ext cx="9469499" cy="1210689"/>
          </a:xfrm>
          <a:prstGeom prst="rect">
            <a:avLst/>
          </a:prstGeom>
          <a:noFill/>
        </p:spPr>
        <p:txBody>
          <a:bodyPr vert="horz" wrap="square" lIns="216000" tIns="108000" rIns="216000" bIns="108000" rtlCol="0">
            <a:sp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-10695" y="652026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57702473-496F-4EA5-8617-C076904D98E0}" type="datetime1">
              <a:rPr lang="ja-JP" altLang="en-US" smtClean="0"/>
              <a:t>2017/4/7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92827" y="6525345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05295" y="652534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8769424" y="71046"/>
            <a:ext cx="108316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050" b="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機密性○</a:t>
            </a:r>
            <a:endParaRPr kumimoji="1" lang="en-US" altLang="ja-JP" sz="1050" b="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12574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1" r:id="rId2"/>
    <p:sldLayoutId id="2147483654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kumimoji="1" sz="2400" b="1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</p:titleStyle>
    <p:bodyStyle>
      <a:lvl1pPr marL="342900" indent="-342900" algn="l" defTabSz="914400" rtl="0" eaLnBrk="1" latinLnBrk="0" hangingPunct="1">
        <a:spcBef>
          <a:spcPts val="600"/>
        </a:spcBef>
        <a:spcAft>
          <a:spcPts val="600"/>
        </a:spcAft>
        <a:buClr>
          <a:srgbClr val="002060"/>
        </a:buClr>
        <a:buFont typeface="Wingdings" panose="05000000000000000000" pitchFamily="2" charset="2"/>
        <a:buChar char="l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  <a:lvl2pPr marL="742950" indent="-28575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–"/>
        <a:defRPr kumimoji="1" sz="14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2pPr>
      <a:lvl3pPr marL="1143000" indent="-22860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•"/>
        <a:defRPr kumimoji="1" sz="105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1149934"/>
              </p:ext>
            </p:extLst>
          </p:nvPr>
        </p:nvGraphicFramePr>
        <p:xfrm>
          <a:off x="1712640" y="2096852"/>
          <a:ext cx="6243849" cy="1645920"/>
        </p:xfrm>
        <a:graphic>
          <a:graphicData uri="http://schemas.openxmlformats.org/drawingml/2006/table">
            <a:tbl>
              <a:tblPr firstRow="1" bandRow="1"/>
              <a:tblGrid>
                <a:gridCol w="1459971"/>
                <a:gridCol w="4783878"/>
              </a:tblGrid>
              <a:tr h="134585">
                <a:tc>
                  <a:txBody>
                    <a:bodyPr/>
                    <a:lstStyle/>
                    <a:p>
                      <a:pPr indent="133350" algn="just">
                        <a:spcAft>
                          <a:spcPts val="0"/>
                        </a:spcAft>
                      </a:pPr>
                      <a:r>
                        <a:rPr lang="ja-JP" sz="1200" kern="0">
                          <a:effectLst/>
                          <a:latin typeface="ＭＳ 明朝"/>
                          <a:ea typeface="ＭＳ Ｐ明朝"/>
                          <a:cs typeface="Arial"/>
                        </a:rPr>
                        <a:t>資産の種類</a:t>
                      </a:r>
                      <a:endParaRPr lang="ja-JP" sz="1200" kern="100">
                        <a:effectLst/>
                        <a:latin typeface="ＭＳ 明朝"/>
                        <a:cs typeface="Times New Roman"/>
                      </a:endParaRPr>
                    </a:p>
                  </a:txBody>
                  <a:tcPr marL="57679" marR="576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33350" algn="just">
                        <a:spcAft>
                          <a:spcPts val="0"/>
                        </a:spcAft>
                      </a:pPr>
                      <a:r>
                        <a:rPr lang="ja-JP" sz="1200" kern="0">
                          <a:effectLst/>
                          <a:latin typeface="ＭＳ 明朝"/>
                          <a:ea typeface="ＭＳ Ｐ明朝"/>
                          <a:cs typeface="Arial"/>
                        </a:rPr>
                        <a:t>資産売却方針・状況</a:t>
                      </a:r>
                      <a:endParaRPr lang="ja-JP" sz="1200" kern="100">
                        <a:effectLst/>
                        <a:latin typeface="ＭＳ 明朝"/>
                        <a:cs typeface="Times New Roman"/>
                      </a:endParaRPr>
                    </a:p>
                  </a:txBody>
                  <a:tcPr marL="57679" marR="576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754">
                <a:tc>
                  <a:txBody>
                    <a:bodyPr/>
                    <a:lstStyle/>
                    <a:p>
                      <a:pPr indent="133350" algn="just">
                        <a:spcAft>
                          <a:spcPts val="0"/>
                        </a:spcAft>
                      </a:pPr>
                      <a:r>
                        <a:rPr lang="ja-JP" sz="1200" kern="0">
                          <a:effectLst/>
                          <a:latin typeface="ＭＳ 明朝"/>
                          <a:ea typeface="ＭＳ Ｐ明朝"/>
                          <a:cs typeface="Arial"/>
                        </a:rPr>
                        <a:t>中堅・中小企業の</a:t>
                      </a:r>
                      <a:endParaRPr lang="ja-JP" sz="1200" kern="100">
                        <a:effectLst/>
                        <a:latin typeface="ＭＳ 明朝"/>
                        <a:cs typeface="Times New Roman"/>
                      </a:endParaRPr>
                    </a:p>
                    <a:p>
                      <a:pPr indent="133350" algn="just">
                        <a:spcAft>
                          <a:spcPts val="0"/>
                        </a:spcAft>
                      </a:pPr>
                      <a:r>
                        <a:rPr lang="ja-JP" sz="1200" kern="0">
                          <a:effectLst/>
                          <a:latin typeface="ＭＳ 明朝"/>
                          <a:ea typeface="ＭＳ Ｐ明朝"/>
                          <a:cs typeface="Arial"/>
                        </a:rPr>
                        <a:t>株価低下</a:t>
                      </a:r>
                      <a:endParaRPr lang="ja-JP" sz="1200" kern="100">
                        <a:effectLst/>
                        <a:latin typeface="ＭＳ 明朝"/>
                        <a:cs typeface="Times New Roman"/>
                      </a:endParaRPr>
                    </a:p>
                  </a:txBody>
                  <a:tcPr marL="57679" marR="576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0" dirty="0">
                          <a:effectLst/>
                          <a:latin typeface="ＭＳ 明朝"/>
                          <a:ea typeface="ＭＳ Ｐ明朝"/>
                          <a:cs typeface="Arial"/>
                        </a:rPr>
                        <a:t>■</a:t>
                      </a:r>
                      <a:r>
                        <a:rPr lang="en-US" sz="1200" kern="0" dirty="0">
                          <a:effectLst/>
                          <a:latin typeface="ＭＳ 明朝"/>
                          <a:ea typeface="ＭＳ Ｐ明朝"/>
                          <a:cs typeface="Arial"/>
                        </a:rPr>
                        <a:t>A</a:t>
                      </a:r>
                      <a:r>
                        <a:rPr lang="ja-JP" sz="1200" kern="0" dirty="0">
                          <a:effectLst/>
                          <a:latin typeface="ＭＳ 明朝"/>
                          <a:ea typeface="ＭＳ Ｐ明朝"/>
                          <a:cs typeface="Arial"/>
                        </a:rPr>
                        <a:t>社（米系中堅企業）　　　：</a:t>
                      </a:r>
                      <a:r>
                        <a:rPr lang="en-US" sz="1200" kern="0" dirty="0">
                          <a:effectLst/>
                          <a:latin typeface="ＭＳ 明朝"/>
                          <a:ea typeface="ＭＳ Ｐ明朝"/>
                          <a:cs typeface="Arial"/>
                        </a:rPr>
                        <a:t>2014</a:t>
                      </a:r>
                      <a:r>
                        <a:rPr lang="ja-JP" sz="1200" kern="0" dirty="0">
                          <a:effectLst/>
                          <a:latin typeface="ＭＳ 明朝"/>
                          <a:ea typeface="ＭＳ Ｐ明朝"/>
                          <a:cs typeface="Arial"/>
                        </a:rPr>
                        <a:t>年夏から株価は</a:t>
                      </a:r>
                      <a:r>
                        <a:rPr lang="en-US" sz="1200" kern="0" dirty="0">
                          <a:effectLst/>
                          <a:latin typeface="ＭＳ 明朝"/>
                          <a:ea typeface="ＭＳ Ｐ明朝"/>
                          <a:cs typeface="Arial"/>
                        </a:rPr>
                        <a:t>6</a:t>
                      </a:r>
                      <a:r>
                        <a:rPr lang="ja-JP" sz="1200" kern="0" dirty="0">
                          <a:effectLst/>
                          <a:latin typeface="ＭＳ 明朝"/>
                          <a:ea typeface="ＭＳ Ｐ明朝"/>
                          <a:cs typeface="Arial"/>
                        </a:rPr>
                        <a:t>割低下</a:t>
                      </a:r>
                      <a:r>
                        <a:rPr lang="en-US" sz="1200" kern="0" baseline="30000" dirty="0">
                          <a:effectLst/>
                          <a:latin typeface="ＭＳ 明朝"/>
                          <a:ea typeface="ＭＳ Ｐ明朝"/>
                          <a:cs typeface="Arial"/>
                        </a:rPr>
                        <a:t>(</a:t>
                      </a:r>
                      <a:r>
                        <a:rPr lang="ja-JP" sz="1200" kern="0" baseline="30000" dirty="0">
                          <a:effectLst/>
                          <a:latin typeface="ＭＳ 明朝"/>
                          <a:ea typeface="ＭＳ Ｐ明朝"/>
                          <a:cs typeface="Arial"/>
                        </a:rPr>
                        <a:t>注</a:t>
                      </a:r>
                      <a:r>
                        <a:rPr lang="en-US" sz="1200" kern="0" baseline="30000" dirty="0">
                          <a:effectLst/>
                          <a:latin typeface="ＭＳ 明朝"/>
                          <a:ea typeface="ＭＳ Ｐ明朝"/>
                          <a:cs typeface="Arial"/>
                        </a:rPr>
                        <a:t>2)</a:t>
                      </a:r>
                      <a:endParaRPr lang="ja-JP" sz="1200" kern="100" dirty="0">
                        <a:effectLst/>
                        <a:latin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0" dirty="0">
                          <a:effectLst/>
                          <a:latin typeface="ＭＳ 明朝"/>
                          <a:ea typeface="ＭＳ Ｐ明朝"/>
                          <a:cs typeface="Arial"/>
                        </a:rPr>
                        <a:t>■</a:t>
                      </a:r>
                      <a:r>
                        <a:rPr lang="en-US" sz="1200" kern="0" dirty="0">
                          <a:effectLst/>
                          <a:latin typeface="ＭＳ 明朝"/>
                          <a:ea typeface="ＭＳ Ｐ明朝"/>
                          <a:cs typeface="Arial"/>
                        </a:rPr>
                        <a:t>B</a:t>
                      </a:r>
                      <a:r>
                        <a:rPr lang="ja-JP" sz="1200" kern="0" dirty="0">
                          <a:effectLst/>
                          <a:latin typeface="ＭＳ 明朝"/>
                          <a:ea typeface="ＭＳ Ｐ明朝"/>
                          <a:cs typeface="Arial"/>
                        </a:rPr>
                        <a:t>社（米シェールガス企業）：</a:t>
                      </a:r>
                      <a:r>
                        <a:rPr lang="en-US" sz="1200" kern="0" dirty="0">
                          <a:effectLst/>
                          <a:latin typeface="ＭＳ 明朝"/>
                          <a:ea typeface="ＭＳ Ｐ明朝"/>
                          <a:cs typeface="Arial"/>
                        </a:rPr>
                        <a:t>2014</a:t>
                      </a:r>
                      <a:r>
                        <a:rPr lang="ja-JP" sz="1200" kern="0" dirty="0">
                          <a:effectLst/>
                          <a:latin typeface="ＭＳ 明朝"/>
                          <a:ea typeface="ＭＳ Ｐ明朝"/>
                          <a:cs typeface="Arial"/>
                        </a:rPr>
                        <a:t>年夏から株価は</a:t>
                      </a:r>
                      <a:r>
                        <a:rPr lang="en-US" sz="1200" kern="0" dirty="0">
                          <a:effectLst/>
                          <a:latin typeface="ＭＳ 明朝"/>
                          <a:ea typeface="ＭＳ Ｐ明朝"/>
                          <a:cs typeface="Arial"/>
                        </a:rPr>
                        <a:t>8</a:t>
                      </a:r>
                      <a:r>
                        <a:rPr lang="ja-JP" sz="1200" kern="0" dirty="0">
                          <a:effectLst/>
                          <a:latin typeface="ＭＳ 明朝"/>
                          <a:ea typeface="ＭＳ Ｐ明朝"/>
                          <a:cs typeface="Arial"/>
                        </a:rPr>
                        <a:t>割弱低下</a:t>
                      </a:r>
                      <a:r>
                        <a:rPr lang="en-US" sz="1200" kern="0" baseline="30000" dirty="0">
                          <a:effectLst/>
                          <a:latin typeface="ＭＳ 明朝"/>
                          <a:ea typeface="ＭＳ Ｐ明朝"/>
                          <a:cs typeface="Arial"/>
                        </a:rPr>
                        <a:t>(</a:t>
                      </a:r>
                      <a:r>
                        <a:rPr lang="ja-JP" sz="1200" kern="0" baseline="30000" dirty="0">
                          <a:effectLst/>
                          <a:latin typeface="ＭＳ 明朝"/>
                          <a:ea typeface="ＭＳ Ｐ明朝"/>
                          <a:cs typeface="Arial"/>
                        </a:rPr>
                        <a:t>注</a:t>
                      </a:r>
                      <a:r>
                        <a:rPr lang="en-US" sz="1200" kern="0" baseline="30000" dirty="0">
                          <a:effectLst/>
                          <a:latin typeface="ＭＳ 明朝"/>
                          <a:ea typeface="ＭＳ Ｐ明朝"/>
                          <a:cs typeface="Arial"/>
                        </a:rPr>
                        <a:t>2)</a:t>
                      </a:r>
                      <a:endParaRPr lang="ja-JP" sz="1200" kern="100" dirty="0">
                        <a:effectLst/>
                        <a:latin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0" dirty="0">
                          <a:effectLst/>
                          <a:latin typeface="ＭＳ 明朝"/>
                          <a:ea typeface="ＭＳ Ｐ明朝"/>
                          <a:cs typeface="Arial"/>
                        </a:rPr>
                        <a:t>■</a:t>
                      </a:r>
                      <a:r>
                        <a:rPr lang="en-US" sz="1200" kern="0" dirty="0">
                          <a:effectLst/>
                          <a:latin typeface="ＭＳ 明朝"/>
                          <a:ea typeface="ＭＳ Ｐ明朝"/>
                          <a:cs typeface="Arial"/>
                        </a:rPr>
                        <a:t>C</a:t>
                      </a:r>
                      <a:r>
                        <a:rPr lang="ja-JP" sz="1200" kern="0" dirty="0">
                          <a:effectLst/>
                          <a:latin typeface="ＭＳ 明朝"/>
                          <a:ea typeface="ＭＳ Ｐ明朝"/>
                          <a:cs typeface="Arial"/>
                        </a:rPr>
                        <a:t>社（豪系中堅企業）　　　：</a:t>
                      </a:r>
                      <a:r>
                        <a:rPr lang="en-US" sz="1200" kern="0" dirty="0">
                          <a:effectLst/>
                          <a:latin typeface="ＭＳ 明朝"/>
                          <a:ea typeface="ＭＳ Ｐ明朝"/>
                          <a:cs typeface="Arial"/>
                        </a:rPr>
                        <a:t>2014</a:t>
                      </a:r>
                      <a:r>
                        <a:rPr lang="ja-JP" sz="1200" kern="0" dirty="0">
                          <a:effectLst/>
                          <a:latin typeface="ＭＳ 明朝"/>
                          <a:ea typeface="ＭＳ Ｐ明朝"/>
                          <a:cs typeface="Arial"/>
                        </a:rPr>
                        <a:t>年夏から株価は</a:t>
                      </a:r>
                      <a:r>
                        <a:rPr lang="en-US" sz="1200" kern="0" dirty="0">
                          <a:effectLst/>
                          <a:latin typeface="ＭＳ 明朝"/>
                          <a:ea typeface="ＭＳ Ｐ明朝"/>
                          <a:cs typeface="Arial"/>
                        </a:rPr>
                        <a:t>7</a:t>
                      </a:r>
                      <a:r>
                        <a:rPr lang="ja-JP" sz="1200" kern="0" dirty="0">
                          <a:effectLst/>
                          <a:latin typeface="ＭＳ 明朝"/>
                          <a:ea typeface="ＭＳ Ｐ明朝"/>
                          <a:cs typeface="Arial"/>
                        </a:rPr>
                        <a:t>割低下</a:t>
                      </a:r>
                      <a:r>
                        <a:rPr lang="en-US" sz="1200" kern="0" baseline="30000" dirty="0">
                          <a:effectLst/>
                          <a:latin typeface="ＭＳ 明朝"/>
                          <a:ea typeface="ＭＳ Ｐ明朝"/>
                          <a:cs typeface="Arial"/>
                        </a:rPr>
                        <a:t>(</a:t>
                      </a:r>
                      <a:r>
                        <a:rPr lang="ja-JP" sz="1200" kern="0" baseline="30000" dirty="0">
                          <a:effectLst/>
                          <a:latin typeface="ＭＳ 明朝"/>
                          <a:ea typeface="ＭＳ Ｐ明朝"/>
                          <a:cs typeface="Arial"/>
                        </a:rPr>
                        <a:t>注</a:t>
                      </a:r>
                      <a:r>
                        <a:rPr lang="en-US" sz="1200" kern="0" baseline="30000" dirty="0">
                          <a:effectLst/>
                          <a:latin typeface="ＭＳ 明朝"/>
                          <a:ea typeface="ＭＳ Ｐ明朝"/>
                          <a:cs typeface="Arial"/>
                        </a:rPr>
                        <a:t>2)</a:t>
                      </a:r>
                      <a:endParaRPr lang="ja-JP" sz="1200" kern="100" dirty="0">
                        <a:effectLst/>
                        <a:latin typeface="ＭＳ 明朝"/>
                        <a:cs typeface="Times New Roman"/>
                      </a:endParaRPr>
                    </a:p>
                  </a:txBody>
                  <a:tcPr marL="57679" marR="576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2924">
                <a:tc>
                  <a:txBody>
                    <a:bodyPr/>
                    <a:lstStyle/>
                    <a:p>
                      <a:pPr indent="133350" algn="just">
                        <a:spcAft>
                          <a:spcPts val="0"/>
                        </a:spcAft>
                      </a:pPr>
                      <a:r>
                        <a:rPr lang="ja-JP" sz="1200" kern="0">
                          <a:effectLst/>
                          <a:latin typeface="ＭＳ 明朝"/>
                          <a:ea typeface="ＭＳ Ｐ明朝"/>
                          <a:cs typeface="Arial"/>
                        </a:rPr>
                        <a:t>国営石油企業の</a:t>
                      </a:r>
                      <a:endParaRPr lang="ja-JP" sz="1200" kern="100">
                        <a:effectLst/>
                        <a:latin typeface="ＭＳ 明朝"/>
                        <a:cs typeface="Times New Roman"/>
                      </a:endParaRPr>
                    </a:p>
                    <a:p>
                      <a:pPr indent="133350" algn="just">
                        <a:spcAft>
                          <a:spcPts val="0"/>
                        </a:spcAft>
                      </a:pPr>
                      <a:r>
                        <a:rPr lang="ja-JP" sz="1200" kern="0">
                          <a:effectLst/>
                          <a:latin typeface="ＭＳ 明朝"/>
                          <a:ea typeface="ＭＳ Ｐ明朝"/>
                          <a:cs typeface="Arial"/>
                        </a:rPr>
                        <a:t>株式開放</a:t>
                      </a:r>
                      <a:endParaRPr lang="ja-JP" sz="1200" kern="100">
                        <a:effectLst/>
                        <a:latin typeface="ＭＳ 明朝"/>
                        <a:cs typeface="Times New Roman"/>
                      </a:endParaRPr>
                    </a:p>
                  </a:txBody>
                  <a:tcPr marL="57679" marR="576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0" dirty="0">
                          <a:effectLst/>
                          <a:latin typeface="ＭＳ 明朝"/>
                          <a:ea typeface="ＭＳ Ｐ明朝"/>
                          <a:cs typeface="Arial"/>
                        </a:rPr>
                        <a:t>■</a:t>
                      </a:r>
                      <a:r>
                        <a:rPr lang="en-US" sz="1200" kern="0" dirty="0" err="1">
                          <a:effectLst/>
                          <a:latin typeface="ＭＳ 明朝"/>
                          <a:ea typeface="ＭＳ Ｐ明朝"/>
                          <a:cs typeface="Arial"/>
                        </a:rPr>
                        <a:t>SaudiAramco</a:t>
                      </a:r>
                      <a:r>
                        <a:rPr lang="ja-JP" sz="1200" kern="0" dirty="0">
                          <a:effectLst/>
                          <a:latin typeface="ＭＳ 明朝"/>
                          <a:ea typeface="ＭＳ Ｐ明朝"/>
                          <a:cs typeface="Arial"/>
                        </a:rPr>
                        <a:t>（サウジアラビア国営</a:t>
                      </a:r>
                      <a:r>
                        <a:rPr lang="en-US" sz="1200" kern="0" dirty="0">
                          <a:effectLst/>
                          <a:latin typeface="ＭＳ 明朝"/>
                          <a:ea typeface="ＭＳ Ｐ明朝"/>
                          <a:cs typeface="Arial"/>
                        </a:rPr>
                        <a:t>)</a:t>
                      </a:r>
                      <a:r>
                        <a:rPr lang="ja-JP" sz="1200" kern="0" dirty="0">
                          <a:effectLst/>
                          <a:latin typeface="ＭＳ 明朝"/>
                          <a:ea typeface="ＭＳ Ｐ明朝"/>
                          <a:cs typeface="Arial"/>
                        </a:rPr>
                        <a:t>：</a:t>
                      </a:r>
                      <a:r>
                        <a:rPr lang="en-US" sz="1200" kern="0" dirty="0">
                          <a:effectLst/>
                          <a:latin typeface="ＭＳ 明朝"/>
                          <a:ea typeface="ＭＳ Ｐ明朝"/>
                          <a:cs typeface="Arial"/>
                        </a:rPr>
                        <a:t>IPO</a:t>
                      </a:r>
                      <a:r>
                        <a:rPr lang="ja-JP" sz="1200" kern="0" dirty="0">
                          <a:effectLst/>
                          <a:latin typeface="ＭＳ 明朝"/>
                          <a:ea typeface="ＭＳ Ｐ明朝"/>
                          <a:cs typeface="Arial"/>
                        </a:rPr>
                        <a:t>実施を計画</a:t>
                      </a:r>
                      <a:endParaRPr lang="ja-JP" sz="1200" kern="100" dirty="0">
                        <a:effectLst/>
                        <a:latin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0" dirty="0">
                          <a:effectLst/>
                          <a:latin typeface="ＭＳ 明朝"/>
                          <a:ea typeface="ＭＳ Ｐ明朝"/>
                          <a:cs typeface="Arial"/>
                        </a:rPr>
                        <a:t>■</a:t>
                      </a:r>
                      <a:r>
                        <a:rPr lang="en-US" sz="1200" kern="0" dirty="0" err="1">
                          <a:effectLst/>
                          <a:latin typeface="ＭＳ 明朝"/>
                          <a:ea typeface="ＭＳ Ｐ明朝"/>
                          <a:cs typeface="Arial"/>
                        </a:rPr>
                        <a:t>Rosneft</a:t>
                      </a:r>
                      <a:r>
                        <a:rPr lang="ja-JP" sz="1200" kern="0" dirty="0">
                          <a:effectLst/>
                          <a:latin typeface="ＭＳ 明朝"/>
                          <a:ea typeface="ＭＳ Ｐ明朝"/>
                          <a:cs typeface="Arial"/>
                        </a:rPr>
                        <a:t>（ロシア国営）　　　　　　　　：政府保有株を売却</a:t>
                      </a:r>
                      <a:endParaRPr lang="ja-JP" sz="1200" kern="100" dirty="0">
                        <a:effectLst/>
                        <a:latin typeface="ＭＳ 明朝"/>
                        <a:cs typeface="Times New Roman"/>
                      </a:endParaRPr>
                    </a:p>
                    <a:p>
                      <a:pPr marL="1776095" algn="just">
                        <a:spcAft>
                          <a:spcPts val="0"/>
                        </a:spcAft>
                      </a:pPr>
                      <a:r>
                        <a:rPr lang="en-US" sz="1200" kern="0" dirty="0">
                          <a:effectLst/>
                          <a:latin typeface="ＭＳ Ｐ明朝"/>
                          <a:cs typeface="Arial"/>
                        </a:rPr>
                        <a:t>(</a:t>
                      </a:r>
                      <a:r>
                        <a:rPr lang="en-US" sz="1200" kern="0" dirty="0" err="1">
                          <a:effectLst/>
                          <a:latin typeface="ＭＳ Ｐ明朝"/>
                          <a:cs typeface="Arial"/>
                        </a:rPr>
                        <a:t>Glencore</a:t>
                      </a:r>
                      <a:r>
                        <a:rPr lang="en-US" sz="1200" kern="0" dirty="0">
                          <a:effectLst/>
                          <a:latin typeface="ＭＳ Ｐ明朝"/>
                          <a:cs typeface="Arial"/>
                        </a:rPr>
                        <a:t>, </a:t>
                      </a:r>
                      <a:r>
                        <a:rPr lang="ja-JP" sz="1200" kern="0" dirty="0">
                          <a:effectLst/>
                          <a:latin typeface="ＭＳ 明朝"/>
                          <a:ea typeface="ＭＳ Ｐ明朝"/>
                          <a:cs typeface="Arial"/>
                        </a:rPr>
                        <a:t>カタール政府：合計</a:t>
                      </a:r>
                      <a:r>
                        <a:rPr lang="en-US" sz="1200" kern="0" dirty="0">
                          <a:effectLst/>
                          <a:latin typeface="ＭＳ 明朝"/>
                          <a:ea typeface="ＭＳ Ｐ明朝"/>
                          <a:cs typeface="Arial"/>
                        </a:rPr>
                        <a:t>102</a:t>
                      </a:r>
                      <a:r>
                        <a:rPr lang="ja-JP" sz="1200" kern="0" dirty="0">
                          <a:effectLst/>
                          <a:latin typeface="ＭＳ 明朝"/>
                          <a:ea typeface="ＭＳ Ｐ明朝"/>
                          <a:cs typeface="Arial"/>
                        </a:rPr>
                        <a:t>億ユーロ）</a:t>
                      </a:r>
                      <a:endParaRPr lang="ja-JP" sz="1200" kern="100" dirty="0">
                        <a:effectLst/>
                        <a:latin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0" dirty="0">
                          <a:effectLst/>
                          <a:latin typeface="ＭＳ 明朝"/>
                          <a:ea typeface="ＭＳ Ｐ明朝"/>
                          <a:cs typeface="Arial"/>
                        </a:rPr>
                        <a:t>■</a:t>
                      </a:r>
                      <a:r>
                        <a:rPr lang="en-US" sz="1200" kern="0" dirty="0" err="1">
                          <a:effectLst/>
                          <a:latin typeface="ＭＳ 明朝"/>
                          <a:ea typeface="ＭＳ Ｐ明朝"/>
                          <a:cs typeface="Arial"/>
                        </a:rPr>
                        <a:t>Kazmunaigas</a:t>
                      </a:r>
                      <a:r>
                        <a:rPr lang="ja-JP" sz="1200" kern="0" dirty="0">
                          <a:effectLst/>
                          <a:latin typeface="ＭＳ 明朝"/>
                          <a:ea typeface="ＭＳ Ｐ明朝"/>
                          <a:cs typeface="Arial"/>
                        </a:rPr>
                        <a:t>（カザフスタン国営</a:t>
                      </a:r>
                      <a:r>
                        <a:rPr lang="en-US" sz="1200" kern="0" dirty="0">
                          <a:effectLst/>
                          <a:latin typeface="ＭＳ 明朝"/>
                          <a:ea typeface="ＭＳ Ｐ明朝"/>
                          <a:cs typeface="Arial"/>
                        </a:rPr>
                        <a:t>)</a:t>
                      </a:r>
                      <a:r>
                        <a:rPr lang="ja-JP" sz="1200" kern="0" dirty="0">
                          <a:effectLst/>
                          <a:latin typeface="ＭＳ 明朝"/>
                          <a:ea typeface="ＭＳ Ｐ明朝"/>
                          <a:cs typeface="Arial"/>
                        </a:rPr>
                        <a:t>　：一部民営化を検討</a:t>
                      </a:r>
                      <a:endParaRPr lang="ja-JP" sz="1200" kern="100" dirty="0">
                        <a:effectLst/>
                        <a:latin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0" dirty="0">
                          <a:effectLst/>
                          <a:latin typeface="ＭＳ 明朝"/>
                          <a:ea typeface="ＭＳ Ｐ明朝"/>
                          <a:cs typeface="Arial"/>
                        </a:rPr>
                        <a:t>■</a:t>
                      </a:r>
                      <a:r>
                        <a:rPr lang="en-US" sz="1200" kern="0" dirty="0" err="1">
                          <a:effectLst/>
                          <a:latin typeface="ＭＳ 明朝"/>
                          <a:ea typeface="ＭＳ Ｐ明朝"/>
                          <a:cs typeface="Arial"/>
                        </a:rPr>
                        <a:t>Petrobras</a:t>
                      </a:r>
                      <a:r>
                        <a:rPr lang="ja-JP" sz="1200" kern="0" dirty="0">
                          <a:effectLst/>
                          <a:latin typeface="ＭＳ 明朝"/>
                          <a:ea typeface="ＭＳ Ｐ明朝"/>
                          <a:cs typeface="Arial"/>
                        </a:rPr>
                        <a:t>（ブラジル）　　　　　　　　：子会社株式の売却計画を実施中</a:t>
                      </a:r>
                      <a:endParaRPr lang="ja-JP" sz="1200" kern="100" dirty="0">
                        <a:effectLst/>
                        <a:latin typeface="ＭＳ 明朝"/>
                        <a:cs typeface="Times New Roman"/>
                      </a:endParaRPr>
                    </a:p>
                  </a:txBody>
                  <a:tcPr marL="57679" marR="576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8958233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Calibri"/>
        <a:ea typeface="メイリオ"/>
        <a:cs typeface=""/>
      </a:majorFont>
      <a:minorFont>
        <a:latin typeface="Calibri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DDDDDD"/>
        </a:solidFill>
        <a:ln w="9525">
          <a:solidFill>
            <a:srgbClr val="B2B2B2"/>
          </a:solidFill>
          <a:miter lim="800000"/>
          <a:headEnd/>
          <a:tailEnd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none" anchor="ctr"/>
      <a:lstStyle>
        <a:defPPr algn="l">
          <a:defRPr kumimoji="0" sz="1800" dirty="0"/>
        </a:defPPr>
      </a:lstStyle>
    </a:spDef>
    <a:txDef>
      <a:spPr>
        <a:noFill/>
      </a:spPr>
      <a:bodyPr wrap="none" rtlCol="0">
        <a:spAutoFit/>
      </a:bodyPr>
      <a:lstStyle>
        <a:defPPr>
          <a:defRPr kumimoji="1" dirty="0" smtClean="0">
            <a:latin typeface="メイリオ" panose="020B0604030504040204" pitchFamily="50" charset="-128"/>
            <a:ea typeface="メイリオ" panose="020B0604030504040204" pitchFamily="50" charset="-128"/>
            <a:cs typeface="メイリオ" panose="020B0604030504040204" pitchFamily="50" charset="-128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</TotalTime>
  <Words>47</Words>
  <Application>Microsoft Office PowerPoint</Application>
  <PresentationFormat>A4 210 x 297 mm</PresentationFormat>
  <Paragraphs>14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blank</vt:lpstr>
      <vt:lpstr>PowerPoint プレゼンテーション</vt:lpstr>
    </vt:vector>
  </TitlesOfParts>
  <Company>METI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METI</dc:creator>
  <cp:lastModifiedBy>METI</cp:lastModifiedBy>
  <cp:revision>1</cp:revision>
  <cp:lastPrinted>2015-08-21T06:55:03Z</cp:lastPrinted>
  <dcterms:created xsi:type="dcterms:W3CDTF">2017-04-07T05:48:43Z</dcterms:created>
  <dcterms:modified xsi:type="dcterms:W3CDTF">2017-04-07T05:50:38Z</dcterms:modified>
</cp:coreProperties>
</file>