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12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4C8"/>
    <a:srgbClr val="FF5A00"/>
    <a:srgbClr val="F5750B"/>
    <a:srgbClr val="FFBE3C"/>
    <a:srgbClr val="FFCC00"/>
    <a:srgbClr val="FFFF99"/>
    <a:srgbClr val="E3EBD1"/>
    <a:srgbClr val="DAE5C1"/>
    <a:srgbClr val="B197D3"/>
    <a:srgbClr val="99D6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20" autoAdjust="0"/>
    <p:restoredTop sz="98545" autoAdjust="0"/>
  </p:normalViewPr>
  <p:slideViewPr>
    <p:cSldViewPr>
      <p:cViewPr>
        <p:scale>
          <a:sx n="80" d="100"/>
          <a:sy n="80" d="100"/>
        </p:scale>
        <p:origin x="-1002" y="-780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1780096237970254"/>
          <c:y val="0.125"/>
          <c:w val="0.85164348206474194"/>
          <c:h val="0.77936679790026242"/>
        </c:manualLayout>
      </c:layout>
      <c:barChart>
        <c:barDir val="col"/>
        <c:grouping val="stacked"/>
        <c:varyColors val="0"/>
        <c:ser>
          <c:idx val="4"/>
          <c:order val="0"/>
          <c:tx>
            <c:strRef>
              <c:f>'業績20164Q作成 '!$AH$2:$AO$2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cat>
            <c:numRef>
              <c:f>'業績20164Q作成 '!$F$3:$H$3</c:f>
              <c:numCache>
                <c:formatCode>General</c:formatCode>
                <c:ptCount val="3"/>
                <c:pt idx="0">
                  <c:v>2016</c:v>
                </c:pt>
                <c:pt idx="1">
                  <c:v>2015</c:v>
                </c:pt>
                <c:pt idx="2">
                  <c:v>2014</c:v>
                </c:pt>
              </c:numCache>
            </c:numRef>
          </c:cat>
          <c:val>
            <c:numRef>
              <c:f>'業績20164Q作成 '!$AL$21:$AN$21</c:f>
              <c:numCache>
                <c:formatCode>#,##0_);[Red]\(#,##0\)</c:formatCode>
                <c:ptCount val="3"/>
                <c:pt idx="0">
                  <c:v>20530</c:v>
                </c:pt>
                <c:pt idx="1">
                  <c:v>28033</c:v>
                </c:pt>
                <c:pt idx="2">
                  <c:v>30509</c:v>
                </c:pt>
              </c:numCache>
            </c:numRef>
          </c:val>
        </c:ser>
        <c:ser>
          <c:idx val="3"/>
          <c:order val="1"/>
          <c:tx>
            <c:strRef>
              <c:f>'業績20164Q作成 '!$Z$2:$AG$2</c:f>
              <c:strCache>
                <c:ptCount val="1"/>
                <c:pt idx="0">
                  <c:v>Chevron</c:v>
                </c:pt>
              </c:strCache>
            </c:strRef>
          </c:tx>
          <c:invertIfNegative val="0"/>
          <c:cat>
            <c:numRef>
              <c:f>'業績20164Q作成 '!$F$3:$H$3</c:f>
              <c:numCache>
                <c:formatCode>General</c:formatCode>
                <c:ptCount val="3"/>
                <c:pt idx="0">
                  <c:v>2016</c:v>
                </c:pt>
                <c:pt idx="1">
                  <c:v>2015</c:v>
                </c:pt>
                <c:pt idx="2">
                  <c:v>2014</c:v>
                </c:pt>
              </c:numCache>
            </c:numRef>
          </c:cat>
          <c:val>
            <c:numRef>
              <c:f>'業績20164Q作成 '!$AD$21:$AF$21</c:f>
              <c:numCache>
                <c:formatCode>#,##0_);[Red]\(#,##0\)</c:formatCode>
                <c:ptCount val="3"/>
                <c:pt idx="0">
                  <c:v>22428</c:v>
                </c:pt>
                <c:pt idx="1">
                  <c:v>33979</c:v>
                </c:pt>
                <c:pt idx="2">
                  <c:v>40316</c:v>
                </c:pt>
              </c:numCache>
            </c:numRef>
          </c:val>
        </c:ser>
        <c:ser>
          <c:idx val="2"/>
          <c:order val="2"/>
          <c:tx>
            <c:strRef>
              <c:f>'業績20164Q作成 '!$R$2:$Y$2</c:f>
              <c:strCache>
                <c:ptCount val="1"/>
                <c:pt idx="0">
                  <c:v>BP</c:v>
                </c:pt>
              </c:strCache>
            </c:strRef>
          </c:tx>
          <c:invertIfNegative val="0"/>
          <c:cat>
            <c:numRef>
              <c:f>'業績20164Q作成 '!$F$3:$H$3</c:f>
              <c:numCache>
                <c:formatCode>General</c:formatCode>
                <c:ptCount val="3"/>
                <c:pt idx="0">
                  <c:v>2016</c:v>
                </c:pt>
                <c:pt idx="1">
                  <c:v>2015</c:v>
                </c:pt>
                <c:pt idx="2">
                  <c:v>2014</c:v>
                </c:pt>
              </c:numCache>
            </c:numRef>
          </c:cat>
          <c:val>
            <c:numRef>
              <c:f>'業績20164Q作成 '!$V$21:$X$21</c:f>
              <c:numCache>
                <c:formatCode>#,##0_);[Red]\(#,##0\)</c:formatCode>
                <c:ptCount val="3"/>
                <c:pt idx="0">
                  <c:v>19379</c:v>
                </c:pt>
                <c:pt idx="1">
                  <c:v>19458</c:v>
                </c:pt>
                <c:pt idx="2">
                  <c:v>23781</c:v>
                </c:pt>
              </c:numCache>
            </c:numRef>
          </c:val>
        </c:ser>
        <c:ser>
          <c:idx val="1"/>
          <c:order val="3"/>
          <c:tx>
            <c:strRef>
              <c:f>'業績20164Q作成 '!$J$2:$Q$2</c:f>
              <c:strCache>
                <c:ptCount val="1"/>
                <c:pt idx="0">
                  <c:v>Shell</c:v>
                </c:pt>
              </c:strCache>
            </c:strRef>
          </c:tx>
          <c:invertIfNegative val="0"/>
          <c:cat>
            <c:numRef>
              <c:f>'業績20164Q作成 '!$F$3:$H$3</c:f>
              <c:numCache>
                <c:formatCode>General</c:formatCode>
                <c:ptCount val="3"/>
                <c:pt idx="0">
                  <c:v>2016</c:v>
                </c:pt>
                <c:pt idx="1">
                  <c:v>2015</c:v>
                </c:pt>
                <c:pt idx="2">
                  <c:v>2014</c:v>
                </c:pt>
              </c:numCache>
            </c:numRef>
          </c:cat>
          <c:val>
            <c:numRef>
              <c:f>'業績20164Q作成 '!$N$21:$P$21</c:f>
              <c:numCache>
                <c:formatCode>#,##0_);[Red]\(#,##0\)</c:formatCode>
                <c:ptCount val="3"/>
                <c:pt idx="0">
                  <c:v>22116</c:v>
                </c:pt>
                <c:pt idx="1">
                  <c:v>26131</c:v>
                </c:pt>
                <c:pt idx="2">
                  <c:v>31676</c:v>
                </c:pt>
              </c:numCache>
            </c:numRef>
          </c:val>
        </c:ser>
        <c:ser>
          <c:idx val="0"/>
          <c:order val="4"/>
          <c:tx>
            <c:strRef>
              <c:f>'業績20164Q作成 '!$B$2:$I$2</c:f>
              <c:strCache>
                <c:ptCount val="1"/>
                <c:pt idx="0">
                  <c:v>ExxonMobil</c:v>
                </c:pt>
              </c:strCache>
            </c:strRef>
          </c:tx>
          <c:invertIfNegative val="0"/>
          <c:cat>
            <c:numRef>
              <c:f>'業績20164Q作成 '!$F$3:$H$3</c:f>
              <c:numCache>
                <c:formatCode>General</c:formatCode>
                <c:ptCount val="3"/>
                <c:pt idx="0">
                  <c:v>2016</c:v>
                </c:pt>
                <c:pt idx="1">
                  <c:v>2015</c:v>
                </c:pt>
                <c:pt idx="2">
                  <c:v>2014</c:v>
                </c:pt>
              </c:numCache>
            </c:numRef>
          </c:cat>
          <c:val>
            <c:numRef>
              <c:f>'業績20164Q作成 '!$F$21:$H$21</c:f>
              <c:numCache>
                <c:formatCode>#,##0_);[Red]\(#,##0\)</c:formatCode>
                <c:ptCount val="3"/>
                <c:pt idx="0">
                  <c:v>19304</c:v>
                </c:pt>
                <c:pt idx="1">
                  <c:v>31051</c:v>
                </c:pt>
                <c:pt idx="2">
                  <c:v>38537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6348800"/>
        <c:axId val="96362880"/>
      </c:barChart>
      <c:catAx>
        <c:axId val="96348800"/>
        <c:scaling>
          <c:orientation val="maxMin"/>
        </c:scaling>
        <c:delete val="0"/>
        <c:axPos val="b"/>
        <c:numFmt formatCode="General" sourceLinked="1"/>
        <c:majorTickMark val="out"/>
        <c:minorTickMark val="none"/>
        <c:tickLblPos val="low"/>
        <c:crossAx val="96362880"/>
        <c:crosses val="autoZero"/>
        <c:auto val="1"/>
        <c:lblAlgn val="ctr"/>
        <c:lblOffset val="100"/>
        <c:noMultiLvlLbl val="0"/>
      </c:catAx>
      <c:valAx>
        <c:axId val="96362880"/>
        <c:scaling>
          <c:orientation val="minMax"/>
          <c:min val="-10000"/>
        </c:scaling>
        <c:delete val="0"/>
        <c:axPos val="r"/>
        <c:majorGridlines/>
        <c:numFmt formatCode="#,##0_);[Red]\(#,##0\)" sourceLinked="1"/>
        <c:majorTickMark val="out"/>
        <c:minorTickMark val="none"/>
        <c:tickLblPos val="high"/>
        <c:crossAx val="96348800"/>
        <c:crosses val="autoZero"/>
        <c:crossBetween val="between"/>
        <c:dispUnits>
          <c:builtInUnit val="hundreds"/>
        </c:dispUnits>
      </c:valAx>
    </c:plotArea>
    <c:legend>
      <c:legendPos val="r"/>
      <c:layout>
        <c:manualLayout>
          <c:xMode val="edge"/>
          <c:yMode val="edge"/>
          <c:x val="0.74841568716953855"/>
          <c:y val="3.3326750186760998E-2"/>
          <c:w val="0.18815966754155733"/>
          <c:h val="0.3949821376494605"/>
        </c:manualLayout>
      </c:layout>
      <c:overlay val="1"/>
      <c:txPr>
        <a:bodyPr/>
        <a:lstStyle/>
        <a:p>
          <a:pPr>
            <a:defRPr sz="800"/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 algn="just">
        <a:defRPr sz="900"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pPr>
      <a:endParaRPr lang="ja-JP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1780096237970254"/>
          <c:y val="0.125"/>
          <c:w val="0.85164348206474194"/>
          <c:h val="0.77936679790026242"/>
        </c:manualLayout>
      </c:layout>
      <c:barChart>
        <c:barDir val="col"/>
        <c:grouping val="stacked"/>
        <c:varyColors val="0"/>
        <c:ser>
          <c:idx val="4"/>
          <c:order val="0"/>
          <c:tx>
            <c:strRef>
              <c:f>'業績20164Q作成 '!$AH$2:$AO$2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cat>
            <c:numRef>
              <c:f>'業績20164Q作成 '!$F$3:$H$3</c:f>
              <c:numCache>
                <c:formatCode>General</c:formatCode>
                <c:ptCount val="3"/>
                <c:pt idx="0">
                  <c:v>2016</c:v>
                </c:pt>
                <c:pt idx="1">
                  <c:v>2015</c:v>
                </c:pt>
                <c:pt idx="2">
                  <c:v>2014</c:v>
                </c:pt>
              </c:numCache>
            </c:numRef>
          </c:cat>
          <c:val>
            <c:numRef>
              <c:f>'業績20164Q作成 '!$AL$22:$AN$22</c:f>
              <c:numCache>
                <c:formatCode>#,##0_);[Red]\(#,##0\)</c:formatCode>
                <c:ptCount val="3"/>
                <c:pt idx="0">
                  <c:v>6196</c:v>
                </c:pt>
                <c:pt idx="1">
                  <c:v>5087</c:v>
                </c:pt>
                <c:pt idx="2">
                  <c:v>4244</c:v>
                </c:pt>
              </c:numCache>
            </c:numRef>
          </c:val>
        </c:ser>
        <c:ser>
          <c:idx val="3"/>
          <c:order val="1"/>
          <c:tx>
            <c:strRef>
              <c:f>'業績20164Q作成 '!$Z$2:$AG$2</c:f>
              <c:strCache>
                <c:ptCount val="1"/>
                <c:pt idx="0">
                  <c:v>Chevron</c:v>
                </c:pt>
              </c:strCache>
            </c:strRef>
          </c:tx>
          <c:invertIfNegative val="0"/>
          <c:cat>
            <c:numRef>
              <c:f>'業績20164Q作成 '!$F$3:$H$3</c:f>
              <c:numCache>
                <c:formatCode>General</c:formatCode>
                <c:ptCount val="3"/>
                <c:pt idx="0">
                  <c:v>2016</c:v>
                </c:pt>
                <c:pt idx="1">
                  <c:v>2015</c:v>
                </c:pt>
                <c:pt idx="2">
                  <c:v>2014</c:v>
                </c:pt>
              </c:numCache>
            </c:numRef>
          </c:cat>
          <c:val>
            <c:numRef>
              <c:f>'業績20164Q作成 '!$AD$22:$AF$22</c:f>
              <c:numCache>
                <c:formatCode>#,##0_);[Red]\(#,##0\)</c:formatCode>
                <c:ptCount val="3"/>
                <c:pt idx="0">
                  <c:v>-497</c:v>
                </c:pt>
                <c:pt idx="1">
                  <c:v>4587</c:v>
                </c:pt>
                <c:pt idx="2">
                  <c:v>19241</c:v>
                </c:pt>
              </c:numCache>
            </c:numRef>
          </c:val>
        </c:ser>
        <c:ser>
          <c:idx val="2"/>
          <c:order val="2"/>
          <c:tx>
            <c:strRef>
              <c:f>'業績20164Q作成 '!$R$2:$Y$2</c:f>
              <c:strCache>
                <c:ptCount val="1"/>
                <c:pt idx="0">
                  <c:v>BP</c:v>
                </c:pt>
              </c:strCache>
            </c:strRef>
          </c:tx>
          <c:invertIfNegative val="0"/>
          <c:cat>
            <c:numRef>
              <c:f>'業績20164Q作成 '!$F$3:$H$3</c:f>
              <c:numCache>
                <c:formatCode>General</c:formatCode>
                <c:ptCount val="3"/>
                <c:pt idx="0">
                  <c:v>2016</c:v>
                </c:pt>
                <c:pt idx="1">
                  <c:v>2015</c:v>
                </c:pt>
                <c:pt idx="2">
                  <c:v>2014</c:v>
                </c:pt>
              </c:numCache>
            </c:numRef>
          </c:cat>
          <c:val>
            <c:numRef>
              <c:f>'業績20164Q作成 '!$V$22:$X$22</c:f>
              <c:numCache>
                <c:formatCode>#,##0_);[Red]\(#,##0\)</c:formatCode>
                <c:ptCount val="3"/>
                <c:pt idx="0">
                  <c:v>115</c:v>
                </c:pt>
                <c:pt idx="1">
                  <c:v>-6482</c:v>
                </c:pt>
                <c:pt idx="2">
                  <c:v>3780</c:v>
                </c:pt>
              </c:numCache>
            </c:numRef>
          </c:val>
        </c:ser>
        <c:ser>
          <c:idx val="1"/>
          <c:order val="3"/>
          <c:tx>
            <c:strRef>
              <c:f>'業績20164Q作成 '!$J$2:$Q$2</c:f>
              <c:strCache>
                <c:ptCount val="1"/>
                <c:pt idx="0">
                  <c:v>Shell</c:v>
                </c:pt>
              </c:strCache>
            </c:strRef>
          </c:tx>
          <c:invertIfNegative val="0"/>
          <c:cat>
            <c:numRef>
              <c:f>'業績20164Q作成 '!$F$3:$H$3</c:f>
              <c:numCache>
                <c:formatCode>General</c:formatCode>
                <c:ptCount val="3"/>
                <c:pt idx="0">
                  <c:v>2016</c:v>
                </c:pt>
                <c:pt idx="1">
                  <c:v>2015</c:v>
                </c:pt>
                <c:pt idx="2">
                  <c:v>2014</c:v>
                </c:pt>
              </c:numCache>
            </c:numRef>
          </c:cat>
          <c:val>
            <c:numRef>
              <c:f>'業績20164Q作成 '!$N$22:$P$22</c:f>
              <c:numCache>
                <c:formatCode>#,##0_);[Red]\(#,##0\)</c:formatCode>
                <c:ptCount val="3"/>
                <c:pt idx="0">
                  <c:v>4575</c:v>
                </c:pt>
                <c:pt idx="1">
                  <c:v>1939</c:v>
                </c:pt>
                <c:pt idx="2">
                  <c:v>14874</c:v>
                </c:pt>
              </c:numCache>
            </c:numRef>
          </c:val>
        </c:ser>
        <c:ser>
          <c:idx val="0"/>
          <c:order val="4"/>
          <c:tx>
            <c:strRef>
              <c:f>'業績20164Q作成 '!$B$2:$I$2</c:f>
              <c:strCache>
                <c:ptCount val="1"/>
                <c:pt idx="0">
                  <c:v>ExxonMobil</c:v>
                </c:pt>
              </c:strCache>
            </c:strRef>
          </c:tx>
          <c:invertIfNegative val="0"/>
          <c:cat>
            <c:numRef>
              <c:f>'業績20164Q作成 '!$F$3:$H$3</c:f>
              <c:numCache>
                <c:formatCode>General</c:formatCode>
                <c:ptCount val="3"/>
                <c:pt idx="0">
                  <c:v>2016</c:v>
                </c:pt>
                <c:pt idx="1">
                  <c:v>2015</c:v>
                </c:pt>
                <c:pt idx="2">
                  <c:v>2014</c:v>
                </c:pt>
              </c:numCache>
            </c:numRef>
          </c:cat>
          <c:val>
            <c:numRef>
              <c:f>'業績20164Q作成 '!$F$22:$H$22</c:f>
              <c:numCache>
                <c:formatCode>#,##0_);[Red]\(#,##0\)</c:formatCode>
                <c:ptCount val="3"/>
                <c:pt idx="0">
                  <c:v>7840</c:v>
                </c:pt>
                <c:pt idx="1">
                  <c:v>16150</c:v>
                </c:pt>
                <c:pt idx="2">
                  <c:v>32520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6808320"/>
        <c:axId val="96814208"/>
      </c:barChart>
      <c:catAx>
        <c:axId val="96808320"/>
        <c:scaling>
          <c:orientation val="maxMin"/>
        </c:scaling>
        <c:delete val="0"/>
        <c:axPos val="b"/>
        <c:numFmt formatCode="General" sourceLinked="1"/>
        <c:majorTickMark val="out"/>
        <c:minorTickMark val="none"/>
        <c:tickLblPos val="low"/>
        <c:crossAx val="96814208"/>
        <c:crosses val="autoZero"/>
        <c:auto val="1"/>
        <c:lblAlgn val="ctr"/>
        <c:lblOffset val="100"/>
        <c:noMultiLvlLbl val="0"/>
      </c:catAx>
      <c:valAx>
        <c:axId val="96814208"/>
        <c:scaling>
          <c:orientation val="minMax"/>
          <c:min val="-10000"/>
        </c:scaling>
        <c:delete val="0"/>
        <c:axPos val="r"/>
        <c:majorGridlines/>
        <c:numFmt formatCode="#,##0_);[Red]\(#,##0\)" sourceLinked="1"/>
        <c:majorTickMark val="out"/>
        <c:minorTickMark val="none"/>
        <c:tickLblPos val="high"/>
        <c:crossAx val="96808320"/>
        <c:crosses val="autoZero"/>
        <c:crossBetween val="between"/>
        <c:dispUnits>
          <c:builtInUnit val="hundreds"/>
        </c:dispUnits>
      </c:valAx>
    </c:plotArea>
    <c:legend>
      <c:legendPos val="r"/>
      <c:layout>
        <c:manualLayout>
          <c:xMode val="edge"/>
          <c:yMode val="edge"/>
          <c:x val="0.74519498347679314"/>
          <c:y val="0.12056775345829863"/>
          <c:w val="0.18815966754155733"/>
          <c:h val="0.3949821376494605"/>
        </c:manualLayout>
      </c:layout>
      <c:overlay val="1"/>
      <c:txPr>
        <a:bodyPr/>
        <a:lstStyle/>
        <a:p>
          <a:pPr>
            <a:defRPr sz="800"/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 algn="just">
        <a:defRPr sz="900"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pPr>
      <a:endParaRPr lang="ja-JP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0.19357</cdr:x>
      <cdr:y>0.10435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-5503465" y="-4662459"/>
          <a:ext cx="763314" cy="243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(</a:t>
          </a:r>
          <a:r>
            <a:rPr lang="ja-JP" altLang="en-US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億</a:t>
          </a:r>
          <a:r>
            <a:rPr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ドル</a:t>
          </a:r>
          <a:r>
            <a: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)</a:t>
          </a:r>
          <a:endParaRPr lang="ja-JP" altLang="en-US" sz="900" dirty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endParaRPr>
        </a:p>
      </cdr:txBody>
    </cdr:sp>
  </cdr:relSizeAnchor>
  <cdr:relSizeAnchor xmlns:cdr="http://schemas.openxmlformats.org/drawingml/2006/chartDrawing">
    <cdr:from>
      <cdr:x>0.89565</cdr:x>
      <cdr:y>0.89565</cdr:y>
    </cdr:from>
    <cdr:to>
      <cdr:x>1</cdr:x>
      <cdr:y>1</cdr:y>
    </cdr:to>
    <cdr:sp macro="" textlink="">
      <cdr:nvSpPr>
        <cdr:cNvPr id="3" name="テキスト ボックス 1"/>
        <cdr:cNvSpPr txBox="1"/>
      </cdr:nvSpPr>
      <cdr:spPr>
        <a:xfrm xmlns:a="http://schemas.openxmlformats.org/drawingml/2006/main">
          <a:off x="4094922" y="2456953"/>
          <a:ext cx="477078" cy="2862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altLang="ja-JP" sz="9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(</a:t>
          </a:r>
          <a:r>
            <a:rPr lang="ja-JP" altLang="en-US" sz="9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年</a:t>
          </a:r>
          <a:r>
            <a:rPr lang="en-US" altLang="ja-JP" sz="9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)</a:t>
          </a:r>
          <a:endParaRPr lang="ja-JP" altLang="en-US" sz="90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endParaRPr>
        </a:p>
      </cdr:txBody>
    </cdr:sp>
  </cdr:relSizeAnchor>
  <cdr:relSizeAnchor xmlns:cdr="http://schemas.openxmlformats.org/drawingml/2006/chartDrawing">
    <cdr:from>
      <cdr:x>0.33881</cdr:x>
      <cdr:y>0.15771</cdr:y>
    </cdr:from>
    <cdr:to>
      <cdr:x>0.77135</cdr:x>
      <cdr:y>0.34126</cdr:y>
    </cdr:to>
    <cdr:sp macro="" textlink="">
      <cdr:nvSpPr>
        <cdr:cNvPr id="4" name="右矢印 3"/>
        <cdr:cNvSpPr/>
      </cdr:nvSpPr>
      <cdr:spPr>
        <a:xfrm xmlns:a="http://schemas.openxmlformats.org/drawingml/2006/main" rot="1104549">
          <a:off x="1336045" y="367334"/>
          <a:ext cx="1705666" cy="427521"/>
        </a:xfrm>
        <a:prstGeom xmlns:a="http://schemas.openxmlformats.org/drawingml/2006/main" prst="rightArrow">
          <a:avLst/>
        </a:prstGeom>
        <a:ln xmlns:a="http://schemas.openxmlformats.org/drawingml/2006/main">
          <a:noFill/>
        </a:ln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endParaRPr>
        </a:p>
      </cdr:txBody>
    </cdr:sp>
  </cdr:relSizeAnchor>
  <cdr:relSizeAnchor xmlns:cdr="http://schemas.openxmlformats.org/drawingml/2006/chartDrawing">
    <cdr:from>
      <cdr:x>0.5511</cdr:x>
      <cdr:y>0.11217</cdr:y>
    </cdr:from>
    <cdr:to>
      <cdr:x>0.72577</cdr:x>
      <cdr:y>0.23453</cdr:y>
    </cdr:to>
    <cdr:sp macro="" textlink="">
      <cdr:nvSpPr>
        <cdr:cNvPr id="5" name="テキスト ボックス 4"/>
        <cdr:cNvSpPr txBox="1"/>
      </cdr:nvSpPr>
      <cdr:spPr>
        <a:xfrm xmlns:a="http://schemas.openxmlformats.org/drawingml/2006/main">
          <a:off x="2173165" y="261261"/>
          <a:ext cx="688785" cy="2849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ja-JP" altLang="en-US" sz="9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▲</a:t>
          </a:r>
          <a:r>
            <a:rPr lang="en-US" altLang="ja-JP" sz="9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37%</a:t>
          </a:r>
          <a:endParaRPr lang="ja-JP" altLang="en-US" sz="90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0.19357</cdr:x>
      <cdr:y>0.10435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0" y="-2487669"/>
          <a:ext cx="763314" cy="2088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(</a:t>
          </a:r>
          <a:r>
            <a:rPr lang="ja-JP" altLang="en-US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億ドル</a:t>
          </a:r>
          <a:r>
            <a: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)</a:t>
          </a:r>
          <a:endParaRPr lang="ja-JP" altLang="en-US" sz="900" dirty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endParaRPr>
        </a:p>
      </cdr:txBody>
    </cdr:sp>
  </cdr:relSizeAnchor>
  <cdr:relSizeAnchor xmlns:cdr="http://schemas.openxmlformats.org/drawingml/2006/chartDrawing">
    <cdr:from>
      <cdr:x>0.89565</cdr:x>
      <cdr:y>0.89565</cdr:y>
    </cdr:from>
    <cdr:to>
      <cdr:x>1</cdr:x>
      <cdr:y>1</cdr:y>
    </cdr:to>
    <cdr:sp macro="" textlink="">
      <cdr:nvSpPr>
        <cdr:cNvPr id="3" name="テキスト ボックス 1"/>
        <cdr:cNvSpPr txBox="1"/>
      </cdr:nvSpPr>
      <cdr:spPr>
        <a:xfrm xmlns:a="http://schemas.openxmlformats.org/drawingml/2006/main">
          <a:off x="4094922" y="2456953"/>
          <a:ext cx="477078" cy="2862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altLang="ja-JP" sz="9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(</a:t>
          </a:r>
          <a:r>
            <a:rPr lang="ja-JP" altLang="en-US" sz="9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年</a:t>
          </a:r>
          <a:r>
            <a:rPr lang="en-US" altLang="ja-JP" sz="9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)</a:t>
          </a:r>
          <a:endParaRPr lang="ja-JP" altLang="en-US" sz="90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endParaRPr>
        </a:p>
      </cdr:txBody>
    </cdr:sp>
  </cdr:relSizeAnchor>
  <cdr:relSizeAnchor xmlns:cdr="http://schemas.openxmlformats.org/drawingml/2006/chartDrawing">
    <cdr:from>
      <cdr:x>0.30902</cdr:x>
      <cdr:y>0.32175</cdr:y>
    </cdr:from>
    <cdr:to>
      <cdr:x>0.769</cdr:x>
      <cdr:y>0.5053</cdr:y>
    </cdr:to>
    <cdr:sp macro="" textlink="">
      <cdr:nvSpPr>
        <cdr:cNvPr id="4" name="右矢印 3"/>
        <cdr:cNvSpPr/>
      </cdr:nvSpPr>
      <cdr:spPr>
        <a:xfrm xmlns:a="http://schemas.openxmlformats.org/drawingml/2006/main" rot="2059441">
          <a:off x="1218583" y="718216"/>
          <a:ext cx="1813862" cy="409729"/>
        </a:xfrm>
        <a:prstGeom xmlns:a="http://schemas.openxmlformats.org/drawingml/2006/main" prst="rightArrow">
          <a:avLst/>
        </a:prstGeom>
        <a:ln xmlns:a="http://schemas.openxmlformats.org/drawingml/2006/main">
          <a:noFill/>
        </a:ln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endParaRPr>
        </a:p>
      </cdr:txBody>
    </cdr:sp>
  </cdr:relSizeAnchor>
  <cdr:relSizeAnchor xmlns:cdr="http://schemas.openxmlformats.org/drawingml/2006/chartDrawing">
    <cdr:from>
      <cdr:x>0.51797</cdr:x>
      <cdr:y>0.20904</cdr:y>
    </cdr:from>
    <cdr:to>
      <cdr:x>0.69264</cdr:x>
      <cdr:y>0.3314</cdr:y>
    </cdr:to>
    <cdr:sp macro="" textlink="">
      <cdr:nvSpPr>
        <cdr:cNvPr id="5" name="テキスト ボックス 4"/>
        <cdr:cNvSpPr txBox="1"/>
      </cdr:nvSpPr>
      <cdr:spPr>
        <a:xfrm xmlns:a="http://schemas.openxmlformats.org/drawingml/2006/main">
          <a:off x="2042556" y="486889"/>
          <a:ext cx="688768" cy="2850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ja-JP" altLang="en-US" sz="9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▲</a:t>
          </a:r>
          <a:r>
            <a:rPr lang="en-US" altLang="ja-JP" sz="9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76%</a:t>
          </a:r>
          <a:endParaRPr lang="ja-JP" altLang="en-US" sz="90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3" rIns="91425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25" tIns="45713" rIns="91425" bIns="4571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2017/5/8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グラフ 25"/>
          <p:cNvGraphicFramePr/>
          <p:nvPr>
            <p:extLst>
              <p:ext uri="{D42A27DB-BD31-4B8C-83A1-F6EECF244321}">
                <p14:modId xmlns:p14="http://schemas.microsoft.com/office/powerpoint/2010/main" val="682803236"/>
              </p:ext>
            </p:extLst>
          </p:nvPr>
        </p:nvGraphicFramePr>
        <p:xfrm>
          <a:off x="2955757" y="3605534"/>
          <a:ext cx="3962078" cy="23103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517396" y="6525344"/>
            <a:ext cx="1404156" cy="365125"/>
          </a:xfrm>
        </p:spPr>
        <p:txBody>
          <a:bodyPr/>
          <a:lstStyle/>
          <a:p>
            <a:pPr>
              <a:defRPr/>
            </a:pPr>
            <a:fld id="{A3DAFD20-724F-4A5F-80C9-5CD04D60F628}" type="slidenum">
              <a:rPr lang="ja-JP" altLang="en-US" smtClean="0"/>
              <a:pPr>
                <a:defRPr/>
              </a:pPr>
              <a:t>0</a:t>
            </a:fld>
            <a:endParaRPr lang="ja-JP" altLang="en-US" dirty="0"/>
          </a:p>
        </p:txBody>
      </p:sp>
      <p:sp>
        <p:nvSpPr>
          <p:cNvPr id="27" name="正方形/長方形 26"/>
          <p:cNvSpPr/>
          <p:nvPr/>
        </p:nvSpPr>
        <p:spPr>
          <a:xfrm>
            <a:off x="4561966" y="5837782"/>
            <a:ext cx="248874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注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米国会計基準</a:t>
            </a:r>
            <a:r>
              <a:rPr lang="ja-JP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投資額は上流部門以外を含む。</a:t>
            </a:r>
            <a:endParaRPr lang="ja-JP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/>
            <a:r>
              <a:rPr lang="ja-JP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出典：各社決算情報を基に資源エネルギー庁試算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970800" y="3533526"/>
            <a:ext cx="38274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投資</a:t>
            </a:r>
            <a:r>
              <a:rPr kumimoji="1" lang="ja-JP" altLang="en-US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額推移</a:t>
            </a:r>
          </a:p>
        </p:txBody>
      </p:sp>
      <p:graphicFrame>
        <p:nvGraphicFramePr>
          <p:cNvPr id="29" name="グラフ 28"/>
          <p:cNvGraphicFramePr/>
          <p:nvPr>
            <p:extLst>
              <p:ext uri="{D42A27DB-BD31-4B8C-83A1-F6EECF244321}">
                <p14:modId xmlns:p14="http://schemas.microsoft.com/office/powerpoint/2010/main" val="727381695"/>
              </p:ext>
            </p:extLst>
          </p:nvPr>
        </p:nvGraphicFramePr>
        <p:xfrm>
          <a:off x="2919753" y="1304764"/>
          <a:ext cx="3943350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" name="テキスト ボックス 29"/>
          <p:cNvSpPr txBox="1"/>
          <p:nvPr/>
        </p:nvSpPr>
        <p:spPr>
          <a:xfrm>
            <a:off x="3084172" y="1157262"/>
            <a:ext cx="38424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純利</a:t>
            </a:r>
            <a:r>
              <a:rPr kumimoji="1" lang="ja-JP" altLang="en-US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益推移</a:t>
            </a:r>
          </a:p>
        </p:txBody>
      </p:sp>
    </p:spTree>
    <p:extLst>
      <p:ext uri="{BB962C8B-B14F-4D97-AF65-F5344CB8AC3E}">
        <p14:creationId xmlns:p14="http://schemas.microsoft.com/office/powerpoint/2010/main" val="173124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ＭＥＴＩ">
    <a:dk1>
      <a:sysClr val="windowText" lastClr="000000"/>
    </a:dk1>
    <a:lt1>
      <a:sysClr val="window" lastClr="FFFFFF"/>
    </a:lt1>
    <a:dk2>
      <a:srgbClr val="1F497D"/>
    </a:dk2>
    <a:lt2>
      <a:srgbClr val="99D6EC"/>
    </a:lt2>
    <a:accent1>
      <a:srgbClr val="0098D0"/>
    </a:accent1>
    <a:accent2>
      <a:srgbClr val="FF5A00"/>
    </a:accent2>
    <a:accent3>
      <a:srgbClr val="00286E"/>
    </a:accent3>
    <a:accent4>
      <a:srgbClr val="A0153A"/>
    </a:accent4>
    <a:accent5>
      <a:srgbClr val="0064C8"/>
    </a:accent5>
    <a:accent6>
      <a:srgbClr val="B197D3"/>
    </a:accent6>
    <a:hlink>
      <a:srgbClr val="0000FF"/>
    </a:hlink>
    <a:folHlink>
      <a:srgbClr val="800080"/>
    </a:folHlink>
  </a:clrScheme>
  <a:fontScheme name="Office">
    <a:majorFont>
      <a:latin typeface="Arial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entury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ＭＥＴＩ">
    <a:dk1>
      <a:sysClr val="windowText" lastClr="000000"/>
    </a:dk1>
    <a:lt1>
      <a:sysClr val="window" lastClr="FFFFFF"/>
    </a:lt1>
    <a:dk2>
      <a:srgbClr val="1F497D"/>
    </a:dk2>
    <a:lt2>
      <a:srgbClr val="99D6EC"/>
    </a:lt2>
    <a:accent1>
      <a:srgbClr val="0098D0"/>
    </a:accent1>
    <a:accent2>
      <a:srgbClr val="FF5A00"/>
    </a:accent2>
    <a:accent3>
      <a:srgbClr val="00286E"/>
    </a:accent3>
    <a:accent4>
      <a:srgbClr val="A0153A"/>
    </a:accent4>
    <a:accent5>
      <a:srgbClr val="0064C8"/>
    </a:accent5>
    <a:accent6>
      <a:srgbClr val="B197D3"/>
    </a:accent6>
    <a:hlink>
      <a:srgbClr val="0000FF"/>
    </a:hlink>
    <a:folHlink>
      <a:srgbClr val="800080"/>
    </a:folHlink>
  </a:clrScheme>
  <a:fontScheme name="Office">
    <a:majorFont>
      <a:latin typeface="Arial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entury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3687</TotalTime>
  <Words>54</Words>
  <Application>Microsoft Office PowerPoint</Application>
  <PresentationFormat>A4 210 x 297 mm</PresentationFormat>
  <Paragraphs>11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METI</cp:lastModifiedBy>
  <cp:revision>475</cp:revision>
  <cp:lastPrinted>2017-04-06T07:52:53Z</cp:lastPrinted>
  <dcterms:created xsi:type="dcterms:W3CDTF">2017-03-19T17:10:27Z</dcterms:created>
  <dcterms:modified xsi:type="dcterms:W3CDTF">2017-05-08T02:11:12Z</dcterms:modified>
</cp:coreProperties>
</file>