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044" y="-104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MFCI990002\00&#36039;&#28304;&#12456;&#12493;&#12523;&#12462;&#12540;&#24193;&#36039;&#28304;&#12539;&#29123;&#26009;&#37096;&#30707;&#27833;&#12539;&#22825;&#28982;&#12460;&#12473;&#35506;00\10_&#32207;&#25324;&#38306;&#20418;\21_&#30333;&#26360;&#12539;&#24180;&#22577;&#31561;\01_&#12456;&#12493;&#12523;&#12462;&#12540;&#30333;&#26360;\2017\170322_&#31532;1&#37096;&#31532;3&#31456;&#65288;&#26412;&#25991;&#65289;\170328_&#20462;&#27491;&#12539;&#36861;&#35352;&#20381;&#38972;\&#38656;&#35201;&#12398;&#20280;&#12403;&#12464;&#12521;&#1250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601049868766402E-2"/>
          <c:y val="6.8352788586251614E-2"/>
          <c:w val="0.93292778276133204"/>
          <c:h val="0.7575877576706420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Sheet1!$C$15</c:f>
              <c:strCache>
                <c:ptCount val="1"/>
                <c:pt idx="0">
                  <c:v>OECD諸国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Sheet1!$D$14:$I$14</c:f>
              <c:strCache>
                <c:ptCount val="6"/>
                <c:pt idx="0">
                  <c:v>2012年</c:v>
                </c:pt>
                <c:pt idx="1">
                  <c:v>2013年</c:v>
                </c:pt>
                <c:pt idx="2">
                  <c:v>2014年</c:v>
                </c:pt>
                <c:pt idx="3">
                  <c:v>2015年</c:v>
                </c:pt>
                <c:pt idx="4">
                  <c:v>2016年</c:v>
                </c:pt>
                <c:pt idx="5">
                  <c:v>2017年</c:v>
                </c:pt>
              </c:strCache>
            </c:strRef>
          </c:cat>
          <c:val>
            <c:numRef>
              <c:f>Sheet1!$D$15:$I$15</c:f>
              <c:numCache>
                <c:formatCode>#,##0.0;[Red]\-#,##0.0</c:formatCode>
                <c:ptCount val="6"/>
                <c:pt idx="0">
                  <c:v>-0.5</c:v>
                </c:pt>
                <c:pt idx="1">
                  <c:v>0.20000000000000284</c:v>
                </c:pt>
                <c:pt idx="2">
                  <c:v>-0.30000000000000426</c:v>
                </c:pt>
                <c:pt idx="3">
                  <c:v>0.60000000000000142</c:v>
                </c:pt>
                <c:pt idx="4">
                  <c:v>0.39999999999999858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Sheet1!$C$16</c:f>
              <c:strCache>
                <c:ptCount val="1"/>
                <c:pt idx="0">
                  <c:v>旧ソ連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Sheet1!$D$14:$I$14</c:f>
              <c:strCache>
                <c:ptCount val="6"/>
                <c:pt idx="0">
                  <c:v>2012年</c:v>
                </c:pt>
                <c:pt idx="1">
                  <c:v>2013年</c:v>
                </c:pt>
                <c:pt idx="2">
                  <c:v>2014年</c:v>
                </c:pt>
                <c:pt idx="3">
                  <c:v>2015年</c:v>
                </c:pt>
                <c:pt idx="4">
                  <c:v>2016年</c:v>
                </c:pt>
                <c:pt idx="5">
                  <c:v>2017年</c:v>
                </c:pt>
              </c:strCache>
            </c:strRef>
          </c:cat>
          <c:val>
            <c:numRef>
              <c:f>Sheet1!$D$16:$I$16</c:f>
              <c:numCache>
                <c:formatCode>#,##0.0;[Red]\-#,##0.0</c:formatCode>
                <c:ptCount val="6"/>
                <c:pt idx="0">
                  <c:v>0</c:v>
                </c:pt>
                <c:pt idx="1">
                  <c:v>-9.9999999999999645E-2</c:v>
                </c:pt>
                <c:pt idx="2">
                  <c:v>0.20000000000000018</c:v>
                </c:pt>
                <c:pt idx="3">
                  <c:v>-0.10000000000000053</c:v>
                </c:pt>
                <c:pt idx="4">
                  <c:v>0.20000000000000018</c:v>
                </c:pt>
                <c:pt idx="5">
                  <c:v>0.10000000000000053</c:v>
                </c:pt>
              </c:numCache>
            </c:numRef>
          </c:val>
        </c:ser>
        <c:ser>
          <c:idx val="2"/>
          <c:order val="2"/>
          <c:tx>
            <c:strRef>
              <c:f>Sheet1!$C$17</c:f>
              <c:strCache>
                <c:ptCount val="1"/>
                <c:pt idx="0">
                  <c:v>中国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Sheet1!$D$14:$I$14</c:f>
              <c:strCache>
                <c:ptCount val="6"/>
                <c:pt idx="0">
                  <c:v>2012年</c:v>
                </c:pt>
                <c:pt idx="1">
                  <c:v>2013年</c:v>
                </c:pt>
                <c:pt idx="2">
                  <c:v>2014年</c:v>
                </c:pt>
                <c:pt idx="3">
                  <c:v>2015年</c:v>
                </c:pt>
                <c:pt idx="4">
                  <c:v>2016年</c:v>
                </c:pt>
                <c:pt idx="5">
                  <c:v>2017年</c:v>
                </c:pt>
              </c:strCache>
            </c:strRef>
          </c:cat>
          <c:val>
            <c:numRef>
              <c:f>Sheet1!$D$17:$I$17</c:f>
              <c:numCache>
                <c:formatCode>#,##0.0;[Red]\-#,##0.0</c:formatCode>
                <c:ptCount val="6"/>
                <c:pt idx="0">
                  <c:v>0.40000000000000036</c:v>
                </c:pt>
                <c:pt idx="1">
                  <c:v>0.59999999999999964</c:v>
                </c:pt>
                <c:pt idx="2">
                  <c:v>0.40000000000000036</c:v>
                </c:pt>
                <c:pt idx="3">
                  <c:v>0.69999999999999929</c:v>
                </c:pt>
                <c:pt idx="4">
                  <c:v>0.40000000000000036</c:v>
                </c:pt>
                <c:pt idx="5">
                  <c:v>0.29999999999999893</c:v>
                </c:pt>
              </c:numCache>
            </c:numRef>
          </c:val>
        </c:ser>
        <c:ser>
          <c:idx val="3"/>
          <c:order val="3"/>
          <c:tx>
            <c:strRef>
              <c:f>Sheet1!$C$18</c:f>
              <c:strCache>
                <c:ptCount val="1"/>
                <c:pt idx="0">
                  <c:v>その他アジア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Sheet1!$D$14:$I$14</c:f>
              <c:strCache>
                <c:ptCount val="6"/>
                <c:pt idx="0">
                  <c:v>2012年</c:v>
                </c:pt>
                <c:pt idx="1">
                  <c:v>2013年</c:v>
                </c:pt>
                <c:pt idx="2">
                  <c:v>2014年</c:v>
                </c:pt>
                <c:pt idx="3">
                  <c:v>2015年</c:v>
                </c:pt>
                <c:pt idx="4">
                  <c:v>2016年</c:v>
                </c:pt>
                <c:pt idx="5">
                  <c:v>2017年</c:v>
                </c:pt>
              </c:strCache>
            </c:strRef>
          </c:cat>
          <c:val>
            <c:numRef>
              <c:f>Sheet1!$D$18:$I$18</c:f>
              <c:numCache>
                <c:formatCode>#,##0.0;[Red]\-#,##0.0</c:formatCode>
                <c:ptCount val="6"/>
                <c:pt idx="0">
                  <c:v>0.40000000000000036</c:v>
                </c:pt>
                <c:pt idx="1">
                  <c:v>0.39999999999999858</c:v>
                </c:pt>
                <c:pt idx="2">
                  <c:v>0.30000000000000071</c:v>
                </c:pt>
                <c:pt idx="3">
                  <c:v>0.5</c:v>
                </c:pt>
                <c:pt idx="4">
                  <c:v>0.59999999999999964</c:v>
                </c:pt>
                <c:pt idx="5">
                  <c:v>0.59999999999999964</c:v>
                </c:pt>
              </c:numCache>
            </c:numRef>
          </c:val>
        </c:ser>
        <c:ser>
          <c:idx val="4"/>
          <c:order val="4"/>
          <c:tx>
            <c:strRef>
              <c:f>Sheet1!$C$19</c:f>
              <c:strCache>
                <c:ptCount val="1"/>
                <c:pt idx="0">
                  <c:v>ラテンアメリカ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Sheet1!$D$14:$I$14</c:f>
              <c:strCache>
                <c:ptCount val="6"/>
                <c:pt idx="0">
                  <c:v>2012年</c:v>
                </c:pt>
                <c:pt idx="1">
                  <c:v>2013年</c:v>
                </c:pt>
                <c:pt idx="2">
                  <c:v>2014年</c:v>
                </c:pt>
                <c:pt idx="3">
                  <c:v>2015年</c:v>
                </c:pt>
                <c:pt idx="4">
                  <c:v>2016年</c:v>
                </c:pt>
                <c:pt idx="5">
                  <c:v>2017年</c:v>
                </c:pt>
              </c:strCache>
            </c:strRef>
          </c:cat>
          <c:val>
            <c:numRef>
              <c:f>Sheet1!$D$19:$I$19</c:f>
              <c:numCache>
                <c:formatCode>#,##0.0;[Red]\-#,##0.0</c:formatCode>
                <c:ptCount val="6"/>
                <c:pt idx="0">
                  <c:v>0.20000000000000018</c:v>
                </c:pt>
                <c:pt idx="1">
                  <c:v>9.9999999999999645E-2</c:v>
                </c:pt>
                <c:pt idx="2">
                  <c:v>0.20000000000000018</c:v>
                </c:pt>
                <c:pt idx="3">
                  <c:v>0</c:v>
                </c:pt>
                <c:pt idx="4">
                  <c:v>-0.20000000000000018</c:v>
                </c:pt>
                <c:pt idx="5">
                  <c:v>0.10000000000000053</c:v>
                </c:pt>
              </c:numCache>
            </c:numRef>
          </c:val>
        </c:ser>
        <c:ser>
          <c:idx val="5"/>
          <c:order val="5"/>
          <c:tx>
            <c:strRef>
              <c:f>Sheet1!$C$20</c:f>
              <c:strCache>
                <c:ptCount val="1"/>
                <c:pt idx="0">
                  <c:v>中東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Sheet1!$D$14:$I$14</c:f>
              <c:strCache>
                <c:ptCount val="6"/>
                <c:pt idx="0">
                  <c:v>2012年</c:v>
                </c:pt>
                <c:pt idx="1">
                  <c:v>2013年</c:v>
                </c:pt>
                <c:pt idx="2">
                  <c:v>2014年</c:v>
                </c:pt>
                <c:pt idx="3">
                  <c:v>2015年</c:v>
                </c:pt>
                <c:pt idx="4">
                  <c:v>2016年</c:v>
                </c:pt>
                <c:pt idx="5">
                  <c:v>2017年</c:v>
                </c:pt>
              </c:strCache>
            </c:strRef>
          </c:cat>
          <c:val>
            <c:numRef>
              <c:f>Sheet1!$D$20:$I$20</c:f>
              <c:numCache>
                <c:formatCode>#,##0.0;[Red]\-#,##0.0</c:formatCode>
                <c:ptCount val="6"/>
                <c:pt idx="0">
                  <c:v>0.39999999999999947</c:v>
                </c:pt>
                <c:pt idx="1">
                  <c:v>0.20000000000000018</c:v>
                </c:pt>
                <c:pt idx="2">
                  <c:v>0.40000000000000036</c:v>
                </c:pt>
                <c:pt idx="3">
                  <c:v>0</c:v>
                </c:pt>
                <c:pt idx="4">
                  <c:v>9.9999999999999645E-2</c:v>
                </c:pt>
                <c:pt idx="5">
                  <c:v>9.9999999999999645E-2</c:v>
                </c:pt>
              </c:numCache>
            </c:numRef>
          </c:val>
        </c:ser>
        <c:ser>
          <c:idx val="6"/>
          <c:order val="6"/>
          <c:tx>
            <c:strRef>
              <c:f>Sheet1!$C$21</c:f>
              <c:strCache>
                <c:ptCount val="1"/>
                <c:pt idx="0">
                  <c:v>その他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Sheet1!$D$14:$I$14</c:f>
              <c:strCache>
                <c:ptCount val="6"/>
                <c:pt idx="0">
                  <c:v>2012年</c:v>
                </c:pt>
                <c:pt idx="1">
                  <c:v>2013年</c:v>
                </c:pt>
                <c:pt idx="2">
                  <c:v>2014年</c:v>
                </c:pt>
                <c:pt idx="3">
                  <c:v>2015年</c:v>
                </c:pt>
                <c:pt idx="4">
                  <c:v>2016年</c:v>
                </c:pt>
                <c:pt idx="5">
                  <c:v>2017年</c:v>
                </c:pt>
              </c:strCache>
            </c:strRef>
          </c:cat>
          <c:val>
            <c:numRef>
              <c:f>Sheet1!$D$21:$I$21</c:f>
              <c:numCache>
                <c:formatCode>#,##0.0;[Red]\-#,##0.0</c:formatCode>
                <c:ptCount val="6"/>
                <c:pt idx="0">
                  <c:v>0.30000000000001137</c:v>
                </c:pt>
                <c:pt idx="1">
                  <c:v>-0.20000000000000284</c:v>
                </c:pt>
                <c:pt idx="2">
                  <c:v>9.9999999999994316E-2</c:v>
                </c:pt>
                <c:pt idx="3">
                  <c:v>0.29999999999999716</c:v>
                </c:pt>
                <c:pt idx="4">
                  <c:v>0.10000000000000853</c:v>
                </c:pt>
                <c:pt idx="5">
                  <c:v>0.20000000000000284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8558976"/>
        <c:axId val="88560768"/>
      </c:barChart>
      <c:lineChart>
        <c:grouping val="standard"/>
        <c:varyColors val="0"/>
        <c:ser>
          <c:idx val="7"/>
          <c:order val="7"/>
          <c:tx>
            <c:strRef>
              <c:f>Sheet1!$C$22</c:f>
              <c:strCache>
                <c:ptCount val="1"/>
                <c:pt idx="0">
                  <c:v>合計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circle"/>
            <c:size val="1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Sheet1!$D$14:$I$14</c:f>
              <c:strCache>
                <c:ptCount val="6"/>
                <c:pt idx="0">
                  <c:v>2012年</c:v>
                </c:pt>
                <c:pt idx="1">
                  <c:v>2013年</c:v>
                </c:pt>
                <c:pt idx="2">
                  <c:v>2014年</c:v>
                </c:pt>
                <c:pt idx="3">
                  <c:v>2015年</c:v>
                </c:pt>
                <c:pt idx="4">
                  <c:v>2016年</c:v>
                </c:pt>
                <c:pt idx="5">
                  <c:v>2017年</c:v>
                </c:pt>
              </c:strCache>
            </c:strRef>
          </c:cat>
          <c:val>
            <c:numRef>
              <c:f>Sheet1!$D$22:$I$22</c:f>
              <c:numCache>
                <c:formatCode>#,##0.0;[Red]\-#,##0.0</c:formatCode>
                <c:ptCount val="6"/>
                <c:pt idx="0">
                  <c:v>1.2000000000000028</c:v>
                </c:pt>
                <c:pt idx="1">
                  <c:v>1.2000000000000028</c:v>
                </c:pt>
                <c:pt idx="2">
                  <c:v>1.2999999999999972</c:v>
                </c:pt>
                <c:pt idx="3">
                  <c:v>2</c:v>
                </c:pt>
                <c:pt idx="4">
                  <c:v>1.5999999999999943</c:v>
                </c:pt>
                <c:pt idx="5">
                  <c:v>1.4000000000000057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558976"/>
        <c:axId val="88560768"/>
      </c:lineChart>
      <c:catAx>
        <c:axId val="88558976"/>
        <c:scaling>
          <c:orientation val="minMax"/>
        </c:scaling>
        <c:delete val="0"/>
        <c:axPos val="b"/>
        <c:majorTickMark val="out"/>
        <c:minorTickMark val="none"/>
        <c:tickLblPos val="low"/>
        <c:crossAx val="88560768"/>
        <c:crosses val="autoZero"/>
        <c:auto val="1"/>
        <c:lblAlgn val="ctr"/>
        <c:lblOffset val="100"/>
        <c:noMultiLvlLbl val="0"/>
      </c:catAx>
      <c:valAx>
        <c:axId val="88560768"/>
        <c:scaling>
          <c:orientation val="minMax"/>
        </c:scaling>
        <c:delete val="0"/>
        <c:axPos val="l"/>
        <c:majorGridlines/>
        <c:numFmt formatCode="#,##0.0;[Red]\-#,##0.0" sourceLinked="1"/>
        <c:majorTickMark val="out"/>
        <c:minorTickMark val="none"/>
        <c:tickLblPos val="nextTo"/>
        <c:spPr>
          <a:ln>
            <a:noFill/>
          </a:ln>
        </c:spPr>
        <c:crossAx val="885589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7469581008256318E-2"/>
          <c:y val="0.88461858938750393"/>
          <c:w val="0.9"/>
          <c:h val="0.11538141061249604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ＭＳ Ｐゴシック" panose="020B0600070205080204" pitchFamily="50" charset="-128"/>
          <a:ea typeface="ＭＳ Ｐゴシック" panose="020B060007020508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0.36145</cdr:x>
      <cdr:y>0.07588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0" y="0"/>
          <a:ext cx="1714500" cy="2471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（</a:t>
          </a:r>
          <a:r>
            <a:rPr lang="ja-JP" altLang="en-US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百万バレル</a:t>
          </a:r>
          <a:r>
            <a:rPr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/</a:t>
          </a:r>
          <a:r>
            <a:rPr lang="ja-JP" altLang="en-US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日）</a:t>
          </a:r>
          <a:endParaRPr lang="ja-JP" altLang="en-US" sz="1100" dirty="0">
            <a:latin typeface="ＭＳ Ｐゴシック" panose="020B0600070205080204" pitchFamily="50" charset="-128"/>
            <a:ea typeface="ＭＳ Ｐゴシック" panose="020B060007020508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1194900416"/>
              </p:ext>
            </p:extLst>
          </p:nvPr>
        </p:nvGraphicFramePr>
        <p:xfrm>
          <a:off x="380492" y="548680"/>
          <a:ext cx="8640959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895823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6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3</cp:revision>
  <cp:lastPrinted>2015-08-21T06:55:03Z</cp:lastPrinted>
  <dcterms:created xsi:type="dcterms:W3CDTF">2017-04-07T05:38:23Z</dcterms:created>
  <dcterms:modified xsi:type="dcterms:W3CDTF">2017-05-08T02:10:18Z</dcterms:modified>
</cp:coreProperties>
</file>