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954" y="-73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KAC9916\AppData\Local\Microsoft\Windows\Temporary%20Internet%20Files\Content.Outlook\V7CASLY0\&#12304;&#27231;&#65298;&#12305;&#31859;&#22269;&#29983;&#29987;_170322&#65288;&#20385;&#26684;&#35211;&#36890;&#12375;&#20184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707441003555635E-2"/>
          <c:y val="6.9057001846061103E-2"/>
          <c:w val="0.87222450134909602"/>
          <c:h val="0.77469652230971131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'棒グラフ (万BD)'!$D$4</c:f>
              <c:strCache>
                <c:ptCount val="1"/>
                <c:pt idx="0">
                  <c:v>シェールオイル</c:v>
                </c:pt>
              </c:strCache>
            </c:strRef>
          </c:tx>
          <c:spPr>
            <a:solidFill>
              <a:srgbClr val="FF0000"/>
            </a:solidFill>
            <a:ln w="44450"/>
          </c:spPr>
          <c:invertIfNegative val="0"/>
          <c:cat>
            <c:strRef>
              <c:f>'棒グラフ (万BD)'!$C$5:$C$232</c:f>
              <c:strCache>
                <c:ptCount val="217"/>
                <c:pt idx="0">
                  <c:v>2000年</c:v>
                </c:pt>
                <c:pt idx="12">
                  <c:v>2001年</c:v>
                </c:pt>
                <c:pt idx="24">
                  <c:v>2002年</c:v>
                </c:pt>
                <c:pt idx="36">
                  <c:v>2003年</c:v>
                </c:pt>
                <c:pt idx="48">
                  <c:v>2004年</c:v>
                </c:pt>
                <c:pt idx="60">
                  <c:v>2005年</c:v>
                </c:pt>
                <c:pt idx="72">
                  <c:v>2006年</c:v>
                </c:pt>
                <c:pt idx="84">
                  <c:v>2007年</c:v>
                </c:pt>
                <c:pt idx="96">
                  <c:v>2008年</c:v>
                </c:pt>
                <c:pt idx="108">
                  <c:v>2009年</c:v>
                </c:pt>
                <c:pt idx="120">
                  <c:v>2010年</c:v>
                </c:pt>
                <c:pt idx="132">
                  <c:v>2011年</c:v>
                </c:pt>
                <c:pt idx="144">
                  <c:v>2012年</c:v>
                </c:pt>
                <c:pt idx="156">
                  <c:v>2013年</c:v>
                </c:pt>
                <c:pt idx="168">
                  <c:v>2014年</c:v>
                </c:pt>
                <c:pt idx="180">
                  <c:v>2015年</c:v>
                </c:pt>
                <c:pt idx="192">
                  <c:v>2016年</c:v>
                </c:pt>
                <c:pt idx="204">
                  <c:v>2017年</c:v>
                </c:pt>
                <c:pt idx="216">
                  <c:v>2018年</c:v>
                </c:pt>
              </c:strCache>
            </c:strRef>
          </c:cat>
          <c:val>
            <c:numRef>
              <c:f>'棒グラフ (万BD)'!$D$5:$D$232</c:f>
              <c:numCache>
                <c:formatCode>#,##0_);[Red]\(#,##0\)</c:formatCode>
                <c:ptCount val="228"/>
                <c:pt idx="0">
                  <c:v>36.671799999999998</c:v>
                </c:pt>
                <c:pt idx="1">
                  <c:v>36.748699999999999</c:v>
                </c:pt>
                <c:pt idx="2">
                  <c:v>36.253599999999992</c:v>
                </c:pt>
                <c:pt idx="3">
                  <c:v>36.798899999999996</c:v>
                </c:pt>
                <c:pt idx="4">
                  <c:v>36.319199999999995</c:v>
                </c:pt>
                <c:pt idx="5">
                  <c:v>35.963899999999995</c:v>
                </c:pt>
                <c:pt idx="6">
                  <c:v>35.204100000000004</c:v>
                </c:pt>
                <c:pt idx="7">
                  <c:v>35.314599999999999</c:v>
                </c:pt>
                <c:pt idx="8">
                  <c:v>35.4345</c:v>
                </c:pt>
                <c:pt idx="9">
                  <c:v>36.0809</c:v>
                </c:pt>
                <c:pt idx="10">
                  <c:v>35.434699999999992</c:v>
                </c:pt>
                <c:pt idx="11">
                  <c:v>35.060999999999993</c:v>
                </c:pt>
                <c:pt idx="12">
                  <c:v>35.577999999999996</c:v>
                </c:pt>
                <c:pt idx="13">
                  <c:v>35.594200000000001</c:v>
                </c:pt>
                <c:pt idx="14">
                  <c:v>35.4345</c:v>
                </c:pt>
                <c:pt idx="15">
                  <c:v>35.167400000000001</c:v>
                </c:pt>
                <c:pt idx="16">
                  <c:v>34.903100000000009</c:v>
                </c:pt>
                <c:pt idx="17">
                  <c:v>34.466200000000001</c:v>
                </c:pt>
                <c:pt idx="18">
                  <c:v>34.704100000000004</c:v>
                </c:pt>
                <c:pt idx="19">
                  <c:v>35.046499999999995</c:v>
                </c:pt>
                <c:pt idx="20">
                  <c:v>35.042200000000001</c:v>
                </c:pt>
                <c:pt idx="21">
                  <c:v>35.137</c:v>
                </c:pt>
                <c:pt idx="22">
                  <c:v>34.679300000000005</c:v>
                </c:pt>
                <c:pt idx="23">
                  <c:v>34.769100000000002</c:v>
                </c:pt>
                <c:pt idx="24">
                  <c:v>34.828200000000002</c:v>
                </c:pt>
                <c:pt idx="25">
                  <c:v>34.6068</c:v>
                </c:pt>
                <c:pt idx="26">
                  <c:v>34.300599999999989</c:v>
                </c:pt>
                <c:pt idx="27">
                  <c:v>34.283299999999997</c:v>
                </c:pt>
                <c:pt idx="28">
                  <c:v>34.099499999999999</c:v>
                </c:pt>
                <c:pt idx="29">
                  <c:v>33.522200000000005</c:v>
                </c:pt>
                <c:pt idx="30">
                  <c:v>32.9499</c:v>
                </c:pt>
                <c:pt idx="31">
                  <c:v>33.208199999999991</c:v>
                </c:pt>
                <c:pt idx="32">
                  <c:v>33.210699999999996</c:v>
                </c:pt>
                <c:pt idx="33">
                  <c:v>33.191599999999994</c:v>
                </c:pt>
                <c:pt idx="34">
                  <c:v>33.875799999999984</c:v>
                </c:pt>
                <c:pt idx="35">
                  <c:v>33.525899999999993</c:v>
                </c:pt>
                <c:pt idx="36">
                  <c:v>33.5426</c:v>
                </c:pt>
                <c:pt idx="37">
                  <c:v>33.475700000000003</c:v>
                </c:pt>
                <c:pt idx="38">
                  <c:v>33.355699999999999</c:v>
                </c:pt>
                <c:pt idx="39">
                  <c:v>33.092500000000001</c:v>
                </c:pt>
                <c:pt idx="40">
                  <c:v>32.941600000000001</c:v>
                </c:pt>
                <c:pt idx="41">
                  <c:v>32.886399999999995</c:v>
                </c:pt>
                <c:pt idx="42">
                  <c:v>33.1616</c:v>
                </c:pt>
                <c:pt idx="43">
                  <c:v>32.990299999999998</c:v>
                </c:pt>
                <c:pt idx="44">
                  <c:v>33.524799999999992</c:v>
                </c:pt>
                <c:pt idx="45">
                  <c:v>33.791099999999986</c:v>
                </c:pt>
                <c:pt idx="46">
                  <c:v>33.873699999999999</c:v>
                </c:pt>
                <c:pt idx="47">
                  <c:v>34.131600000000006</c:v>
                </c:pt>
                <c:pt idx="48">
                  <c:v>33.990700000000004</c:v>
                </c:pt>
                <c:pt idx="49">
                  <c:v>34.130399999999995</c:v>
                </c:pt>
                <c:pt idx="50">
                  <c:v>34.128900000000002</c:v>
                </c:pt>
                <c:pt idx="51">
                  <c:v>34.175599999999989</c:v>
                </c:pt>
                <c:pt idx="52">
                  <c:v>34.000099999999996</c:v>
                </c:pt>
                <c:pt idx="53">
                  <c:v>34.156699999999994</c:v>
                </c:pt>
                <c:pt idx="54">
                  <c:v>33.983399999999996</c:v>
                </c:pt>
                <c:pt idx="55">
                  <c:v>34.168199999999992</c:v>
                </c:pt>
                <c:pt idx="56">
                  <c:v>34.755299999999991</c:v>
                </c:pt>
                <c:pt idx="57">
                  <c:v>35.373499999999993</c:v>
                </c:pt>
                <c:pt idx="58">
                  <c:v>36.014499999999998</c:v>
                </c:pt>
                <c:pt idx="59">
                  <c:v>36.188200000000002</c:v>
                </c:pt>
                <c:pt idx="60">
                  <c:v>36.713299999999997</c:v>
                </c:pt>
                <c:pt idx="61">
                  <c:v>37.572600000000001</c:v>
                </c:pt>
                <c:pt idx="62">
                  <c:v>38.341300000000004</c:v>
                </c:pt>
                <c:pt idx="63">
                  <c:v>37.926500000000004</c:v>
                </c:pt>
                <c:pt idx="64">
                  <c:v>37.752100000000013</c:v>
                </c:pt>
                <c:pt idx="65">
                  <c:v>37.566199999999995</c:v>
                </c:pt>
                <c:pt idx="66">
                  <c:v>37.241500000000002</c:v>
                </c:pt>
                <c:pt idx="67">
                  <c:v>37.917100000000005</c:v>
                </c:pt>
                <c:pt idx="68">
                  <c:v>37.5655</c:v>
                </c:pt>
                <c:pt idx="69">
                  <c:v>38.733400000000003</c:v>
                </c:pt>
                <c:pt idx="70">
                  <c:v>38.833600000000004</c:v>
                </c:pt>
                <c:pt idx="71">
                  <c:v>38.583600000000004</c:v>
                </c:pt>
                <c:pt idx="72">
                  <c:v>38.936999999999998</c:v>
                </c:pt>
                <c:pt idx="73">
                  <c:v>38.788200000000003</c:v>
                </c:pt>
                <c:pt idx="74">
                  <c:v>39.731899999999989</c:v>
                </c:pt>
                <c:pt idx="75">
                  <c:v>39.022000000000006</c:v>
                </c:pt>
                <c:pt idx="76">
                  <c:v>39.285199999999989</c:v>
                </c:pt>
                <c:pt idx="77">
                  <c:v>39.029599999999995</c:v>
                </c:pt>
                <c:pt idx="78">
                  <c:v>39.1126</c:v>
                </c:pt>
                <c:pt idx="79">
                  <c:v>39.252599999999994</c:v>
                </c:pt>
                <c:pt idx="80">
                  <c:v>40.477099999999993</c:v>
                </c:pt>
                <c:pt idx="81">
                  <c:v>41.051699999999997</c:v>
                </c:pt>
                <c:pt idx="82">
                  <c:v>41.842499999999994</c:v>
                </c:pt>
                <c:pt idx="83">
                  <c:v>41.345499999999994</c:v>
                </c:pt>
                <c:pt idx="84">
                  <c:v>40.639200000000002</c:v>
                </c:pt>
                <c:pt idx="85">
                  <c:v>39.739700000000006</c:v>
                </c:pt>
                <c:pt idx="86">
                  <c:v>42.136000000000003</c:v>
                </c:pt>
                <c:pt idx="87">
                  <c:v>43.161000000000001</c:v>
                </c:pt>
                <c:pt idx="88">
                  <c:v>43.627499999999998</c:v>
                </c:pt>
                <c:pt idx="89">
                  <c:v>42.888100000000009</c:v>
                </c:pt>
                <c:pt idx="90">
                  <c:v>43.424999999999997</c:v>
                </c:pt>
                <c:pt idx="91">
                  <c:v>43.960300000000004</c:v>
                </c:pt>
                <c:pt idx="92">
                  <c:v>44.031199999999998</c:v>
                </c:pt>
                <c:pt idx="93">
                  <c:v>45.102500000000006</c:v>
                </c:pt>
                <c:pt idx="94">
                  <c:v>45.538599999999988</c:v>
                </c:pt>
                <c:pt idx="95">
                  <c:v>46.078899999999997</c:v>
                </c:pt>
                <c:pt idx="96">
                  <c:v>46.1691</c:v>
                </c:pt>
                <c:pt idx="97">
                  <c:v>46.966700000000003</c:v>
                </c:pt>
                <c:pt idx="98">
                  <c:v>48.7896</c:v>
                </c:pt>
                <c:pt idx="99">
                  <c:v>49.0229</c:v>
                </c:pt>
                <c:pt idx="100">
                  <c:v>49.725499999999997</c:v>
                </c:pt>
                <c:pt idx="101">
                  <c:v>50.892399999999995</c:v>
                </c:pt>
                <c:pt idx="102">
                  <c:v>52.135900000000007</c:v>
                </c:pt>
                <c:pt idx="103">
                  <c:v>53.00439999999999</c:v>
                </c:pt>
                <c:pt idx="104">
                  <c:v>53.831699999999991</c:v>
                </c:pt>
                <c:pt idx="105">
                  <c:v>57.932299999999984</c:v>
                </c:pt>
                <c:pt idx="106">
                  <c:v>60.1736</c:v>
                </c:pt>
                <c:pt idx="107">
                  <c:v>59.000699999999995</c:v>
                </c:pt>
                <c:pt idx="108">
                  <c:v>57.830799999999975</c:v>
                </c:pt>
                <c:pt idx="109">
                  <c:v>58.599499999999999</c:v>
                </c:pt>
                <c:pt idx="110">
                  <c:v>58.883299999999998</c:v>
                </c:pt>
                <c:pt idx="111">
                  <c:v>57.992699999999999</c:v>
                </c:pt>
                <c:pt idx="112">
                  <c:v>58.323399999999992</c:v>
                </c:pt>
                <c:pt idx="113">
                  <c:v>58.666999999999987</c:v>
                </c:pt>
                <c:pt idx="114">
                  <c:v>58.797600000000003</c:v>
                </c:pt>
                <c:pt idx="115">
                  <c:v>59.709799999999994</c:v>
                </c:pt>
                <c:pt idx="116">
                  <c:v>61.067399999999999</c:v>
                </c:pt>
                <c:pt idx="117">
                  <c:v>61.415599999999998</c:v>
                </c:pt>
                <c:pt idx="118">
                  <c:v>63.336100000000002</c:v>
                </c:pt>
                <c:pt idx="119">
                  <c:v>63.100999999999999</c:v>
                </c:pt>
                <c:pt idx="120">
                  <c:v>64.244900000000001</c:v>
                </c:pt>
                <c:pt idx="121">
                  <c:v>67.4024</c:v>
                </c:pt>
                <c:pt idx="122">
                  <c:v>70.303200000000018</c:v>
                </c:pt>
                <c:pt idx="123">
                  <c:v>71.447700000000012</c:v>
                </c:pt>
                <c:pt idx="124">
                  <c:v>74.990599999999972</c:v>
                </c:pt>
                <c:pt idx="125">
                  <c:v>77.239999999999995</c:v>
                </c:pt>
                <c:pt idx="126">
                  <c:v>79.062300000000008</c:v>
                </c:pt>
                <c:pt idx="127">
                  <c:v>82.310100000000006</c:v>
                </c:pt>
                <c:pt idx="128">
                  <c:v>85.978300000000004</c:v>
                </c:pt>
                <c:pt idx="129">
                  <c:v>88.275599999999997</c:v>
                </c:pt>
                <c:pt idx="130">
                  <c:v>93.198799999999991</c:v>
                </c:pt>
                <c:pt idx="131">
                  <c:v>95.090699999999998</c:v>
                </c:pt>
                <c:pt idx="132">
                  <c:v>96.256</c:v>
                </c:pt>
                <c:pt idx="133">
                  <c:v>95.982900000000001</c:v>
                </c:pt>
                <c:pt idx="134">
                  <c:v>104.0642</c:v>
                </c:pt>
                <c:pt idx="135">
                  <c:v>105.90030000000002</c:v>
                </c:pt>
                <c:pt idx="136">
                  <c:v>111.04479999999998</c:v>
                </c:pt>
                <c:pt idx="137">
                  <c:v>116.00469999999996</c:v>
                </c:pt>
                <c:pt idx="138">
                  <c:v>123.60709999999999</c:v>
                </c:pt>
                <c:pt idx="139">
                  <c:v>130.71620000000001</c:v>
                </c:pt>
                <c:pt idx="140">
                  <c:v>137.5883</c:v>
                </c:pt>
                <c:pt idx="141">
                  <c:v>145.01500000000001</c:v>
                </c:pt>
                <c:pt idx="142">
                  <c:v>153.63189999999997</c:v>
                </c:pt>
                <c:pt idx="143">
                  <c:v>159.4402</c:v>
                </c:pt>
                <c:pt idx="144">
                  <c:v>165.30029999999996</c:v>
                </c:pt>
                <c:pt idx="145">
                  <c:v>171.89920000000001</c:v>
                </c:pt>
                <c:pt idx="146">
                  <c:v>176.83260000000001</c:v>
                </c:pt>
                <c:pt idx="147">
                  <c:v>187.99860000000001</c:v>
                </c:pt>
                <c:pt idx="148">
                  <c:v>196.26859999999999</c:v>
                </c:pt>
                <c:pt idx="149">
                  <c:v>201.78789999999998</c:v>
                </c:pt>
                <c:pt idx="150">
                  <c:v>209.983</c:v>
                </c:pt>
                <c:pt idx="151">
                  <c:v>219.33530000000002</c:v>
                </c:pt>
                <c:pt idx="152">
                  <c:v>225.68800000000002</c:v>
                </c:pt>
                <c:pt idx="153">
                  <c:v>237.03989999999999</c:v>
                </c:pt>
                <c:pt idx="154">
                  <c:v>240.50950000000003</c:v>
                </c:pt>
                <c:pt idx="155">
                  <c:v>247.88900000000004</c:v>
                </c:pt>
                <c:pt idx="156">
                  <c:v>248.95839999999998</c:v>
                </c:pt>
                <c:pt idx="157">
                  <c:v>258.85880000000003</c:v>
                </c:pt>
                <c:pt idx="158">
                  <c:v>266.83780000000002</c:v>
                </c:pt>
                <c:pt idx="159">
                  <c:v>272.1336</c:v>
                </c:pt>
                <c:pt idx="160">
                  <c:v>281.88649999999996</c:v>
                </c:pt>
                <c:pt idx="161">
                  <c:v>289.56889999999999</c:v>
                </c:pt>
                <c:pt idx="162">
                  <c:v>300.35249999999996</c:v>
                </c:pt>
                <c:pt idx="163">
                  <c:v>309.79719999999998</c:v>
                </c:pt>
                <c:pt idx="164">
                  <c:v>316.52449999999999</c:v>
                </c:pt>
                <c:pt idx="165">
                  <c:v>319.54090000000002</c:v>
                </c:pt>
                <c:pt idx="166">
                  <c:v>324.26690000000002</c:v>
                </c:pt>
                <c:pt idx="167">
                  <c:v>329.45179999999993</c:v>
                </c:pt>
                <c:pt idx="168">
                  <c:v>336.48430000000002</c:v>
                </c:pt>
                <c:pt idx="169">
                  <c:v>346.23230000000001</c:v>
                </c:pt>
                <c:pt idx="170">
                  <c:v>355.42820000000006</c:v>
                </c:pt>
                <c:pt idx="171">
                  <c:v>368.23450000000003</c:v>
                </c:pt>
                <c:pt idx="172">
                  <c:v>375.64420000000007</c:v>
                </c:pt>
                <c:pt idx="173">
                  <c:v>390.84730000000002</c:v>
                </c:pt>
                <c:pt idx="174">
                  <c:v>401.59459999999996</c:v>
                </c:pt>
                <c:pt idx="175">
                  <c:v>409.90620000000001</c:v>
                </c:pt>
                <c:pt idx="176">
                  <c:v>417.22680000000003</c:v>
                </c:pt>
                <c:pt idx="177">
                  <c:v>428.4307</c:v>
                </c:pt>
                <c:pt idx="178">
                  <c:v>436.49069999999995</c:v>
                </c:pt>
                <c:pt idx="179">
                  <c:v>451.64789999999982</c:v>
                </c:pt>
                <c:pt idx="180">
                  <c:v>443.97320000000002</c:v>
                </c:pt>
                <c:pt idx="181">
                  <c:v>454.98259999999999</c:v>
                </c:pt>
                <c:pt idx="182">
                  <c:v>467.21060000000006</c:v>
                </c:pt>
                <c:pt idx="183">
                  <c:v>462.93450000000001</c:v>
                </c:pt>
                <c:pt idx="184">
                  <c:v>462.84789999999992</c:v>
                </c:pt>
                <c:pt idx="185">
                  <c:v>457.57979999999986</c:v>
                </c:pt>
                <c:pt idx="186">
                  <c:v>455.16640000000007</c:v>
                </c:pt>
                <c:pt idx="187">
                  <c:v>453.88950000000006</c:v>
                </c:pt>
                <c:pt idx="188">
                  <c:v>449.88359999999994</c:v>
                </c:pt>
                <c:pt idx="189">
                  <c:v>451.06999999999988</c:v>
                </c:pt>
                <c:pt idx="190">
                  <c:v>453.61759999999992</c:v>
                </c:pt>
                <c:pt idx="191">
                  <c:v>441.25380000000007</c:v>
                </c:pt>
                <c:pt idx="192">
                  <c:v>441.04739999999993</c:v>
                </c:pt>
                <c:pt idx="193">
                  <c:v>438.80330000000004</c:v>
                </c:pt>
                <c:pt idx="194">
                  <c:v>436.77809999999988</c:v>
                </c:pt>
                <c:pt idx="195">
                  <c:v>426.0102</c:v>
                </c:pt>
                <c:pt idx="196">
                  <c:v>422.65269999999998</c:v>
                </c:pt>
                <c:pt idx="197">
                  <c:v>420.18349999999992</c:v>
                </c:pt>
                <c:pt idx="198">
                  <c:v>421.79730000000006</c:v>
                </c:pt>
                <c:pt idx="199">
                  <c:v>420.5539</c:v>
                </c:pt>
                <c:pt idx="200">
                  <c:v>420.54829999999993</c:v>
                </c:pt>
                <c:pt idx="201">
                  <c:v>429.6588999999999</c:v>
                </c:pt>
                <c:pt idx="202">
                  <c:v>428.90829999999994</c:v>
                </c:pt>
                <c:pt idx="203">
                  <c:v>412.59460000000001</c:v>
                </c:pt>
              </c:numCache>
            </c:numRef>
          </c:val>
        </c:ser>
        <c:ser>
          <c:idx val="0"/>
          <c:order val="1"/>
          <c:tx>
            <c:strRef>
              <c:f>'棒グラフ (万BD)'!$E$4</c:f>
              <c:strCache>
                <c:ptCount val="1"/>
                <c:pt idx="0">
                  <c:v>シェール以外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44450"/>
          </c:spPr>
          <c:invertIfNegative val="0"/>
          <c:cat>
            <c:strRef>
              <c:f>'棒グラフ (万BD)'!$C$5:$C$232</c:f>
              <c:strCache>
                <c:ptCount val="217"/>
                <c:pt idx="0">
                  <c:v>2000年</c:v>
                </c:pt>
                <c:pt idx="12">
                  <c:v>2001年</c:v>
                </c:pt>
                <c:pt idx="24">
                  <c:v>2002年</c:v>
                </c:pt>
                <c:pt idx="36">
                  <c:v>2003年</c:v>
                </c:pt>
                <c:pt idx="48">
                  <c:v>2004年</c:v>
                </c:pt>
                <c:pt idx="60">
                  <c:v>2005年</c:v>
                </c:pt>
                <c:pt idx="72">
                  <c:v>2006年</c:v>
                </c:pt>
                <c:pt idx="84">
                  <c:v>2007年</c:v>
                </c:pt>
                <c:pt idx="96">
                  <c:v>2008年</c:v>
                </c:pt>
                <c:pt idx="108">
                  <c:v>2009年</c:v>
                </c:pt>
                <c:pt idx="120">
                  <c:v>2010年</c:v>
                </c:pt>
                <c:pt idx="132">
                  <c:v>2011年</c:v>
                </c:pt>
                <c:pt idx="144">
                  <c:v>2012年</c:v>
                </c:pt>
                <c:pt idx="156">
                  <c:v>2013年</c:v>
                </c:pt>
                <c:pt idx="168">
                  <c:v>2014年</c:v>
                </c:pt>
                <c:pt idx="180">
                  <c:v>2015年</c:v>
                </c:pt>
                <c:pt idx="192">
                  <c:v>2016年</c:v>
                </c:pt>
                <c:pt idx="204">
                  <c:v>2017年</c:v>
                </c:pt>
                <c:pt idx="216">
                  <c:v>2018年</c:v>
                </c:pt>
              </c:strCache>
            </c:strRef>
          </c:cat>
          <c:val>
            <c:numRef>
              <c:f>'棒グラフ (万BD)'!$E$5:$E$232</c:f>
              <c:numCache>
                <c:formatCode>#,##0_);[Red]\(#,##0\)</c:formatCode>
                <c:ptCount val="228"/>
                <c:pt idx="0">
                  <c:v>541.72820000000002</c:v>
                </c:pt>
                <c:pt idx="1">
                  <c:v>548.45130000000006</c:v>
                </c:pt>
                <c:pt idx="2">
                  <c:v>555.54639999999995</c:v>
                </c:pt>
                <c:pt idx="3">
                  <c:v>548.60109999999997</c:v>
                </c:pt>
                <c:pt idx="4">
                  <c:v>548.38080000000002</c:v>
                </c:pt>
                <c:pt idx="5">
                  <c:v>546.33609999999999</c:v>
                </c:pt>
                <c:pt idx="6">
                  <c:v>538.69589999999994</c:v>
                </c:pt>
                <c:pt idx="7">
                  <c:v>543.58539999999994</c:v>
                </c:pt>
                <c:pt idx="8">
                  <c:v>540.3655</c:v>
                </c:pt>
                <c:pt idx="9">
                  <c:v>544.81909999999993</c:v>
                </c:pt>
                <c:pt idx="10">
                  <c:v>547.86529999999993</c:v>
                </c:pt>
                <c:pt idx="11">
                  <c:v>550.43899999999996</c:v>
                </c:pt>
                <c:pt idx="12">
                  <c:v>544.322</c:v>
                </c:pt>
                <c:pt idx="13">
                  <c:v>542.4058</c:v>
                </c:pt>
                <c:pt idx="14">
                  <c:v>552.56550000000004</c:v>
                </c:pt>
                <c:pt idx="15">
                  <c:v>551.13259999999991</c:v>
                </c:pt>
                <c:pt idx="16">
                  <c:v>547.99689999999998</c:v>
                </c:pt>
                <c:pt idx="17">
                  <c:v>542.13380000000006</c:v>
                </c:pt>
                <c:pt idx="18">
                  <c:v>540.19589999999994</c:v>
                </c:pt>
                <c:pt idx="19">
                  <c:v>537.45349999999996</c:v>
                </c:pt>
                <c:pt idx="20">
                  <c:v>535.8578</c:v>
                </c:pt>
                <c:pt idx="21">
                  <c:v>539.46299999999997</c:v>
                </c:pt>
                <c:pt idx="22">
                  <c:v>553.42070000000001</c:v>
                </c:pt>
                <c:pt idx="23">
                  <c:v>553.93090000000007</c:v>
                </c:pt>
                <c:pt idx="24">
                  <c:v>552.47179999999992</c:v>
                </c:pt>
                <c:pt idx="25">
                  <c:v>553.4932</c:v>
                </c:pt>
                <c:pt idx="26">
                  <c:v>554.29939999999999</c:v>
                </c:pt>
                <c:pt idx="27">
                  <c:v>550.11670000000004</c:v>
                </c:pt>
                <c:pt idx="28">
                  <c:v>556.40049999999997</c:v>
                </c:pt>
                <c:pt idx="29">
                  <c:v>554.87779999999998</c:v>
                </c:pt>
                <c:pt idx="30">
                  <c:v>542.15010000000007</c:v>
                </c:pt>
                <c:pt idx="31">
                  <c:v>546.39179999999999</c:v>
                </c:pt>
                <c:pt idx="32">
                  <c:v>507.88930000000005</c:v>
                </c:pt>
                <c:pt idx="33">
                  <c:v>502.60839999999996</c:v>
                </c:pt>
                <c:pt idx="34">
                  <c:v>528.52419999999995</c:v>
                </c:pt>
                <c:pt idx="35">
                  <c:v>538.67410000000007</c:v>
                </c:pt>
                <c:pt idx="36">
                  <c:v>541.95740000000001</c:v>
                </c:pt>
                <c:pt idx="37">
                  <c:v>544.82429999999999</c:v>
                </c:pt>
                <c:pt idx="38">
                  <c:v>546.9443</c:v>
                </c:pt>
                <c:pt idx="39">
                  <c:v>539.50750000000005</c:v>
                </c:pt>
                <c:pt idx="40">
                  <c:v>533.35839999999996</c:v>
                </c:pt>
                <c:pt idx="41">
                  <c:v>533.0136</c:v>
                </c:pt>
                <c:pt idx="42">
                  <c:v>516.63839999999993</c:v>
                </c:pt>
                <c:pt idx="43">
                  <c:v>524.40969999999993</c:v>
                </c:pt>
                <c:pt idx="44">
                  <c:v>527.37519999999995</c:v>
                </c:pt>
                <c:pt idx="45">
                  <c:v>527.60889999999995</c:v>
                </c:pt>
                <c:pt idx="46">
                  <c:v>520.82630000000006</c:v>
                </c:pt>
                <c:pt idx="47">
                  <c:v>522.96839999999997</c:v>
                </c:pt>
                <c:pt idx="48">
                  <c:v>524.50929999999994</c:v>
                </c:pt>
                <c:pt idx="49">
                  <c:v>523.06960000000004</c:v>
                </c:pt>
                <c:pt idx="50">
                  <c:v>527.5711</c:v>
                </c:pt>
                <c:pt idx="51">
                  <c:v>521.82439999999997</c:v>
                </c:pt>
                <c:pt idx="52">
                  <c:v>521.59990000000005</c:v>
                </c:pt>
                <c:pt idx="53">
                  <c:v>506.54330000000004</c:v>
                </c:pt>
                <c:pt idx="54">
                  <c:v>514.41660000000002</c:v>
                </c:pt>
                <c:pt idx="55">
                  <c:v>498.33179999999999</c:v>
                </c:pt>
                <c:pt idx="56">
                  <c:v>473.34470000000005</c:v>
                </c:pt>
                <c:pt idx="57">
                  <c:v>481.62650000000002</c:v>
                </c:pt>
                <c:pt idx="58">
                  <c:v>506.28549999999996</c:v>
                </c:pt>
                <c:pt idx="59">
                  <c:v>514.81179999999995</c:v>
                </c:pt>
                <c:pt idx="60">
                  <c:v>507.88670000000002</c:v>
                </c:pt>
                <c:pt idx="61">
                  <c:v>512.52740000000006</c:v>
                </c:pt>
                <c:pt idx="62">
                  <c:v>521.75869999999998</c:v>
                </c:pt>
                <c:pt idx="63">
                  <c:v>518.37349999999992</c:v>
                </c:pt>
                <c:pt idx="64">
                  <c:v>521.84789999999998</c:v>
                </c:pt>
                <c:pt idx="65">
                  <c:v>506.63380000000006</c:v>
                </c:pt>
                <c:pt idx="66">
                  <c:v>488.05849999999998</c:v>
                </c:pt>
                <c:pt idx="67">
                  <c:v>481.88289999999995</c:v>
                </c:pt>
                <c:pt idx="68">
                  <c:v>383.83449999999999</c:v>
                </c:pt>
                <c:pt idx="69">
                  <c:v>416.76659999999998</c:v>
                </c:pt>
                <c:pt idx="70">
                  <c:v>446.8664</c:v>
                </c:pt>
                <c:pt idx="71">
                  <c:v>460.21640000000002</c:v>
                </c:pt>
                <c:pt idx="72">
                  <c:v>465.863</c:v>
                </c:pt>
                <c:pt idx="73">
                  <c:v>464.41179999999997</c:v>
                </c:pt>
                <c:pt idx="74">
                  <c:v>462.96809999999999</c:v>
                </c:pt>
                <c:pt idx="75">
                  <c:v>469.178</c:v>
                </c:pt>
                <c:pt idx="76">
                  <c:v>475.81480000000005</c:v>
                </c:pt>
                <c:pt idx="77">
                  <c:v>477.27039999999994</c:v>
                </c:pt>
                <c:pt idx="78">
                  <c:v>470.28739999999999</c:v>
                </c:pt>
                <c:pt idx="79">
                  <c:v>464.74740000000003</c:v>
                </c:pt>
                <c:pt idx="80">
                  <c:v>462.62290000000002</c:v>
                </c:pt>
                <c:pt idx="81">
                  <c:v>469.74830000000003</c:v>
                </c:pt>
                <c:pt idx="82">
                  <c:v>464.5575</c:v>
                </c:pt>
                <c:pt idx="83">
                  <c:v>477.25450000000001</c:v>
                </c:pt>
                <c:pt idx="84">
                  <c:v>469.76079999999996</c:v>
                </c:pt>
                <c:pt idx="85">
                  <c:v>472.06029999999998</c:v>
                </c:pt>
                <c:pt idx="86">
                  <c:v>469.76399999999995</c:v>
                </c:pt>
                <c:pt idx="87">
                  <c:v>475.13899999999995</c:v>
                </c:pt>
                <c:pt idx="88">
                  <c:v>476.77249999999998</c:v>
                </c:pt>
                <c:pt idx="89">
                  <c:v>464.21190000000001</c:v>
                </c:pt>
                <c:pt idx="90">
                  <c:v>460.27499999999998</c:v>
                </c:pt>
                <c:pt idx="91">
                  <c:v>454.43969999999996</c:v>
                </c:pt>
                <c:pt idx="92">
                  <c:v>446.16879999999998</c:v>
                </c:pt>
                <c:pt idx="93">
                  <c:v>460.29749999999996</c:v>
                </c:pt>
                <c:pt idx="94">
                  <c:v>457.96140000000003</c:v>
                </c:pt>
                <c:pt idx="95">
                  <c:v>464.8211</c:v>
                </c:pt>
                <c:pt idx="96">
                  <c:v>465.1309</c:v>
                </c:pt>
                <c:pt idx="97">
                  <c:v>467.73330000000004</c:v>
                </c:pt>
                <c:pt idx="98">
                  <c:v>470.41040000000004</c:v>
                </c:pt>
                <c:pt idx="99">
                  <c:v>466.57710000000003</c:v>
                </c:pt>
                <c:pt idx="100">
                  <c:v>464.67449999999997</c:v>
                </c:pt>
                <c:pt idx="101">
                  <c:v>462.90759999999995</c:v>
                </c:pt>
                <c:pt idx="102">
                  <c:v>465.66409999999996</c:v>
                </c:pt>
                <c:pt idx="103">
                  <c:v>447.59560000000005</c:v>
                </c:pt>
                <c:pt idx="104">
                  <c:v>344.06829999999997</c:v>
                </c:pt>
                <c:pt idx="105">
                  <c:v>415.86770000000001</c:v>
                </c:pt>
                <c:pt idx="106">
                  <c:v>448.4264</c:v>
                </c:pt>
                <c:pt idx="107">
                  <c:v>452.19929999999999</c:v>
                </c:pt>
                <c:pt idx="108">
                  <c:v>456.36920000000009</c:v>
                </c:pt>
                <c:pt idx="109">
                  <c:v>465.70049999999998</c:v>
                </c:pt>
                <c:pt idx="110">
                  <c:v>462.7167</c:v>
                </c:pt>
                <c:pt idx="111">
                  <c:v>470.50729999999999</c:v>
                </c:pt>
                <c:pt idx="112">
                  <c:v>479.87660000000005</c:v>
                </c:pt>
                <c:pt idx="113">
                  <c:v>468.63299999999998</c:v>
                </c:pt>
                <c:pt idx="114">
                  <c:v>481.10239999999999</c:v>
                </c:pt>
                <c:pt idx="115">
                  <c:v>477.49020000000007</c:v>
                </c:pt>
                <c:pt idx="116">
                  <c:v>495.0326</c:v>
                </c:pt>
                <c:pt idx="117">
                  <c:v>490.28440000000006</c:v>
                </c:pt>
                <c:pt idx="118">
                  <c:v>475.26390000000004</c:v>
                </c:pt>
                <c:pt idx="119">
                  <c:v>481.99900000000002</c:v>
                </c:pt>
                <c:pt idx="120">
                  <c:v>474.75509999999997</c:v>
                </c:pt>
                <c:pt idx="121">
                  <c:v>487.0976</c:v>
                </c:pt>
                <c:pt idx="122">
                  <c:v>479.89680000000004</c:v>
                </c:pt>
                <c:pt idx="123">
                  <c:v>466.65230000000003</c:v>
                </c:pt>
                <c:pt idx="124">
                  <c:v>463.80939999999998</c:v>
                </c:pt>
                <c:pt idx="125">
                  <c:v>460.46000000000004</c:v>
                </c:pt>
                <c:pt idx="126">
                  <c:v>450.63770000000005</c:v>
                </c:pt>
                <c:pt idx="127">
                  <c:v>461.58989999999994</c:v>
                </c:pt>
                <c:pt idx="128">
                  <c:v>474.82169999999996</c:v>
                </c:pt>
                <c:pt idx="129">
                  <c:v>473.62439999999998</c:v>
                </c:pt>
                <c:pt idx="130">
                  <c:v>463.40120000000002</c:v>
                </c:pt>
                <c:pt idx="131">
                  <c:v>464.80930000000001</c:v>
                </c:pt>
                <c:pt idx="132">
                  <c:v>452.54399999999998</c:v>
                </c:pt>
                <c:pt idx="133">
                  <c:v>443.31709999999998</c:v>
                </c:pt>
                <c:pt idx="134">
                  <c:v>456.43579999999997</c:v>
                </c:pt>
                <c:pt idx="135">
                  <c:v>448.89969999999994</c:v>
                </c:pt>
                <c:pt idx="136">
                  <c:v>449.85519999999997</c:v>
                </c:pt>
                <c:pt idx="137">
                  <c:v>441.49530000000004</c:v>
                </c:pt>
                <c:pt idx="138">
                  <c:v>419.09290000000004</c:v>
                </c:pt>
                <c:pt idx="139">
                  <c:v>433.38380000000001</c:v>
                </c:pt>
                <c:pt idx="140">
                  <c:v>419.31169999999997</c:v>
                </c:pt>
                <c:pt idx="141">
                  <c:v>441.18500000000006</c:v>
                </c:pt>
                <c:pt idx="142">
                  <c:v>443.86810000000003</c:v>
                </c:pt>
                <c:pt idx="143">
                  <c:v>444.25980000000004</c:v>
                </c:pt>
                <c:pt idx="144">
                  <c:v>449.09969999999998</c:v>
                </c:pt>
                <c:pt idx="145">
                  <c:v>452.10079999999999</c:v>
                </c:pt>
                <c:pt idx="146">
                  <c:v>448.46739999999994</c:v>
                </c:pt>
                <c:pt idx="147">
                  <c:v>436.60140000000001</c:v>
                </c:pt>
                <c:pt idx="148">
                  <c:v>434.13139999999999</c:v>
                </c:pt>
                <c:pt idx="149">
                  <c:v>424.71210000000002</c:v>
                </c:pt>
                <c:pt idx="150">
                  <c:v>432.017</c:v>
                </c:pt>
                <c:pt idx="151">
                  <c:v>416.96469999999994</c:v>
                </c:pt>
                <c:pt idx="152">
                  <c:v>429.91200000000003</c:v>
                </c:pt>
                <c:pt idx="153">
                  <c:v>456.56010000000003</c:v>
                </c:pt>
                <c:pt idx="154">
                  <c:v>461.89049999999997</c:v>
                </c:pt>
                <c:pt idx="155">
                  <c:v>460.01099999999997</c:v>
                </c:pt>
                <c:pt idx="156">
                  <c:v>458.04160000000002</c:v>
                </c:pt>
                <c:pt idx="157">
                  <c:v>453.94119999999992</c:v>
                </c:pt>
                <c:pt idx="158">
                  <c:v>452.86220000000003</c:v>
                </c:pt>
                <c:pt idx="159">
                  <c:v>465.66639999999995</c:v>
                </c:pt>
                <c:pt idx="160">
                  <c:v>448.01350000000002</c:v>
                </c:pt>
                <c:pt idx="161">
                  <c:v>436.83109999999999</c:v>
                </c:pt>
                <c:pt idx="162">
                  <c:v>446.34750000000008</c:v>
                </c:pt>
                <c:pt idx="163">
                  <c:v>442.30280000000005</c:v>
                </c:pt>
                <c:pt idx="164">
                  <c:v>457.97550000000001</c:v>
                </c:pt>
                <c:pt idx="165">
                  <c:v>451.45909999999998</c:v>
                </c:pt>
                <c:pt idx="166">
                  <c:v>464.23309999999998</c:v>
                </c:pt>
                <c:pt idx="167">
                  <c:v>463.34820000000002</c:v>
                </c:pt>
                <c:pt idx="168">
                  <c:v>466.81569999999994</c:v>
                </c:pt>
                <c:pt idx="169">
                  <c:v>466.46770000000004</c:v>
                </c:pt>
                <c:pt idx="170">
                  <c:v>470.77179999999998</c:v>
                </c:pt>
                <c:pt idx="171">
                  <c:v>492.26549999999997</c:v>
                </c:pt>
                <c:pt idx="172">
                  <c:v>484.75579999999991</c:v>
                </c:pt>
                <c:pt idx="173">
                  <c:v>480.95269999999994</c:v>
                </c:pt>
                <c:pt idx="174">
                  <c:v>479.90540000000004</c:v>
                </c:pt>
                <c:pt idx="175">
                  <c:v>477.69380000000001</c:v>
                </c:pt>
                <c:pt idx="176">
                  <c:v>487.47320000000002</c:v>
                </c:pt>
                <c:pt idx="177">
                  <c:v>494.86929999999995</c:v>
                </c:pt>
                <c:pt idx="178">
                  <c:v>494.2093000000001</c:v>
                </c:pt>
                <c:pt idx="179">
                  <c:v>497.9521000000002</c:v>
                </c:pt>
                <c:pt idx="180">
                  <c:v>493.92679999999996</c:v>
                </c:pt>
                <c:pt idx="181">
                  <c:v>496.71740000000005</c:v>
                </c:pt>
                <c:pt idx="182">
                  <c:v>489.38939999999997</c:v>
                </c:pt>
                <c:pt idx="183">
                  <c:v>499.76550000000003</c:v>
                </c:pt>
                <c:pt idx="184">
                  <c:v>484.35210000000012</c:v>
                </c:pt>
                <c:pt idx="185">
                  <c:v>474.42020000000014</c:v>
                </c:pt>
                <c:pt idx="186">
                  <c:v>486.63359999999989</c:v>
                </c:pt>
                <c:pt idx="187">
                  <c:v>484.51049999999992</c:v>
                </c:pt>
                <c:pt idx="188">
                  <c:v>492.41640000000001</c:v>
                </c:pt>
                <c:pt idx="189">
                  <c:v>484.73000000000008</c:v>
                </c:pt>
                <c:pt idx="190">
                  <c:v>476.78240000000005</c:v>
                </c:pt>
                <c:pt idx="191">
                  <c:v>481.24619999999993</c:v>
                </c:pt>
                <c:pt idx="192">
                  <c:v>478.35260000000005</c:v>
                </c:pt>
                <c:pt idx="193">
                  <c:v>475.89670000000001</c:v>
                </c:pt>
                <c:pt idx="194">
                  <c:v>480.6219000000001</c:v>
                </c:pt>
                <c:pt idx="195">
                  <c:v>468.68980000000005</c:v>
                </c:pt>
                <c:pt idx="196">
                  <c:v>465.54730000000006</c:v>
                </c:pt>
                <c:pt idx="197">
                  <c:v>450.9165000000001</c:v>
                </c:pt>
                <c:pt idx="198">
                  <c:v>447.30269999999996</c:v>
                </c:pt>
                <c:pt idx="199">
                  <c:v>455.34609999999998</c:v>
                </c:pt>
                <c:pt idx="200">
                  <c:v>436.15170000000012</c:v>
                </c:pt>
                <c:pt idx="201">
                  <c:v>448.8411000000001</c:v>
                </c:pt>
                <c:pt idx="202">
                  <c:v>458.49170000000004</c:v>
                </c:pt>
                <c:pt idx="203">
                  <c:v>465.70539999999994</c:v>
                </c:pt>
              </c:numCache>
            </c:numRef>
          </c:val>
        </c:ser>
        <c:ser>
          <c:idx val="3"/>
          <c:order val="3"/>
          <c:tx>
            <c:strRef>
              <c:f>'棒グラフ (万BD)'!$G$4</c:f>
              <c:strCache>
                <c:ptCount val="1"/>
                <c:pt idx="0">
                  <c:v>生産見通し</c:v>
                </c:pt>
              </c:strCache>
            </c:strRef>
          </c:tx>
          <c:invertIfNegative val="0"/>
          <c:cat>
            <c:strRef>
              <c:f>'棒グラフ (万BD)'!$C$5:$C$232</c:f>
              <c:strCache>
                <c:ptCount val="217"/>
                <c:pt idx="0">
                  <c:v>2000年</c:v>
                </c:pt>
                <c:pt idx="12">
                  <c:v>2001年</c:v>
                </c:pt>
                <c:pt idx="24">
                  <c:v>2002年</c:v>
                </c:pt>
                <c:pt idx="36">
                  <c:v>2003年</c:v>
                </c:pt>
                <c:pt idx="48">
                  <c:v>2004年</c:v>
                </c:pt>
                <c:pt idx="60">
                  <c:v>2005年</c:v>
                </c:pt>
                <c:pt idx="72">
                  <c:v>2006年</c:v>
                </c:pt>
                <c:pt idx="84">
                  <c:v>2007年</c:v>
                </c:pt>
                <c:pt idx="96">
                  <c:v>2008年</c:v>
                </c:pt>
                <c:pt idx="108">
                  <c:v>2009年</c:v>
                </c:pt>
                <c:pt idx="120">
                  <c:v>2010年</c:v>
                </c:pt>
                <c:pt idx="132">
                  <c:v>2011年</c:v>
                </c:pt>
                <c:pt idx="144">
                  <c:v>2012年</c:v>
                </c:pt>
                <c:pt idx="156">
                  <c:v>2013年</c:v>
                </c:pt>
                <c:pt idx="168">
                  <c:v>2014年</c:v>
                </c:pt>
                <c:pt idx="180">
                  <c:v>2015年</c:v>
                </c:pt>
                <c:pt idx="192">
                  <c:v>2016年</c:v>
                </c:pt>
                <c:pt idx="204">
                  <c:v>2017年</c:v>
                </c:pt>
                <c:pt idx="216">
                  <c:v>2018年</c:v>
                </c:pt>
              </c:strCache>
            </c:strRef>
          </c:cat>
          <c:val>
            <c:numRef>
              <c:f>'棒グラフ (万BD)'!$G$5:$G$232</c:f>
              <c:numCache>
                <c:formatCode>General</c:formatCode>
                <c:ptCount val="228"/>
                <c:pt idx="204" formatCode="#,##0_);[Red]\(#,##0\)">
                  <c:v>882.16165960000001</c:v>
                </c:pt>
                <c:pt idx="205" formatCode="#,##0_);[Red]\(#,##0\)">
                  <c:v>898.46587618000001</c:v>
                </c:pt>
                <c:pt idx="206" formatCode="#,##0_);[Red]\(#,##0\)">
                  <c:v>908.72189999999989</c:v>
                </c:pt>
                <c:pt idx="207" formatCode="#,##0_);[Red]\(#,##0\)">
                  <c:v>919.03980000000001</c:v>
                </c:pt>
                <c:pt idx="208" formatCode="#,##0_);[Red]\(#,##0\)">
                  <c:v>921.37469999999996</c:v>
                </c:pt>
                <c:pt idx="209" formatCode="#,##0_);[Red]\(#,##0\)">
                  <c:v>921.2201</c:v>
                </c:pt>
                <c:pt idx="210" formatCode="#,##0_);[Red]\(#,##0\)">
                  <c:v>926.47460000000001</c:v>
                </c:pt>
                <c:pt idx="211" formatCode="#,##0_);[Red]\(#,##0\)">
                  <c:v>920.63840000000005</c:v>
                </c:pt>
                <c:pt idx="212" formatCode="#,##0_);[Red]\(#,##0\)">
                  <c:v>913.51549999999997</c:v>
                </c:pt>
                <c:pt idx="213" formatCode="#,##0_);[Red]\(#,##0\)">
                  <c:v>932.82389999999998</c:v>
                </c:pt>
                <c:pt idx="214" formatCode="#,##0_);[Red]\(#,##0\)">
                  <c:v>947.88569999999993</c:v>
                </c:pt>
                <c:pt idx="215" formatCode="#,##0_);[Red]\(#,##0\)">
                  <c:v>952.82709999999997</c:v>
                </c:pt>
                <c:pt idx="216" formatCode="#,##0_);[Red]\(#,##0\)">
                  <c:v>957.14980000000003</c:v>
                </c:pt>
                <c:pt idx="217" formatCode="#,##0_);[Red]\(#,##0\)">
                  <c:v>961.72799999999995</c:v>
                </c:pt>
                <c:pt idx="218" formatCode="#,##0_);[Red]\(#,##0\)">
                  <c:v>965.85470000000009</c:v>
                </c:pt>
                <c:pt idx="219" formatCode="#,##0_);[Red]\(#,##0\)">
                  <c:v>967.78519999999992</c:v>
                </c:pt>
                <c:pt idx="220" formatCode="#,##0_);[Red]\(#,##0\)">
                  <c:v>971.45679999999993</c:v>
                </c:pt>
                <c:pt idx="221" formatCode="#,##0_);[Red]\(#,##0\)">
                  <c:v>971.08389999999997</c:v>
                </c:pt>
                <c:pt idx="222" formatCode="#,##0_);[Red]\(#,##0\)">
                  <c:v>971.51329999999996</c:v>
                </c:pt>
                <c:pt idx="223" formatCode="#,##0_);[Red]\(#,##0\)">
                  <c:v>964.75059999999996</c:v>
                </c:pt>
                <c:pt idx="224" formatCode="#,##0_);[Red]\(#,##0\)">
                  <c:v>958.04500000000007</c:v>
                </c:pt>
                <c:pt idx="225" formatCode="#,##0_);[Red]\(#,##0\)">
                  <c:v>979.17719999999997</c:v>
                </c:pt>
                <c:pt idx="226" formatCode="#,##0_);[Red]\(#,##0\)">
                  <c:v>997.58209999999997</c:v>
                </c:pt>
                <c:pt idx="227" formatCode="#,##0_);[Red]\(#,##0\)">
                  <c:v>1007.607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269824"/>
        <c:axId val="96271360"/>
      </c:barChart>
      <c:lineChart>
        <c:grouping val="standard"/>
        <c:varyColors val="0"/>
        <c:ser>
          <c:idx val="1"/>
          <c:order val="2"/>
          <c:tx>
            <c:strRef>
              <c:f>'棒グラフ (万BD)'!$F$4</c:f>
              <c:strCache>
                <c:ptCount val="1"/>
                <c:pt idx="0">
                  <c:v>WTI(右軸)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'棒グラフ (万BD)'!$C$5:$C$232</c:f>
              <c:strCache>
                <c:ptCount val="217"/>
                <c:pt idx="0">
                  <c:v>2000年</c:v>
                </c:pt>
                <c:pt idx="12">
                  <c:v>2001年</c:v>
                </c:pt>
                <c:pt idx="24">
                  <c:v>2002年</c:v>
                </c:pt>
                <c:pt idx="36">
                  <c:v>2003年</c:v>
                </c:pt>
                <c:pt idx="48">
                  <c:v>2004年</c:v>
                </c:pt>
                <c:pt idx="60">
                  <c:v>2005年</c:v>
                </c:pt>
                <c:pt idx="72">
                  <c:v>2006年</c:v>
                </c:pt>
                <c:pt idx="84">
                  <c:v>2007年</c:v>
                </c:pt>
                <c:pt idx="96">
                  <c:v>2008年</c:v>
                </c:pt>
                <c:pt idx="108">
                  <c:v>2009年</c:v>
                </c:pt>
                <c:pt idx="120">
                  <c:v>2010年</c:v>
                </c:pt>
                <c:pt idx="132">
                  <c:v>2011年</c:v>
                </c:pt>
                <c:pt idx="144">
                  <c:v>2012年</c:v>
                </c:pt>
                <c:pt idx="156">
                  <c:v>2013年</c:v>
                </c:pt>
                <c:pt idx="168">
                  <c:v>2014年</c:v>
                </c:pt>
                <c:pt idx="180">
                  <c:v>2015年</c:v>
                </c:pt>
                <c:pt idx="192">
                  <c:v>2016年</c:v>
                </c:pt>
                <c:pt idx="204">
                  <c:v>2017年</c:v>
                </c:pt>
                <c:pt idx="216">
                  <c:v>2018年</c:v>
                </c:pt>
              </c:strCache>
            </c:strRef>
          </c:cat>
          <c:val>
            <c:numRef>
              <c:f>'棒グラフ (万BD)'!$F$5:$F$232</c:f>
              <c:numCache>
                <c:formatCode>General</c:formatCode>
                <c:ptCount val="228"/>
                <c:pt idx="0">
                  <c:v>27.01</c:v>
                </c:pt>
                <c:pt idx="1">
                  <c:v>29.3</c:v>
                </c:pt>
                <c:pt idx="2">
                  <c:v>29.89</c:v>
                </c:pt>
                <c:pt idx="3">
                  <c:v>25.54</c:v>
                </c:pt>
                <c:pt idx="4">
                  <c:v>28.81</c:v>
                </c:pt>
                <c:pt idx="5">
                  <c:v>31.53</c:v>
                </c:pt>
                <c:pt idx="6">
                  <c:v>29.72</c:v>
                </c:pt>
                <c:pt idx="7">
                  <c:v>31.14</c:v>
                </c:pt>
                <c:pt idx="8">
                  <c:v>33.869999999999997</c:v>
                </c:pt>
                <c:pt idx="9">
                  <c:v>32.93</c:v>
                </c:pt>
                <c:pt idx="10">
                  <c:v>34.26</c:v>
                </c:pt>
                <c:pt idx="11">
                  <c:v>28.4</c:v>
                </c:pt>
                <c:pt idx="12">
                  <c:v>29.26</c:v>
                </c:pt>
                <c:pt idx="13">
                  <c:v>29.64</c:v>
                </c:pt>
                <c:pt idx="14">
                  <c:v>27.27</c:v>
                </c:pt>
                <c:pt idx="15">
                  <c:v>27.62</c:v>
                </c:pt>
                <c:pt idx="16">
                  <c:v>28.68</c:v>
                </c:pt>
                <c:pt idx="17">
                  <c:v>27.59</c:v>
                </c:pt>
                <c:pt idx="18">
                  <c:v>26.47</c:v>
                </c:pt>
                <c:pt idx="19">
                  <c:v>27.31</c:v>
                </c:pt>
                <c:pt idx="20">
                  <c:v>25.69</c:v>
                </c:pt>
                <c:pt idx="21">
                  <c:v>22.21</c:v>
                </c:pt>
                <c:pt idx="22">
                  <c:v>19.670000000000002</c:v>
                </c:pt>
                <c:pt idx="23">
                  <c:v>19.399999999999999</c:v>
                </c:pt>
                <c:pt idx="24">
                  <c:v>19.73</c:v>
                </c:pt>
                <c:pt idx="25">
                  <c:v>20.76</c:v>
                </c:pt>
                <c:pt idx="26">
                  <c:v>24.44</c:v>
                </c:pt>
                <c:pt idx="27">
                  <c:v>26.26</c:v>
                </c:pt>
                <c:pt idx="28">
                  <c:v>26.95</c:v>
                </c:pt>
                <c:pt idx="29">
                  <c:v>25.55</c:v>
                </c:pt>
                <c:pt idx="30">
                  <c:v>26.94</c:v>
                </c:pt>
                <c:pt idx="31">
                  <c:v>28.2</c:v>
                </c:pt>
                <c:pt idx="32">
                  <c:v>29.67</c:v>
                </c:pt>
                <c:pt idx="33">
                  <c:v>28.86</c:v>
                </c:pt>
                <c:pt idx="34">
                  <c:v>26.19</c:v>
                </c:pt>
                <c:pt idx="35">
                  <c:v>29.39</c:v>
                </c:pt>
                <c:pt idx="36">
                  <c:v>32.700000000000003</c:v>
                </c:pt>
                <c:pt idx="37">
                  <c:v>35.729999999999997</c:v>
                </c:pt>
                <c:pt idx="38">
                  <c:v>33.159999999999997</c:v>
                </c:pt>
                <c:pt idx="39">
                  <c:v>28.14</c:v>
                </c:pt>
                <c:pt idx="40">
                  <c:v>28.07</c:v>
                </c:pt>
                <c:pt idx="41">
                  <c:v>30.52</c:v>
                </c:pt>
                <c:pt idx="42">
                  <c:v>30.7</c:v>
                </c:pt>
                <c:pt idx="43">
                  <c:v>31.6</c:v>
                </c:pt>
                <c:pt idx="44">
                  <c:v>28.31</c:v>
                </c:pt>
                <c:pt idx="45">
                  <c:v>30.35</c:v>
                </c:pt>
                <c:pt idx="46">
                  <c:v>31.06</c:v>
                </c:pt>
                <c:pt idx="47">
                  <c:v>32.14</c:v>
                </c:pt>
                <c:pt idx="48">
                  <c:v>34.22</c:v>
                </c:pt>
                <c:pt idx="49">
                  <c:v>34.5</c:v>
                </c:pt>
                <c:pt idx="50">
                  <c:v>36.72</c:v>
                </c:pt>
                <c:pt idx="51">
                  <c:v>36.619999999999997</c:v>
                </c:pt>
                <c:pt idx="52">
                  <c:v>40.28</c:v>
                </c:pt>
                <c:pt idx="53">
                  <c:v>38.049999999999997</c:v>
                </c:pt>
                <c:pt idx="54">
                  <c:v>40.81</c:v>
                </c:pt>
                <c:pt idx="55">
                  <c:v>44.88</c:v>
                </c:pt>
                <c:pt idx="56">
                  <c:v>45.94</c:v>
                </c:pt>
                <c:pt idx="57">
                  <c:v>53.09</c:v>
                </c:pt>
                <c:pt idx="58">
                  <c:v>48.48</c:v>
                </c:pt>
                <c:pt idx="59">
                  <c:v>43.26</c:v>
                </c:pt>
                <c:pt idx="60">
                  <c:v>46.85</c:v>
                </c:pt>
                <c:pt idx="61">
                  <c:v>48.05</c:v>
                </c:pt>
                <c:pt idx="62">
                  <c:v>54.63</c:v>
                </c:pt>
                <c:pt idx="63">
                  <c:v>53.22</c:v>
                </c:pt>
                <c:pt idx="64">
                  <c:v>49.87</c:v>
                </c:pt>
                <c:pt idx="65">
                  <c:v>56.42</c:v>
                </c:pt>
                <c:pt idx="66">
                  <c:v>59.03</c:v>
                </c:pt>
                <c:pt idx="67">
                  <c:v>64.989999999999995</c:v>
                </c:pt>
                <c:pt idx="68">
                  <c:v>65.55</c:v>
                </c:pt>
                <c:pt idx="69">
                  <c:v>62.27</c:v>
                </c:pt>
                <c:pt idx="70">
                  <c:v>58.34</c:v>
                </c:pt>
                <c:pt idx="71">
                  <c:v>59.45</c:v>
                </c:pt>
                <c:pt idx="72">
                  <c:v>65.540000000000006</c:v>
                </c:pt>
                <c:pt idx="73">
                  <c:v>61.93</c:v>
                </c:pt>
                <c:pt idx="74">
                  <c:v>62.97</c:v>
                </c:pt>
                <c:pt idx="75">
                  <c:v>70.16</c:v>
                </c:pt>
                <c:pt idx="76">
                  <c:v>70.959999999999994</c:v>
                </c:pt>
                <c:pt idx="77">
                  <c:v>70.97</c:v>
                </c:pt>
                <c:pt idx="78">
                  <c:v>74.459999999999994</c:v>
                </c:pt>
                <c:pt idx="79">
                  <c:v>73.08</c:v>
                </c:pt>
                <c:pt idx="80">
                  <c:v>63.9</c:v>
                </c:pt>
                <c:pt idx="81">
                  <c:v>59.14</c:v>
                </c:pt>
                <c:pt idx="82">
                  <c:v>59.4</c:v>
                </c:pt>
                <c:pt idx="83">
                  <c:v>62.09</c:v>
                </c:pt>
                <c:pt idx="84">
                  <c:v>54.35</c:v>
                </c:pt>
                <c:pt idx="85">
                  <c:v>59.39</c:v>
                </c:pt>
                <c:pt idx="86">
                  <c:v>60.74</c:v>
                </c:pt>
                <c:pt idx="87">
                  <c:v>64.040000000000006</c:v>
                </c:pt>
                <c:pt idx="88">
                  <c:v>63.53</c:v>
                </c:pt>
                <c:pt idx="89">
                  <c:v>67.53</c:v>
                </c:pt>
                <c:pt idx="90">
                  <c:v>74.150000000000006</c:v>
                </c:pt>
                <c:pt idx="91">
                  <c:v>72.36</c:v>
                </c:pt>
                <c:pt idx="92">
                  <c:v>79.63</c:v>
                </c:pt>
                <c:pt idx="93">
                  <c:v>85.66</c:v>
                </c:pt>
                <c:pt idx="94">
                  <c:v>94.63</c:v>
                </c:pt>
                <c:pt idx="95">
                  <c:v>91.74</c:v>
                </c:pt>
                <c:pt idx="96">
                  <c:v>92.93</c:v>
                </c:pt>
                <c:pt idx="97">
                  <c:v>95.35</c:v>
                </c:pt>
                <c:pt idx="98">
                  <c:v>105.42</c:v>
                </c:pt>
                <c:pt idx="99">
                  <c:v>112.46</c:v>
                </c:pt>
                <c:pt idx="100">
                  <c:v>125.46</c:v>
                </c:pt>
                <c:pt idx="101">
                  <c:v>134.02000000000001</c:v>
                </c:pt>
                <c:pt idx="102">
                  <c:v>133.47999999999999</c:v>
                </c:pt>
                <c:pt idx="103">
                  <c:v>116.69</c:v>
                </c:pt>
                <c:pt idx="104">
                  <c:v>103.76</c:v>
                </c:pt>
                <c:pt idx="105">
                  <c:v>76.72</c:v>
                </c:pt>
                <c:pt idx="106">
                  <c:v>57.44</c:v>
                </c:pt>
                <c:pt idx="107">
                  <c:v>42.04</c:v>
                </c:pt>
                <c:pt idx="108">
                  <c:v>41.92</c:v>
                </c:pt>
                <c:pt idx="109">
                  <c:v>39.26</c:v>
                </c:pt>
                <c:pt idx="110">
                  <c:v>48.06</c:v>
                </c:pt>
                <c:pt idx="111">
                  <c:v>49.95</c:v>
                </c:pt>
                <c:pt idx="112">
                  <c:v>59.21</c:v>
                </c:pt>
                <c:pt idx="113">
                  <c:v>69.7</c:v>
                </c:pt>
                <c:pt idx="114">
                  <c:v>64.290000000000006</c:v>
                </c:pt>
                <c:pt idx="115">
                  <c:v>71.14</c:v>
                </c:pt>
                <c:pt idx="116">
                  <c:v>69.47</c:v>
                </c:pt>
                <c:pt idx="117">
                  <c:v>75.819999999999993</c:v>
                </c:pt>
                <c:pt idx="118">
                  <c:v>78.150000000000006</c:v>
                </c:pt>
                <c:pt idx="119">
                  <c:v>74.599999999999994</c:v>
                </c:pt>
                <c:pt idx="120">
                  <c:v>78.400000000000006</c:v>
                </c:pt>
                <c:pt idx="121">
                  <c:v>76.45</c:v>
                </c:pt>
                <c:pt idx="122">
                  <c:v>81.290000000000006</c:v>
                </c:pt>
                <c:pt idx="123">
                  <c:v>84.58</c:v>
                </c:pt>
                <c:pt idx="124">
                  <c:v>74.12</c:v>
                </c:pt>
                <c:pt idx="125">
                  <c:v>75.41</c:v>
                </c:pt>
                <c:pt idx="126">
                  <c:v>76.38</c:v>
                </c:pt>
                <c:pt idx="127">
                  <c:v>76.67</c:v>
                </c:pt>
                <c:pt idx="128">
                  <c:v>75.55</c:v>
                </c:pt>
                <c:pt idx="129">
                  <c:v>81.95</c:v>
                </c:pt>
                <c:pt idx="130">
                  <c:v>84.32</c:v>
                </c:pt>
                <c:pt idx="131">
                  <c:v>89.23</c:v>
                </c:pt>
                <c:pt idx="132">
                  <c:v>89.58</c:v>
                </c:pt>
                <c:pt idx="133">
                  <c:v>89.74</c:v>
                </c:pt>
                <c:pt idx="134">
                  <c:v>102.98</c:v>
                </c:pt>
                <c:pt idx="135">
                  <c:v>110.04</c:v>
                </c:pt>
                <c:pt idx="136">
                  <c:v>101.36</c:v>
                </c:pt>
                <c:pt idx="137">
                  <c:v>96.29</c:v>
                </c:pt>
                <c:pt idx="138">
                  <c:v>97.34</c:v>
                </c:pt>
                <c:pt idx="139">
                  <c:v>86.34</c:v>
                </c:pt>
                <c:pt idx="140">
                  <c:v>85.61</c:v>
                </c:pt>
                <c:pt idx="141">
                  <c:v>86.43</c:v>
                </c:pt>
                <c:pt idx="142">
                  <c:v>97.16</c:v>
                </c:pt>
                <c:pt idx="143">
                  <c:v>98.58</c:v>
                </c:pt>
                <c:pt idx="144">
                  <c:v>100.32</c:v>
                </c:pt>
                <c:pt idx="145">
                  <c:v>102.26</c:v>
                </c:pt>
                <c:pt idx="146">
                  <c:v>106.21</c:v>
                </c:pt>
                <c:pt idx="147">
                  <c:v>103.35</c:v>
                </c:pt>
                <c:pt idx="148">
                  <c:v>94.72</c:v>
                </c:pt>
                <c:pt idx="149">
                  <c:v>82.41</c:v>
                </c:pt>
                <c:pt idx="150">
                  <c:v>87.93</c:v>
                </c:pt>
                <c:pt idx="151">
                  <c:v>94.16</c:v>
                </c:pt>
                <c:pt idx="152">
                  <c:v>94.56</c:v>
                </c:pt>
                <c:pt idx="153">
                  <c:v>89.57</c:v>
                </c:pt>
                <c:pt idx="154">
                  <c:v>86.73</c:v>
                </c:pt>
                <c:pt idx="155">
                  <c:v>88.25</c:v>
                </c:pt>
                <c:pt idx="156">
                  <c:v>94.83</c:v>
                </c:pt>
                <c:pt idx="157">
                  <c:v>95.32</c:v>
                </c:pt>
                <c:pt idx="158">
                  <c:v>92.96</c:v>
                </c:pt>
                <c:pt idx="159">
                  <c:v>92.07</c:v>
                </c:pt>
                <c:pt idx="160">
                  <c:v>94.8</c:v>
                </c:pt>
                <c:pt idx="161">
                  <c:v>95.8</c:v>
                </c:pt>
                <c:pt idx="162">
                  <c:v>104.7</c:v>
                </c:pt>
                <c:pt idx="163">
                  <c:v>106.54</c:v>
                </c:pt>
                <c:pt idx="164">
                  <c:v>106.24</c:v>
                </c:pt>
                <c:pt idx="165">
                  <c:v>100.55</c:v>
                </c:pt>
                <c:pt idx="166">
                  <c:v>93.93</c:v>
                </c:pt>
                <c:pt idx="167">
                  <c:v>97.89</c:v>
                </c:pt>
                <c:pt idx="168">
                  <c:v>94.86</c:v>
                </c:pt>
                <c:pt idx="169">
                  <c:v>100.68</c:v>
                </c:pt>
                <c:pt idx="170">
                  <c:v>100.51</c:v>
                </c:pt>
                <c:pt idx="171">
                  <c:v>102.04</c:v>
                </c:pt>
                <c:pt idx="172">
                  <c:v>101.8</c:v>
                </c:pt>
                <c:pt idx="173">
                  <c:v>105.15</c:v>
                </c:pt>
                <c:pt idx="174">
                  <c:v>102.39</c:v>
                </c:pt>
                <c:pt idx="175">
                  <c:v>96.08</c:v>
                </c:pt>
                <c:pt idx="176">
                  <c:v>93.03</c:v>
                </c:pt>
                <c:pt idx="177">
                  <c:v>84.34</c:v>
                </c:pt>
                <c:pt idx="178">
                  <c:v>75.81</c:v>
                </c:pt>
                <c:pt idx="179">
                  <c:v>59.29</c:v>
                </c:pt>
                <c:pt idx="180">
                  <c:v>47.33</c:v>
                </c:pt>
                <c:pt idx="181">
                  <c:v>50.73</c:v>
                </c:pt>
                <c:pt idx="182">
                  <c:v>47.85</c:v>
                </c:pt>
                <c:pt idx="183">
                  <c:v>54.63</c:v>
                </c:pt>
                <c:pt idx="184">
                  <c:v>59.37</c:v>
                </c:pt>
                <c:pt idx="185">
                  <c:v>59.83</c:v>
                </c:pt>
                <c:pt idx="186">
                  <c:v>50.93</c:v>
                </c:pt>
                <c:pt idx="187">
                  <c:v>42.89</c:v>
                </c:pt>
                <c:pt idx="188">
                  <c:v>45.47</c:v>
                </c:pt>
                <c:pt idx="189">
                  <c:v>46.25</c:v>
                </c:pt>
                <c:pt idx="190">
                  <c:v>42.92</c:v>
                </c:pt>
                <c:pt idx="191">
                  <c:v>37.33</c:v>
                </c:pt>
                <c:pt idx="192">
                  <c:v>31.78</c:v>
                </c:pt>
                <c:pt idx="193">
                  <c:v>30.62</c:v>
                </c:pt>
                <c:pt idx="194">
                  <c:v>37.96</c:v>
                </c:pt>
                <c:pt idx="195">
                  <c:v>41.13</c:v>
                </c:pt>
                <c:pt idx="196">
                  <c:v>46.8</c:v>
                </c:pt>
                <c:pt idx="197">
                  <c:v>48.84</c:v>
                </c:pt>
                <c:pt idx="198">
                  <c:v>44.8</c:v>
                </c:pt>
                <c:pt idx="199">
                  <c:v>44.8</c:v>
                </c:pt>
                <c:pt idx="200">
                  <c:v>45.23</c:v>
                </c:pt>
                <c:pt idx="201">
                  <c:v>49.87</c:v>
                </c:pt>
                <c:pt idx="202">
                  <c:v>45.87</c:v>
                </c:pt>
                <c:pt idx="203">
                  <c:v>52.17</c:v>
                </c:pt>
                <c:pt idx="204">
                  <c:v>52.61</c:v>
                </c:pt>
                <c:pt idx="205">
                  <c:v>53.46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'棒グラフ (万BD)'!$H$4</c:f>
              <c:strCache>
                <c:ptCount val="1"/>
                <c:pt idx="0">
                  <c:v>WTI見通し(右軸)</c:v>
                </c:pt>
              </c:strCache>
            </c:strRef>
          </c:tx>
          <c:marker>
            <c:symbol val="none"/>
          </c:marker>
          <c:cat>
            <c:strRef>
              <c:f>'棒グラフ (万BD)'!$C$5:$C$232</c:f>
              <c:strCache>
                <c:ptCount val="217"/>
                <c:pt idx="0">
                  <c:v>2000年</c:v>
                </c:pt>
                <c:pt idx="12">
                  <c:v>2001年</c:v>
                </c:pt>
                <c:pt idx="24">
                  <c:v>2002年</c:v>
                </c:pt>
                <c:pt idx="36">
                  <c:v>2003年</c:v>
                </c:pt>
                <c:pt idx="48">
                  <c:v>2004年</c:v>
                </c:pt>
                <c:pt idx="60">
                  <c:v>2005年</c:v>
                </c:pt>
                <c:pt idx="72">
                  <c:v>2006年</c:v>
                </c:pt>
                <c:pt idx="84">
                  <c:v>2007年</c:v>
                </c:pt>
                <c:pt idx="96">
                  <c:v>2008年</c:v>
                </c:pt>
                <c:pt idx="108">
                  <c:v>2009年</c:v>
                </c:pt>
                <c:pt idx="120">
                  <c:v>2010年</c:v>
                </c:pt>
                <c:pt idx="132">
                  <c:v>2011年</c:v>
                </c:pt>
                <c:pt idx="144">
                  <c:v>2012年</c:v>
                </c:pt>
                <c:pt idx="156">
                  <c:v>2013年</c:v>
                </c:pt>
                <c:pt idx="168">
                  <c:v>2014年</c:v>
                </c:pt>
                <c:pt idx="180">
                  <c:v>2015年</c:v>
                </c:pt>
                <c:pt idx="192">
                  <c:v>2016年</c:v>
                </c:pt>
                <c:pt idx="204">
                  <c:v>2017年</c:v>
                </c:pt>
                <c:pt idx="216">
                  <c:v>2018年</c:v>
                </c:pt>
              </c:strCache>
            </c:strRef>
          </c:cat>
          <c:val>
            <c:numRef>
              <c:f>'棒グラフ (万BD)'!$H$5:$H$232</c:f>
              <c:numCache>
                <c:formatCode>General</c:formatCode>
                <c:ptCount val="228"/>
                <c:pt idx="206" formatCode="#,##0.00_);[Red]\(#,##0.00\)">
                  <c:v>53</c:v>
                </c:pt>
                <c:pt idx="207" formatCode="#,##0.00_);[Red]\(#,##0.00\)">
                  <c:v>53</c:v>
                </c:pt>
                <c:pt idx="208" formatCode="#,##0.00_);[Red]\(#,##0.00\)">
                  <c:v>53</c:v>
                </c:pt>
                <c:pt idx="209" formatCode="#,##0.00_);[Red]\(#,##0.00\)">
                  <c:v>53</c:v>
                </c:pt>
                <c:pt idx="210" formatCode="#,##0.00_);[Red]\(#,##0.00\)">
                  <c:v>54</c:v>
                </c:pt>
                <c:pt idx="211" formatCode="#,##0.00_);[Red]\(#,##0.00\)">
                  <c:v>54</c:v>
                </c:pt>
                <c:pt idx="212" formatCode="#,##0.00_);[Red]\(#,##0.00\)">
                  <c:v>54</c:v>
                </c:pt>
                <c:pt idx="213" formatCode="#,##0.00_);[Red]\(#,##0.00\)">
                  <c:v>54</c:v>
                </c:pt>
                <c:pt idx="214" formatCode="#,##0.00_);[Red]\(#,##0.00\)">
                  <c:v>54</c:v>
                </c:pt>
                <c:pt idx="215" formatCode="#,##0.00_);[Red]\(#,##0.00\)">
                  <c:v>54</c:v>
                </c:pt>
                <c:pt idx="216" formatCode="#,##0.00_);[Red]\(#,##0.00\)">
                  <c:v>54</c:v>
                </c:pt>
                <c:pt idx="217" formatCode="#,##0.00_);[Red]\(#,##0.00\)">
                  <c:v>54</c:v>
                </c:pt>
                <c:pt idx="218" formatCode="#,##0.00_);[Red]\(#,##0.00\)">
                  <c:v>54</c:v>
                </c:pt>
                <c:pt idx="219" formatCode="#,##0.00_);[Red]\(#,##0.00\)">
                  <c:v>55</c:v>
                </c:pt>
                <c:pt idx="220" formatCode="#,##0.00_);[Red]\(#,##0.00\)">
                  <c:v>56</c:v>
                </c:pt>
                <c:pt idx="221" formatCode="#,##0.00_);[Red]\(#,##0.00\)">
                  <c:v>56</c:v>
                </c:pt>
                <c:pt idx="222" formatCode="#,##0.00_);[Red]\(#,##0.00\)">
                  <c:v>56</c:v>
                </c:pt>
                <c:pt idx="223" formatCode="#,##0.00_);[Red]\(#,##0.00\)">
                  <c:v>57</c:v>
                </c:pt>
                <c:pt idx="224" formatCode="#,##0.00_);[Red]\(#,##0.00\)">
                  <c:v>57</c:v>
                </c:pt>
                <c:pt idx="225" formatCode="#,##0.00_);[Red]\(#,##0.00\)">
                  <c:v>58</c:v>
                </c:pt>
                <c:pt idx="226" formatCode="#,##0.00_);[Red]\(#,##0.00\)">
                  <c:v>58</c:v>
                </c:pt>
                <c:pt idx="227" formatCode="#,##0.00_);[Red]\(#,##0.00\)">
                  <c:v>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409856"/>
        <c:axId val="96408320"/>
      </c:lineChart>
      <c:catAx>
        <c:axId val="96269824"/>
        <c:scaling>
          <c:orientation val="minMax"/>
        </c:scaling>
        <c:delete val="0"/>
        <c:axPos val="b"/>
        <c:numFmt formatCode="yyyy&quot;年&quot;m&quot;月&quot;;@" sourceLinked="1"/>
        <c:majorTickMark val="out"/>
        <c:minorTickMark val="none"/>
        <c:tickLblPos val="nextTo"/>
        <c:crossAx val="96271360"/>
        <c:crosses val="autoZero"/>
        <c:auto val="1"/>
        <c:lblAlgn val="ctr"/>
        <c:lblOffset val="100"/>
        <c:tickLblSkip val="1"/>
        <c:noMultiLvlLbl val="1"/>
      </c:catAx>
      <c:valAx>
        <c:axId val="96271360"/>
        <c:scaling>
          <c:orientation val="minMax"/>
          <c:max val="1100"/>
          <c:min val="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spPr>
          <a:ln>
            <a:noFill/>
          </a:ln>
        </c:spPr>
        <c:crossAx val="96269824"/>
        <c:crosses val="autoZero"/>
        <c:crossBetween val="between"/>
        <c:majorUnit val="200"/>
      </c:valAx>
      <c:valAx>
        <c:axId val="964083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96409856"/>
        <c:crosses val="max"/>
        <c:crossBetween val="between"/>
      </c:valAx>
      <c:catAx>
        <c:axId val="96409856"/>
        <c:scaling>
          <c:orientation val="minMax"/>
        </c:scaling>
        <c:delete val="1"/>
        <c:axPos val="b"/>
        <c:numFmt formatCode="yyyy&quot;年&quot;m&quot;月&quot;;@" sourceLinked="1"/>
        <c:majorTickMark val="out"/>
        <c:minorTickMark val="none"/>
        <c:tickLblPos val="nextTo"/>
        <c:crossAx val="96408320"/>
        <c:crosses val="autoZero"/>
        <c:auto val="1"/>
        <c:lblAlgn val="ctr"/>
        <c:lblOffset val="100"/>
        <c:tickLblSkip val="1"/>
        <c:tickMarkSkip val="1"/>
        <c:noMultiLvlLbl val="1"/>
      </c:catAx>
    </c:plotArea>
    <c:legend>
      <c:legendPos val="r"/>
      <c:layout>
        <c:manualLayout>
          <c:xMode val="edge"/>
          <c:yMode val="edge"/>
          <c:x val="0.13221061005575124"/>
          <c:y val="8.6054829270743066E-2"/>
          <c:w val="0.2114654744162941"/>
          <c:h val="0.29621997011139156"/>
        </c:manualLayout>
      </c:layout>
      <c:overlay val="0"/>
      <c:spPr>
        <a:solidFill>
          <a:schemeClr val="lt1"/>
        </a:solidFill>
      </c:spPr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0.08958</cdr:x>
      <cdr:y>0</cdr:y>
    </cdr:from>
    <cdr:to>
      <cdr:x>0.35833</cdr:x>
      <cdr:y>0.10417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09575" y="0"/>
          <a:ext cx="12287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</cdr:x>
      <cdr:y>0.00957</cdr:y>
    </cdr:from>
    <cdr:to>
      <cdr:x>0.20417</cdr:x>
      <cdr:y>0.07207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0" y="46629"/>
          <a:ext cx="1874580" cy="304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000" dirty="0">
              <a:latin typeface="+mn-ea"/>
              <a:ea typeface="+mn-ea"/>
              <a:cs typeface="Meiryo UI" panose="020B0604030504040204" pitchFamily="50" charset="-128"/>
            </a:rPr>
            <a:t>(</a:t>
          </a:r>
          <a:r>
            <a:rPr lang="ja-JP" altLang="en-US" sz="1000" dirty="0" smtClean="0">
              <a:latin typeface="+mn-ea"/>
              <a:ea typeface="+mn-ea"/>
              <a:cs typeface="Meiryo UI" panose="020B0604030504040204" pitchFamily="50" charset="-128"/>
            </a:rPr>
            <a:t>万</a:t>
          </a:r>
          <a:r>
            <a:rPr lang="ja-JP" altLang="en-US" sz="1000" dirty="0">
              <a:latin typeface="+mn-ea"/>
              <a:cs typeface="Meiryo UI" panose="020B0604030504040204" pitchFamily="50" charset="-128"/>
            </a:rPr>
            <a:t>バレル</a:t>
          </a:r>
          <a:r>
            <a:rPr lang="en-US" altLang="ja-JP" sz="1000" dirty="0" smtClean="0">
              <a:latin typeface="+mn-ea"/>
              <a:ea typeface="+mn-ea"/>
              <a:cs typeface="Meiryo UI" panose="020B0604030504040204" pitchFamily="50" charset="-128"/>
            </a:rPr>
            <a:t>/</a:t>
          </a:r>
          <a:r>
            <a:rPr lang="ja-JP" altLang="en-US" sz="1000" dirty="0" smtClean="0">
              <a:latin typeface="+mn-ea"/>
              <a:ea typeface="+mn-ea"/>
              <a:cs typeface="Meiryo UI" panose="020B0604030504040204" pitchFamily="50" charset="-128"/>
            </a:rPr>
            <a:t>日</a:t>
          </a:r>
          <a:r>
            <a:rPr lang="en-US" altLang="ja-JP" sz="1000" dirty="0" smtClean="0">
              <a:latin typeface="+mn-ea"/>
              <a:ea typeface="+mn-ea"/>
              <a:cs typeface="Meiryo UI" panose="020B0604030504040204" pitchFamily="50" charset="-128"/>
            </a:rPr>
            <a:t>)</a:t>
          </a:r>
          <a:endParaRPr lang="ja-JP" altLang="en-US" sz="1000" dirty="0">
            <a:latin typeface="+mn-ea"/>
            <a:ea typeface="+mn-ea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0.90197</cdr:x>
      <cdr:y>0.00798</cdr:y>
    </cdr:from>
    <cdr:to>
      <cdr:x>0.99608</cdr:x>
      <cdr:y>0.07048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8281367" y="38882"/>
          <a:ext cx="864095" cy="304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800" dirty="0">
              <a:latin typeface="+mn-ea"/>
              <a:ea typeface="+mn-ea"/>
              <a:cs typeface="Meiryo UI" panose="020B0604030504040204" pitchFamily="50" charset="-128"/>
            </a:rPr>
            <a:t>(</a:t>
          </a:r>
          <a:r>
            <a:rPr lang="ja-JP" altLang="en-US" sz="800" dirty="0">
              <a:latin typeface="+mn-ea"/>
              <a:ea typeface="+mn-ea"/>
              <a:cs typeface="Meiryo UI" panose="020B0604030504040204" pitchFamily="50" charset="-128"/>
            </a:rPr>
            <a:t>ドル</a:t>
          </a:r>
          <a:r>
            <a:rPr lang="en-US" altLang="ja-JP" sz="800" dirty="0">
              <a:latin typeface="+mn-ea"/>
              <a:ea typeface="+mn-ea"/>
              <a:cs typeface="Meiryo UI" panose="020B0604030504040204" pitchFamily="50" charset="-128"/>
            </a:rPr>
            <a:t>/</a:t>
          </a:r>
          <a:r>
            <a:rPr lang="ja-JP" altLang="en-US" sz="800" dirty="0">
              <a:latin typeface="+mn-ea"/>
              <a:ea typeface="+mn-ea"/>
              <a:cs typeface="Meiryo UI" panose="020B0604030504040204" pitchFamily="50" charset="-128"/>
            </a:rPr>
            <a:t>バレル</a:t>
          </a:r>
          <a:r>
            <a:rPr lang="en-US" altLang="ja-JP" sz="800" dirty="0">
              <a:latin typeface="+mn-ea"/>
              <a:ea typeface="+mn-ea"/>
              <a:cs typeface="Meiryo UI" panose="020B0604030504040204" pitchFamily="50" charset="-128"/>
            </a:rPr>
            <a:t>)</a:t>
          </a:r>
          <a:endParaRPr lang="ja-JP" altLang="en-US" sz="800" dirty="0">
            <a:latin typeface="+mn-ea"/>
            <a:ea typeface="+mn-ea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0.66915</cdr:x>
      <cdr:y>0.75359</cdr:y>
    </cdr:from>
    <cdr:to>
      <cdr:x>0.81967</cdr:x>
      <cdr:y>0.82297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4276726" y="3000375"/>
          <a:ext cx="962025" cy="2762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rgbClr val="0098D0"/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1000" b="0">
              <a:latin typeface="+mn-ea"/>
              <a:ea typeface="+mn-ea"/>
              <a:cs typeface="Meiryo UI" panose="020B0604030504040204" pitchFamily="50" charset="-128"/>
            </a:rPr>
            <a:t>シェールオイル</a:t>
          </a:r>
        </a:p>
      </cdr:txBody>
    </cdr:sp>
  </cdr:relSizeAnchor>
  <cdr:relSizeAnchor xmlns:cdr="http://schemas.openxmlformats.org/drawingml/2006/chartDrawing">
    <cdr:from>
      <cdr:x>0.54148</cdr:x>
      <cdr:y>0.55104</cdr:y>
    </cdr:from>
    <cdr:to>
      <cdr:x>0.692</cdr:x>
      <cdr:y>0.62041</cdr:y>
    </cdr:to>
    <cdr:sp macro="" textlink="">
      <cdr:nvSpPr>
        <cdr:cNvPr id="6" name="テキスト ボックス 1"/>
        <cdr:cNvSpPr txBox="1"/>
      </cdr:nvSpPr>
      <cdr:spPr>
        <a:xfrm xmlns:a="http://schemas.openxmlformats.org/drawingml/2006/main">
          <a:off x="3460750" y="2193925"/>
          <a:ext cx="962025" cy="2762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accent5">
              <a:lumMod val="60000"/>
              <a:lumOff val="40000"/>
            </a:schemeClr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b="0">
              <a:latin typeface="+mn-ea"/>
              <a:ea typeface="+mn-ea"/>
              <a:cs typeface="Meiryo UI" panose="020B0604030504040204" pitchFamily="50" charset="-128"/>
            </a:rPr>
            <a:t>シェール以外</a:t>
          </a:r>
        </a:p>
      </cdr:txBody>
    </cdr:sp>
  </cdr:relSizeAnchor>
  <cdr:relSizeAnchor xmlns:cdr="http://schemas.openxmlformats.org/drawingml/2006/chartDrawing">
    <cdr:from>
      <cdr:x>0.86487</cdr:x>
      <cdr:y>0.76338</cdr:y>
    </cdr:from>
    <cdr:to>
      <cdr:x>0.95031</cdr:x>
      <cdr:y>0.83275</cdr:y>
    </cdr:to>
    <cdr:sp macro="" textlink="">
      <cdr:nvSpPr>
        <cdr:cNvPr id="7" name="テキスト ボックス 1"/>
        <cdr:cNvSpPr txBox="1"/>
      </cdr:nvSpPr>
      <cdr:spPr>
        <a:xfrm xmlns:a="http://schemas.openxmlformats.org/drawingml/2006/main">
          <a:off x="7940757" y="3719530"/>
          <a:ext cx="784465" cy="33800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noFill/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b="0" dirty="0">
              <a:latin typeface="+mn-ea"/>
              <a:ea typeface="+mn-ea"/>
              <a:cs typeface="Meiryo UI" panose="020B0604030504040204" pitchFamily="50" charset="-128"/>
            </a:rPr>
            <a:t>見通し</a:t>
          </a:r>
        </a:p>
      </cdr:txBody>
    </cdr:sp>
  </cdr:relSizeAnchor>
  <cdr:relSizeAnchor xmlns:cdr="http://schemas.openxmlformats.org/drawingml/2006/chartDrawing">
    <cdr:from>
      <cdr:x>0.36662</cdr:x>
      <cdr:y>0.09888</cdr:y>
    </cdr:from>
    <cdr:to>
      <cdr:x>0.60805</cdr:x>
      <cdr:y>0.16826</cdr:y>
    </cdr:to>
    <cdr:sp macro="" textlink="">
      <cdr:nvSpPr>
        <cdr:cNvPr id="8" name="テキスト ボックス 1"/>
        <cdr:cNvSpPr txBox="1"/>
      </cdr:nvSpPr>
      <cdr:spPr>
        <a:xfrm xmlns:a="http://schemas.openxmlformats.org/drawingml/2006/main">
          <a:off x="2343151" y="393700"/>
          <a:ext cx="1543049" cy="2762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schemeClr val="accent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b="0" dirty="0">
              <a:latin typeface="+mj-ea"/>
              <a:ea typeface="+mj-ea"/>
              <a:cs typeface="Meiryo UI" panose="020B0604030504040204" pitchFamily="50" charset="-128"/>
            </a:rPr>
            <a:t>原油価格</a:t>
          </a:r>
          <a:r>
            <a:rPr lang="en-US" altLang="ja-JP" sz="1000" b="0" dirty="0">
              <a:latin typeface="+mj-ea"/>
              <a:ea typeface="+mj-ea"/>
              <a:cs typeface="Meiryo UI" panose="020B0604030504040204" pitchFamily="50" charset="-128"/>
            </a:rPr>
            <a:t>(WTI)(</a:t>
          </a:r>
          <a:r>
            <a:rPr lang="ja-JP" altLang="en-US" sz="1000" b="0" dirty="0">
              <a:latin typeface="+mj-ea"/>
              <a:ea typeface="+mj-ea"/>
              <a:cs typeface="Meiryo UI" panose="020B0604030504040204" pitchFamily="50" charset="-128"/>
            </a:rPr>
            <a:t>右軸</a:t>
          </a:r>
          <a:r>
            <a:rPr lang="en-US" altLang="ja-JP" sz="1000" b="0" dirty="0">
              <a:latin typeface="+mj-ea"/>
              <a:ea typeface="+mj-ea"/>
              <a:cs typeface="Meiryo UI" panose="020B0604030504040204" pitchFamily="50" charset="-128"/>
            </a:rPr>
            <a:t>)</a:t>
          </a:r>
          <a:endParaRPr lang="ja-JP" altLang="en-US" sz="1000" b="0" dirty="0">
            <a:latin typeface="+mj-ea"/>
            <a:ea typeface="+mj-ea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0.86257</cdr:x>
      <cdr:y>0.05641</cdr:y>
    </cdr:from>
    <cdr:to>
      <cdr:x>0.86257</cdr:x>
      <cdr:y>0.83153</cdr:y>
    </cdr:to>
    <cdr:cxnSp macro="">
      <cdr:nvCxnSpPr>
        <cdr:cNvPr id="10" name="直線コネクタ 9"/>
        <cdr:cNvCxnSpPr/>
      </cdr:nvCxnSpPr>
      <cdr:spPr>
        <a:xfrm xmlns:a="http://schemas.openxmlformats.org/drawingml/2006/main" flipV="1">
          <a:off x="7919697" y="274861"/>
          <a:ext cx="0" cy="3776744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0.86262</cdr:x>
      <cdr:y>0.68352</cdr:y>
    </cdr:from>
    <cdr:to>
      <cdr:x>0.93784</cdr:x>
      <cdr:y>0.74333</cdr:y>
    </cdr:to>
    <cdr:sp macro="" textlink="">
      <cdr:nvSpPr>
        <cdr:cNvPr id="11" name="右矢印 10"/>
        <cdr:cNvSpPr/>
      </cdr:nvSpPr>
      <cdr:spPr>
        <a:xfrm xmlns:a="http://schemas.openxmlformats.org/drawingml/2006/main">
          <a:off x="7920076" y="3330411"/>
          <a:ext cx="690630" cy="291422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795507"/>
              </p:ext>
            </p:extLst>
          </p:nvPr>
        </p:nvGraphicFramePr>
        <p:xfrm>
          <a:off x="200025" y="1926977"/>
          <a:ext cx="9181467" cy="4872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532620" y="1772816"/>
            <a:ext cx="6030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 smtClean="0">
                <a:latin typeface="+mn-ea"/>
                <a:cs typeface="Meiryo UI" panose="020B0604030504040204" pitchFamily="50" charset="-128"/>
              </a:rPr>
              <a:t>原油価格と米国原油生産量の推移・見通し</a:t>
            </a:r>
            <a:endParaRPr kumimoji="1" lang="ja-JP" altLang="en-US" sz="1600" b="1" u="sng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05900" y="6669360"/>
            <a:ext cx="35315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)Baker Hughes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EIA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を基に作成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矢印コネクタ 16"/>
          <p:cNvCxnSpPr>
            <a:stCxn id="21" idx="2"/>
          </p:cNvCxnSpPr>
          <p:nvPr/>
        </p:nvCxnSpPr>
        <p:spPr>
          <a:xfrm flipH="1">
            <a:off x="16772561" y="3762992"/>
            <a:ext cx="370561" cy="1452354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15428486" y="3664769"/>
            <a:ext cx="1512168" cy="2501696"/>
          </a:xfrm>
          <a:prstGeom prst="ellipse">
            <a:avLst/>
          </a:prstGeom>
          <a:noFill/>
          <a:ln w="31750">
            <a:solidFill>
              <a:srgbClr val="0098D0"/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19" name="直線矢印コネクタ 18"/>
          <p:cNvCxnSpPr>
            <a:stCxn id="18" idx="0"/>
            <a:endCxn id="20" idx="2"/>
          </p:cNvCxnSpPr>
          <p:nvPr/>
        </p:nvCxnSpPr>
        <p:spPr>
          <a:xfrm flipV="1">
            <a:off x="16184570" y="2800673"/>
            <a:ext cx="477882" cy="86409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 bwMode="auto">
          <a:xfrm>
            <a:off x="15564452" y="2092787"/>
            <a:ext cx="2196000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(14.11)(15.6)</a:t>
            </a:r>
          </a:p>
          <a:p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OPEC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で生産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目標据え置き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endParaRPr kumimoji="0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(15.12)(16.6)</a:t>
            </a:r>
          </a:p>
          <a:p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OPEC</a:t>
            </a:r>
            <a:r>
              <a:rPr kumimoji="0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総会で生産目標の発表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見送り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6495348" y="3362882"/>
            <a:ext cx="129554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none" rtlCol="0" anchor="ctr">
            <a:spAutoFit/>
          </a:bodyPr>
          <a:lstStyle/>
          <a:p>
            <a:pPr algn="l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(16.01)</a:t>
            </a:r>
          </a:p>
          <a:p>
            <a:pPr algn="l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・イラン経済制裁緩和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3439972" y="4537056"/>
            <a:ext cx="1872208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0"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</a:t>
            </a:r>
            <a:r>
              <a:rPr kumimoji="0"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最安値</a:t>
            </a:r>
            <a:r>
              <a:rPr kumimoji="0"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(16.02)</a:t>
            </a:r>
          </a:p>
          <a:p>
            <a:pPr algn="l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WTI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26.21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ドル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endCxn id="22" idx="3"/>
          </p:cNvCxnSpPr>
          <p:nvPr/>
        </p:nvCxnSpPr>
        <p:spPr>
          <a:xfrm flipH="1" flipV="1">
            <a:off x="15312180" y="4737111"/>
            <a:ext cx="1460382" cy="72785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27" idx="1"/>
          </p:cNvCxnSpPr>
          <p:nvPr/>
        </p:nvCxnSpPr>
        <p:spPr>
          <a:xfrm flipH="1" flipV="1">
            <a:off x="17472420" y="4937169"/>
            <a:ext cx="116232" cy="601341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 bwMode="auto">
          <a:xfrm>
            <a:off x="18003577" y="3813211"/>
            <a:ext cx="1539952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(16.11)OPEC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総会で加盟国ごとの減産量も含め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減産合意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6" name="直線矢印コネクタ 25"/>
          <p:cNvCxnSpPr>
            <a:stCxn id="25" idx="2"/>
          </p:cNvCxnSpPr>
          <p:nvPr/>
        </p:nvCxnSpPr>
        <p:spPr>
          <a:xfrm flipH="1">
            <a:off x="17790895" y="4367209"/>
            <a:ext cx="982658" cy="369902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 bwMode="auto">
          <a:xfrm>
            <a:off x="17588652" y="5261511"/>
            <a:ext cx="1683968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(16.09)OPEC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臨時総会で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OPEC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全体での生産目標設定に合意</a:t>
            </a:r>
            <a:endParaRPr kumimoji="0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193468" y="2816932"/>
            <a:ext cx="1683968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0" lang="en-US" altLang="ja-JP" sz="1000" dirty="0" smtClean="0">
                <a:latin typeface="+mn-ea"/>
                <a:cs typeface="Meiryo UI" panose="020B0604030504040204" pitchFamily="50" charset="-128"/>
              </a:rPr>
              <a:t>(16.09)OPEC</a:t>
            </a:r>
            <a:r>
              <a:rPr kumimoji="0" lang="ja-JP" altLang="en-US" sz="1000" dirty="0" smtClean="0">
                <a:latin typeface="+mn-ea"/>
                <a:cs typeface="Meiryo UI" panose="020B0604030504040204" pitchFamily="50" charset="-128"/>
              </a:rPr>
              <a:t>臨時総会で</a:t>
            </a:r>
            <a:r>
              <a:rPr kumimoji="0" lang="en-US" altLang="ja-JP" sz="1000" dirty="0" smtClean="0">
                <a:latin typeface="+mn-ea"/>
                <a:cs typeface="Meiryo UI" panose="020B0604030504040204" pitchFamily="50" charset="-128"/>
              </a:rPr>
              <a:t>OPEC</a:t>
            </a:r>
            <a:r>
              <a:rPr kumimoji="0" lang="ja-JP" altLang="en-US" sz="1000" dirty="0" smtClean="0">
                <a:latin typeface="+mn-ea"/>
                <a:cs typeface="Meiryo UI" panose="020B0604030504040204" pitchFamily="50" charset="-128"/>
              </a:rPr>
              <a:t>全体での生産目標設定に合意</a:t>
            </a:r>
            <a:endParaRPr kumimoji="0" lang="ja-JP" altLang="en-US" sz="10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7337484" y="3462463"/>
            <a:ext cx="1539952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FF5A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0" lang="en-US" altLang="ja-JP" sz="1000" dirty="0" smtClean="0">
                <a:latin typeface="+mj-ea"/>
                <a:ea typeface="+mj-ea"/>
                <a:cs typeface="Meiryo UI" panose="020B0604030504040204" pitchFamily="50" charset="-128"/>
              </a:rPr>
              <a:t>(16.11)OPEC</a:t>
            </a:r>
            <a:r>
              <a:rPr kumimoji="0" lang="ja-JP" altLang="en-US" sz="1000" dirty="0" smtClean="0">
                <a:latin typeface="+mj-ea"/>
                <a:ea typeface="+mj-ea"/>
                <a:cs typeface="Meiryo UI" panose="020B0604030504040204" pitchFamily="50" charset="-128"/>
              </a:rPr>
              <a:t>総会で加盟国ごとの減産量も含め</a:t>
            </a:r>
            <a:r>
              <a:rPr kumimoji="0" lang="en-US" altLang="ja-JP" sz="1000" dirty="0" smtClean="0">
                <a:latin typeface="+mj-ea"/>
                <a:ea typeface="+mj-ea"/>
                <a:cs typeface="Meiryo UI" panose="020B0604030504040204" pitchFamily="50" charset="-128"/>
              </a:rPr>
              <a:t>､</a:t>
            </a:r>
            <a:r>
              <a:rPr kumimoji="0" lang="ja-JP" altLang="en-US" sz="1000" dirty="0" smtClean="0">
                <a:latin typeface="+mj-ea"/>
                <a:ea typeface="+mj-ea"/>
                <a:cs typeface="Meiryo UI" panose="020B0604030504040204" pitchFamily="50" charset="-128"/>
              </a:rPr>
              <a:t>減産合意</a:t>
            </a:r>
            <a:endParaRPr kumimoji="0" lang="ja-JP" altLang="en-US" sz="1000" dirty="0">
              <a:latin typeface="+mj-ea"/>
              <a:ea typeface="+mj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9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3946</TotalTime>
  <Words>142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476</cp:revision>
  <cp:lastPrinted>2017-04-06T07:52:53Z</cp:lastPrinted>
  <dcterms:created xsi:type="dcterms:W3CDTF">2017-03-19T17:10:27Z</dcterms:created>
  <dcterms:modified xsi:type="dcterms:W3CDTF">2017-05-08T02:09:51Z</dcterms:modified>
</cp:coreProperties>
</file>