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85557495685899"/>
          <c:y val="0.16564308048913273"/>
          <c:w val="0.82581643491599854"/>
          <c:h val="0.7243155781922167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タイ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</c:spPr>
          <c:invertIfNegative val="0"/>
          <c:dPt>
            <c:idx val="11"/>
            <c:invertIfNegative val="0"/>
            <c:bubble3D val="0"/>
            <c:spPr>
              <a:solidFill>
                <a:srgbClr val="FFFF99"/>
              </a:solidFill>
              <a:ln>
                <a:noFill/>
                <a:prstDash val="dash"/>
              </a:ln>
            </c:spPr>
          </c:dPt>
          <c:dPt>
            <c:idx val="12"/>
            <c:invertIfNegative val="0"/>
            <c:bubble3D val="0"/>
            <c:spPr>
              <a:solidFill>
                <a:srgbClr val="FFFF99"/>
              </a:solidFill>
              <a:ln>
                <a:noFill/>
                <a:prstDash val="dash"/>
              </a:ln>
            </c:spPr>
          </c:dPt>
          <c:dPt>
            <c:idx val="13"/>
            <c:invertIfNegative val="0"/>
            <c:bubble3D val="0"/>
            <c:spPr>
              <a:solidFill>
                <a:srgbClr val="FFFF99"/>
              </a:solidFill>
              <a:ln>
                <a:noFill/>
                <a:prstDash val="dash"/>
              </a:ln>
            </c:spPr>
          </c:dPt>
          <c:dPt>
            <c:idx val="14"/>
            <c:invertIfNegative val="0"/>
            <c:bubble3D val="0"/>
            <c:spPr>
              <a:solidFill>
                <a:srgbClr val="FFFF99"/>
              </a:solidFill>
              <a:ln>
                <a:noFill/>
                <a:prstDash val="dash"/>
              </a:ln>
            </c:spPr>
          </c:dPt>
          <c:cat>
            <c:strRef>
              <c:f>Sheet1!$B$1:$P$1</c:f>
              <c:strCach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strCache>
            </c:strRef>
          </c:cat>
          <c:val>
            <c:numRef>
              <c:f>Sheet1!$B$3:$P$3</c:f>
              <c:numCache>
                <c:formatCode>#,##0</c:formatCode>
                <c:ptCount val="15"/>
                <c:pt idx="0">
                  <c:v>28.130000000000003</c:v>
                </c:pt>
                <c:pt idx="1">
                  <c:v>28.352300000000003</c:v>
                </c:pt>
                <c:pt idx="2">
                  <c:v>28.352300000000003</c:v>
                </c:pt>
                <c:pt idx="3">
                  <c:v>28.352300000000003</c:v>
                </c:pt>
                <c:pt idx="4">
                  <c:v>29.342100000000006</c:v>
                </c:pt>
                <c:pt idx="5">
                  <c:v>102.00679999999998</c:v>
                </c:pt>
                <c:pt idx="6">
                  <c:v>102.00679999999998</c:v>
                </c:pt>
                <c:pt idx="7">
                  <c:v>102.00679999999998</c:v>
                </c:pt>
                <c:pt idx="8">
                  <c:v>102.00679999999998</c:v>
                </c:pt>
                <c:pt idx="9">
                  <c:v>102.00679999999998</c:v>
                </c:pt>
                <c:pt idx="10">
                  <c:v>122.11179999999999</c:v>
                </c:pt>
                <c:pt idx="11">
                  <c:v>160.81072</c:v>
                </c:pt>
                <c:pt idx="12">
                  <c:v>304.81072</c:v>
                </c:pt>
                <c:pt idx="13">
                  <c:v>448.81072000000006</c:v>
                </c:pt>
                <c:pt idx="14">
                  <c:v>330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米国</c:v>
                </c:pt>
              </c:strCache>
            </c:strRef>
          </c:tx>
          <c:spPr>
            <a:solidFill>
              <a:srgbClr val="99CCFF"/>
            </a:solidFill>
            <a:ln>
              <a:noFill/>
            </a:ln>
          </c:spPr>
          <c:invertIfNegative val="0"/>
          <c:dPt>
            <c:idx val="11"/>
            <c:invertIfNegative val="0"/>
            <c:bubble3D val="0"/>
            <c:spPr>
              <a:solidFill>
                <a:srgbClr val="99CCFF"/>
              </a:solidFill>
              <a:ln>
                <a:noFill/>
                <a:prstDash val="dash"/>
              </a:ln>
            </c:spPr>
          </c:dPt>
          <c:dPt>
            <c:idx val="12"/>
            <c:invertIfNegative val="0"/>
            <c:bubble3D val="0"/>
            <c:spPr>
              <a:solidFill>
                <a:srgbClr val="99CCFF"/>
              </a:solidFill>
              <a:ln>
                <a:noFill/>
                <a:prstDash val="dash"/>
              </a:ln>
            </c:spPr>
          </c:dPt>
          <c:dPt>
            <c:idx val="13"/>
            <c:invertIfNegative val="0"/>
            <c:bubble3D val="0"/>
            <c:spPr>
              <a:solidFill>
                <a:srgbClr val="99CCFF"/>
              </a:solidFill>
              <a:ln>
                <a:noFill/>
                <a:prstDash val="dash"/>
              </a:ln>
            </c:spPr>
          </c:dPt>
          <c:dPt>
            <c:idx val="14"/>
            <c:invertIfNegative val="0"/>
            <c:bubble3D val="0"/>
            <c:spPr>
              <a:solidFill>
                <a:srgbClr val="99CCFF"/>
              </a:solidFill>
              <a:ln>
                <a:noFill/>
                <a:prstDash val="dash"/>
              </a:ln>
            </c:spPr>
          </c:dPt>
          <c:cat>
            <c:strRef>
              <c:f>Sheet1!$B$1:$P$1</c:f>
              <c:strCach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strCache>
            </c:strRef>
          </c:cat>
          <c:val>
            <c:numRef>
              <c:f>Sheet1!$B$4:$P$4</c:f>
              <c:numCache>
                <c:formatCode>#,##0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118.825</c:v>
                </c:pt>
                <c:pt idx="5">
                  <c:v>99.22999999999999</c:v>
                </c:pt>
                <c:pt idx="6">
                  <c:v>130.88399999999999</c:v>
                </c:pt>
                <c:pt idx="7">
                  <c:v>139.005</c:v>
                </c:pt>
                <c:pt idx="8">
                  <c:v>148.60499999999999</c:v>
                </c:pt>
                <c:pt idx="9">
                  <c:v>143.80500000000001</c:v>
                </c:pt>
                <c:pt idx="10">
                  <c:v>143.80500000000001</c:v>
                </c:pt>
                <c:pt idx="11">
                  <c:v>144.20499999999998</c:v>
                </c:pt>
                <c:pt idx="12">
                  <c:v>144.20499999999998</c:v>
                </c:pt>
                <c:pt idx="13">
                  <c:v>144.20499999999998</c:v>
                </c:pt>
                <c:pt idx="14">
                  <c:v>178.5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中国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</c:spPr>
          <c:invertIfNegative val="0"/>
          <c:dPt>
            <c:idx val="11"/>
            <c:invertIfNegative val="0"/>
            <c:bubble3D val="0"/>
            <c:spPr>
              <a:solidFill>
                <a:srgbClr val="FFCC99"/>
              </a:solidFill>
              <a:ln>
                <a:noFill/>
                <a:prstDash val="dash"/>
              </a:ln>
            </c:spPr>
          </c:dPt>
          <c:dPt>
            <c:idx val="12"/>
            <c:invertIfNegative val="0"/>
            <c:bubble3D val="0"/>
            <c:spPr>
              <a:solidFill>
                <a:srgbClr val="FFCC99"/>
              </a:solidFill>
              <a:ln>
                <a:noFill/>
                <a:prstDash val="dash"/>
              </a:ln>
            </c:spPr>
          </c:dPt>
          <c:dPt>
            <c:idx val="13"/>
            <c:invertIfNegative val="0"/>
            <c:bubble3D val="0"/>
            <c:spPr>
              <a:solidFill>
                <a:srgbClr val="FFCC99"/>
              </a:solidFill>
              <a:ln>
                <a:noFill/>
                <a:prstDash val="dash"/>
              </a:ln>
            </c:spPr>
          </c:dPt>
          <c:dPt>
            <c:idx val="14"/>
            <c:invertIfNegative val="0"/>
            <c:bubble3D val="0"/>
            <c:spPr>
              <a:solidFill>
                <a:srgbClr val="FFCC99"/>
              </a:solidFill>
              <a:ln>
                <a:noFill/>
                <a:prstDash val="dash"/>
              </a:ln>
            </c:spPr>
          </c:dPt>
          <c:cat>
            <c:strRef>
              <c:f>Sheet1!$B$1:$P$1</c:f>
              <c:strCach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strCache>
            </c:strRef>
          </c:cat>
          <c:val>
            <c:numRef>
              <c:f>Sheet1!$B$5:$P$5</c:f>
              <c:numCache>
                <c:formatCode>#,##0</c:formatCode>
                <c:ptCount val="15"/>
                <c:pt idx="0">
                  <c:v>1.2</c:v>
                </c:pt>
                <c:pt idx="1">
                  <c:v>1.2</c:v>
                </c:pt>
                <c:pt idx="2">
                  <c:v>1.2</c:v>
                </c:pt>
                <c:pt idx="3">
                  <c:v>1.2</c:v>
                </c:pt>
                <c:pt idx="4">
                  <c:v>1.2</c:v>
                </c:pt>
                <c:pt idx="5">
                  <c:v>6.0600000000000005</c:v>
                </c:pt>
                <c:pt idx="6">
                  <c:v>6.0600000000000005</c:v>
                </c:pt>
                <c:pt idx="7">
                  <c:v>51.093000000000004</c:v>
                </c:pt>
                <c:pt idx="8">
                  <c:v>57.847000000000001</c:v>
                </c:pt>
                <c:pt idx="9">
                  <c:v>52.333000000000006</c:v>
                </c:pt>
                <c:pt idx="10">
                  <c:v>90.243000000000009</c:v>
                </c:pt>
                <c:pt idx="11">
                  <c:v>90.508999999999986</c:v>
                </c:pt>
                <c:pt idx="12">
                  <c:v>90.83296</c:v>
                </c:pt>
                <c:pt idx="13">
                  <c:v>90.83296</c:v>
                </c:pt>
                <c:pt idx="14">
                  <c:v>93.6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その他地域</c:v>
                </c:pt>
              </c:strCache>
            </c:strRef>
          </c:tx>
          <c:spPr>
            <a:solidFill>
              <a:srgbClr val="C0C0C0"/>
            </a:solidFill>
            <a:ln>
              <a:noFill/>
            </a:ln>
          </c:spPr>
          <c:invertIfNegative val="0"/>
          <c:dPt>
            <c:idx val="11"/>
            <c:invertIfNegative val="0"/>
            <c:bubble3D val="0"/>
            <c:spPr>
              <a:solidFill>
                <a:srgbClr val="C0C0C0"/>
              </a:solidFill>
              <a:ln>
                <a:noFill/>
                <a:prstDash val="dash"/>
              </a:ln>
            </c:spPr>
          </c:dPt>
          <c:dPt>
            <c:idx val="12"/>
            <c:invertIfNegative val="0"/>
            <c:bubble3D val="0"/>
            <c:spPr>
              <a:solidFill>
                <a:srgbClr val="C0C0C0"/>
              </a:solidFill>
              <a:ln>
                <a:noFill/>
                <a:prstDash val="dash"/>
              </a:ln>
            </c:spPr>
          </c:dPt>
          <c:dPt>
            <c:idx val="13"/>
            <c:invertIfNegative val="0"/>
            <c:bubble3D val="0"/>
            <c:spPr>
              <a:solidFill>
                <a:srgbClr val="C0C0C0"/>
              </a:solidFill>
              <a:ln>
                <a:noFill/>
                <a:prstDash val="dash"/>
              </a:ln>
            </c:spPr>
          </c:dPt>
          <c:dPt>
            <c:idx val="14"/>
            <c:invertIfNegative val="0"/>
            <c:bubble3D val="0"/>
            <c:spPr>
              <a:solidFill>
                <a:srgbClr val="C0C0C0"/>
              </a:solidFill>
              <a:ln>
                <a:noFill/>
                <a:prstDash val="dash"/>
              </a:ln>
            </c:spPr>
          </c:dPt>
          <c:cat>
            <c:strRef>
              <c:f>Sheet1!$B$1:$P$1</c:f>
              <c:strCach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strCache>
            </c:strRef>
          </c:cat>
          <c:val>
            <c:numRef>
              <c:f>Sheet1!$B$6:$P$6</c:f>
              <c:numCache>
                <c:formatCode>#,##0</c:formatCode>
                <c:ptCount val="15"/>
                <c:pt idx="0">
                  <c:v>3.69</c:v>
                </c:pt>
                <c:pt idx="1">
                  <c:v>30.469899999999996</c:v>
                </c:pt>
                <c:pt idx="2">
                  <c:v>66.869900000000001</c:v>
                </c:pt>
                <c:pt idx="3">
                  <c:v>66.869900000000001</c:v>
                </c:pt>
                <c:pt idx="4">
                  <c:v>66.869900000000001</c:v>
                </c:pt>
                <c:pt idx="5">
                  <c:v>63.179899999999996</c:v>
                </c:pt>
                <c:pt idx="6">
                  <c:v>65.3399</c:v>
                </c:pt>
                <c:pt idx="7">
                  <c:v>65.3399</c:v>
                </c:pt>
                <c:pt idx="8">
                  <c:v>65.3399</c:v>
                </c:pt>
                <c:pt idx="9">
                  <c:v>69.175339999999991</c:v>
                </c:pt>
                <c:pt idx="10">
                  <c:v>69.175339999999991</c:v>
                </c:pt>
                <c:pt idx="11">
                  <c:v>69.329899999999995</c:v>
                </c:pt>
                <c:pt idx="12">
                  <c:v>69.329899999999995</c:v>
                </c:pt>
                <c:pt idx="13">
                  <c:v>65.579899999999995</c:v>
                </c:pt>
                <c:pt idx="14">
                  <c:v>65.599999999999994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26784256"/>
        <c:axId val="126786176"/>
      </c:barChar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持分相当利益</c:v>
                </c:pt>
              </c:strCache>
            </c:strRef>
          </c:tx>
          <c:spPr>
            <a:ln>
              <a:solidFill>
                <a:srgbClr val="000080"/>
              </a:solidFill>
            </a:ln>
          </c:spPr>
          <c:marker>
            <c:symbol val="circle"/>
            <c:size val="8"/>
            <c:spPr>
              <a:solidFill>
                <a:srgbClr val="000080"/>
              </a:solidFill>
            </c:spPr>
          </c:marker>
          <c:dPt>
            <c:idx val="14"/>
            <c:marker>
              <c:spPr>
                <a:solidFill>
                  <a:srgbClr val="000080"/>
                </a:solidFill>
                <a:ln>
                  <a:prstDash val="sysDash"/>
                </a:ln>
              </c:spPr>
            </c:marker>
            <c:bubble3D val="0"/>
            <c:spPr>
              <a:ln>
                <a:solidFill>
                  <a:srgbClr val="000080"/>
                </a:solidFill>
                <a:prstDash val="sysDash"/>
              </a:ln>
            </c:spPr>
          </c:dPt>
          <c:dLbls>
            <c:dLbl>
              <c:idx val="11"/>
              <c:layout>
                <c:manualLayout>
                  <c:x val="-4.2290490238687223E-2"/>
                  <c:y val="-3.85009383078685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mtClean="0"/>
                      <a:t>168</a:t>
                    </a:r>
                    <a:endParaRPr lang="en-US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altLang="en-US" dirty="0" smtClean="0"/>
                      <a:t>210</a:t>
                    </a:r>
                    <a:endParaRPr lang="en-US" alt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;&quot;▲ &quot;#,##0" sourceLinked="0"/>
            <c:txPr>
              <a:bodyPr/>
              <a:lstStyle/>
              <a:p>
                <a:pPr>
                  <a:defRPr sz="900" baseline="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Sheet1!$B$1:$P$1</c:f>
              <c:strCach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2</c:v>
                </c:pt>
                <c:pt idx="1">
                  <c:v>8</c:v>
                </c:pt>
                <c:pt idx="2">
                  <c:v>-13</c:v>
                </c:pt>
                <c:pt idx="3">
                  <c:v>17</c:v>
                </c:pt>
                <c:pt idx="4">
                  <c:v>53</c:v>
                </c:pt>
                <c:pt idx="5">
                  <c:v>85</c:v>
                </c:pt>
                <c:pt idx="6">
                  <c:v>78</c:v>
                </c:pt>
                <c:pt idx="7">
                  <c:v>113</c:v>
                </c:pt>
                <c:pt idx="8">
                  <c:v>93</c:v>
                </c:pt>
                <c:pt idx="9">
                  <c:v>92</c:v>
                </c:pt>
                <c:pt idx="10">
                  <c:v>110</c:v>
                </c:pt>
                <c:pt idx="11">
                  <c:v>168</c:v>
                </c:pt>
                <c:pt idx="12" formatCode="#,##0">
                  <c:v>210</c:v>
                </c:pt>
                <c:pt idx="13" formatCode="#,##0">
                  <c:v>254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776064"/>
        <c:axId val="126777600"/>
      </c:lineChart>
      <c:catAx>
        <c:axId val="126776064"/>
        <c:scaling>
          <c:orientation val="minMax"/>
        </c:scaling>
        <c:delete val="0"/>
        <c:axPos val="b"/>
        <c:numFmt formatCode="#,##0_);[Red]\(#,##0\)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ja-JP"/>
          </a:p>
        </c:txPr>
        <c:crossAx val="126777600"/>
        <c:crossesAt val="-50"/>
        <c:auto val="1"/>
        <c:lblAlgn val="ctr"/>
        <c:lblOffset val="100"/>
        <c:tickLblSkip val="2"/>
        <c:noMultiLvlLbl val="0"/>
      </c:catAx>
      <c:valAx>
        <c:axId val="126777600"/>
        <c:scaling>
          <c:orientation val="minMax"/>
          <c:max val="300"/>
          <c:min val="-5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r>
                  <a:rPr lang="en-US" altLang="zh-TW" sz="10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</a:t>
                </a:r>
                <a:r>
                  <a:rPr lang="zh-TW" altLang="en-US" sz="10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持分</a:t>
                </a:r>
                <a:r>
                  <a:rPr lang="ja-JP" altLang="en-US" sz="10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相当</a:t>
                </a:r>
                <a:r>
                  <a:rPr lang="zh-TW" altLang="en-US" sz="10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利益</a:t>
                </a:r>
                <a:r>
                  <a:rPr lang="zh-TW" altLang="en-US" sz="10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：億</a:t>
                </a:r>
                <a:r>
                  <a:rPr lang="zh-TW" altLang="en-US" sz="10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円</a:t>
                </a:r>
                <a:r>
                  <a:rPr lang="en-US" altLang="zh-TW" sz="10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)</a:t>
                </a:r>
              </a:p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endParaRPr lang="zh-TW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c:rich>
          </c:tx>
          <c:layout>
            <c:manualLayout>
              <c:xMode val="edge"/>
              <c:yMode val="edge"/>
              <c:x val="1.1501015203288268E-2"/>
              <c:y val="9.7088322539564204E-2"/>
            </c:manualLayout>
          </c:layout>
          <c:overlay val="0"/>
        </c:title>
        <c:numFmt formatCode="#,##0;&quot;▲ &quot;#,##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ja-JP"/>
          </a:p>
        </c:txPr>
        <c:crossAx val="126776064"/>
        <c:crosses val="autoZero"/>
        <c:crossBetween val="between"/>
      </c:valAx>
      <c:catAx>
        <c:axId val="126784256"/>
        <c:scaling>
          <c:orientation val="minMax"/>
        </c:scaling>
        <c:delete val="1"/>
        <c:axPos val="b"/>
        <c:majorTickMark val="out"/>
        <c:minorTickMark val="none"/>
        <c:tickLblPos val="nextTo"/>
        <c:crossAx val="126786176"/>
        <c:crossesAt val="-200"/>
        <c:auto val="1"/>
        <c:lblAlgn val="ctr"/>
        <c:lblOffset val="100"/>
        <c:noMultiLvlLbl val="0"/>
      </c:catAx>
      <c:valAx>
        <c:axId val="126786176"/>
        <c:scaling>
          <c:orientation val="minMax"/>
          <c:max val="1200"/>
          <c:min val="-20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001" b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r>
                  <a:rPr kumimoji="1" lang="ja-JP" altLang="en-US" sz="1001" b="0" dirty="0" smtClean="0"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</a:t>
                </a:r>
                <a:r>
                  <a:rPr kumimoji="1" lang="ja-JP" altLang="ja-JP" sz="1001" b="0" dirty="0" smtClean="0"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持分出力：万</a:t>
                </a:r>
                <a:r>
                  <a:rPr kumimoji="1" lang="en-US" altLang="ja-JP" sz="1001" b="0" dirty="0" smtClean="0"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kW</a:t>
                </a:r>
                <a:r>
                  <a:rPr kumimoji="1" lang="ja-JP" altLang="en-US" sz="1001" b="0" dirty="0" smtClean="0"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）</a:t>
                </a:r>
                <a:endParaRPr lang="ja-JP" altLang="ja-JP" sz="1000" b="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c:rich>
          </c:tx>
          <c:layout>
            <c:manualLayout>
              <c:xMode val="edge"/>
              <c:yMode val="edge"/>
              <c:x val="0.83659409772617321"/>
              <c:y val="9.874015748031495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126784256"/>
        <c:crosses val="max"/>
        <c:crossBetween val="between"/>
        <c:majorUnit val="200"/>
      </c:valAx>
      <c:spPr>
        <a:noFill/>
        <a:ln w="25413">
          <a:noFill/>
        </a:ln>
      </c:spPr>
    </c:plotArea>
    <c:legend>
      <c:legendPos val="t"/>
      <c:layout>
        <c:manualLayout>
          <c:xMode val="edge"/>
          <c:yMode val="edge"/>
          <c:x val="0.10771501167579016"/>
          <c:y val="0"/>
          <c:w val="0.8659613194214294"/>
          <c:h val="8.1044898973427135E-2"/>
        </c:manualLayout>
      </c:layout>
      <c:overlay val="0"/>
      <c:txPr>
        <a:bodyPr/>
        <a:lstStyle/>
        <a:p>
          <a:pPr>
            <a:defRPr b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201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0.00746</cdr:x>
      <cdr:y>0</cdr:y>
    </cdr:from>
    <cdr:to>
      <cdr:x>0.174</cdr:x>
      <cdr:y>0.08385</cdr:y>
    </cdr:to>
    <cdr:sp macro="" textlink="">
      <cdr:nvSpPr>
        <cdr:cNvPr id="4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273" y="0"/>
          <a:ext cx="965951" cy="2558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square" lIns="36576" tIns="22860" rIns="36576" bIns="22860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ja-JP" altLang="en-US" sz="1200" b="1" i="0" u="none" strike="noStrike" baseline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持分出力：</a:t>
          </a:r>
          <a:endParaRPr lang="ja-JP" altLang="en-US" sz="1200" b="1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92E22-9A6C-44B6-BC10-2392B89E103B}" type="datetimeFigureOut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1D8CF-9848-42F8-A6CE-FC305448E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34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37F8-EEDB-4F59-B30A-7E0FE31D7C5D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F0319-8518-4812-8CF8-B5DD1CFA07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36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B74-81B9-4CE8-8870-81269E22255F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85565-7062-45A8-A3C5-340FE9D63B5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1832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E56F-2C5F-4972-ABA3-83E048057705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30E9F-8E6B-41A9-8BDB-0DFE1D2205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7401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8AC2-B072-4F78-A25B-37684EDEAF6F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2513B-62A4-4C0C-B3BC-F9505667324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7033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3C81F-1B16-4EB4-94B8-E4C0CE6F048E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9F36-5A63-4BAA-BA14-5577857F87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94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1B34-9CC5-47AA-8DB5-A34CAD567468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04B0A-090E-4CB6-9E3C-F60F175A849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5986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DEE9-5B83-48CA-A1A6-598FB590C759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4E30C-EF10-4BAF-8CFE-DFC57482C42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127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1BE6-8989-4458-B82E-FC21F75894EB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7323F-511E-4E8C-9E23-E4507E5697A6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4036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BE79-658B-45F6-9485-092481352231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188A5-96F2-47FA-AD4A-C38DEA0ACAD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321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9D4E-03EF-46C4-9B64-9719565C87FA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72E18-FB07-424F-A2F1-877E3B20775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380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2CD7-0880-4E5E-8C75-334FDB9CF0D6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87D14-7711-41E1-91A5-CD6459151B0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94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5669-C9D4-45B9-8F1F-11A22DDB4475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C16FBFA-24A7-4E56-A85A-92D7AD93D0B7}" type="slidenum">
              <a:rPr lang="en-US" altLang="ja-JP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301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 bwMode="auto">
          <a:xfrm>
            <a:off x="7563101" y="4725144"/>
            <a:ext cx="398814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7200" tIns="46800" rIns="97200" bIns="46800" numCol="1" rtlCol="0" anchor="ctr" anchorCtr="0" compatLnSpc="1">
            <a:prstTxWarp prst="textNoShape">
              <a:avLst/>
            </a:prstTxWarp>
          </a:bodyPr>
          <a:lstStyle/>
          <a:p>
            <a:pPr marL="358775" indent="-358775" defTabSz="957263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</a:pPr>
            <a:endParaRPr lang="ja-JP" altLang="en-US" sz="1000">
              <a:solidFill>
                <a:srgbClr val="000066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18864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【J-POWER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の海外発電事業の持分出力（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営業運転中）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749077" y="999735"/>
            <a:ext cx="7212838" cy="4733521"/>
            <a:chOff x="749077" y="681297"/>
            <a:chExt cx="7212838" cy="4733521"/>
          </a:xfrm>
        </p:grpSpPr>
        <p:graphicFrame>
          <p:nvGraphicFramePr>
            <p:cNvPr id="14" name="グラフ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4081922"/>
                </p:ext>
              </p:extLst>
            </p:nvPr>
          </p:nvGraphicFramePr>
          <p:xfrm>
            <a:off x="749077" y="681297"/>
            <a:ext cx="7212838" cy="473352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5" name="テキスト ボックス 14"/>
            <p:cNvSpPr txBox="1"/>
            <p:nvPr/>
          </p:nvSpPr>
          <p:spPr>
            <a:xfrm>
              <a:off x="2123728" y="2102659"/>
              <a:ext cx="23485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ja-JP" altLang="en-US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ノンセンガス火力運開開始 </a:t>
              </a:r>
              <a:r>
                <a:rPr lang="en-US" altLang="ja-JP" sz="1000" u="sng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000" u="sng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タイ</a:t>
              </a:r>
              <a:r>
                <a:rPr lang="ja-JP" altLang="en-US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国）</a:t>
              </a:r>
              <a:endParaRPr lang="ja-JP" altLang="en-US" sz="1000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cxnSp>
          <p:nvCxnSpPr>
            <p:cNvPr id="16" name="直線コネクタ 15"/>
            <p:cNvCxnSpPr/>
            <p:nvPr/>
          </p:nvCxnSpPr>
          <p:spPr>
            <a:xfrm flipH="1" flipV="1">
              <a:off x="3923928" y="2348882"/>
              <a:ext cx="2520280" cy="1512166"/>
            </a:xfrm>
            <a:prstGeom prst="line">
              <a:avLst/>
            </a:prstGeom>
            <a:ln w="6350">
              <a:solidFill>
                <a:schemeClr val="tx1"/>
              </a:solidFill>
              <a:prstDash val="sysDot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H="1" flipV="1">
              <a:off x="4067944" y="1844825"/>
              <a:ext cx="2736304" cy="1671282"/>
            </a:xfrm>
            <a:prstGeom prst="line">
              <a:avLst/>
            </a:prstGeom>
            <a:ln w="6350">
              <a:solidFill>
                <a:schemeClr val="tx1"/>
              </a:solidFill>
              <a:prstDash val="sysDot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テキスト ボックス 24"/>
            <p:cNvSpPr txBox="1"/>
            <p:nvPr/>
          </p:nvSpPr>
          <p:spPr>
            <a:xfrm>
              <a:off x="2483768" y="1598603"/>
              <a:ext cx="20668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ja-JP" altLang="en-US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ウタイガス火力運転開始 </a:t>
              </a:r>
              <a:r>
                <a:rPr lang="en-US" altLang="ja-JP" sz="1000" u="sng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000" u="sng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タイ</a:t>
              </a:r>
              <a:r>
                <a:rPr lang="ja-JP" altLang="en-US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国</a:t>
              </a:r>
              <a:r>
                <a:rPr lang="en-US" altLang="ja-JP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)</a:t>
              </a:r>
              <a:endParaRPr lang="ja-JP" altLang="en-US" sz="1000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295440" y="2564904"/>
              <a:ext cx="177250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altLang="ja-JP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7SPP</a:t>
              </a:r>
              <a:r>
                <a:rPr lang="ja-JP" altLang="en-US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運転開始 </a:t>
              </a:r>
              <a:r>
                <a:rPr lang="en-US" altLang="ja-JP" sz="1000" u="sng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000" u="sng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タイ</a:t>
              </a:r>
              <a:r>
                <a:rPr lang="ja-JP" altLang="en-US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国</a:t>
              </a:r>
              <a:r>
                <a:rPr lang="en-US" altLang="ja-JP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)</a:t>
              </a:r>
              <a:endParaRPr lang="ja-JP" altLang="en-US" sz="1000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cxnSp>
          <p:nvCxnSpPr>
            <p:cNvPr id="17" name="直線コネクタ 16"/>
            <p:cNvCxnSpPr/>
            <p:nvPr/>
          </p:nvCxnSpPr>
          <p:spPr>
            <a:xfrm flipH="1" flipV="1">
              <a:off x="3707904" y="2811126"/>
              <a:ext cx="2312570" cy="1409962"/>
            </a:xfrm>
            <a:prstGeom prst="line">
              <a:avLst/>
            </a:prstGeom>
            <a:ln w="6350">
              <a:solidFill>
                <a:schemeClr val="tx1"/>
              </a:solidFill>
              <a:prstDash val="sysDot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1691680" y="3012055"/>
              <a:ext cx="23762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ja-JP" altLang="en-US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カエンコイ</a:t>
              </a:r>
              <a:r>
                <a:rPr lang="en-US" altLang="ja-JP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Ⅱ</a:t>
              </a:r>
              <a:r>
                <a:rPr lang="ja-JP" altLang="en-US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ガス火力運転</a:t>
              </a:r>
              <a:r>
                <a:rPr lang="ja-JP" altLang="en-US" sz="1000" u="sng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開始</a:t>
              </a:r>
              <a:r>
                <a:rPr lang="ja-JP" altLang="en-US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r>
                <a:rPr lang="en-US" altLang="ja-JP" sz="1000" u="sng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000" u="sng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タイ</a:t>
              </a:r>
              <a:r>
                <a:rPr lang="ja-JP" altLang="en-US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国</a:t>
              </a:r>
              <a:r>
                <a:rPr lang="ja-JP" altLang="en-US" sz="1000" u="sng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</a:t>
              </a:r>
            </a:p>
          </p:txBody>
        </p:sp>
        <p:cxnSp>
          <p:nvCxnSpPr>
            <p:cNvPr id="20" name="直線コネクタ 19"/>
            <p:cNvCxnSpPr/>
            <p:nvPr/>
          </p:nvCxnSpPr>
          <p:spPr>
            <a:xfrm flipH="1" flipV="1">
              <a:off x="2968444" y="3243174"/>
              <a:ext cx="739460" cy="977914"/>
            </a:xfrm>
            <a:prstGeom prst="line">
              <a:avLst/>
            </a:prstGeom>
            <a:ln w="6350">
              <a:solidFill>
                <a:schemeClr val="tx1"/>
              </a:solidFill>
              <a:prstDash val="sysDot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H="1" flipV="1">
              <a:off x="5533439" y="1844824"/>
              <a:ext cx="1702857" cy="1887308"/>
            </a:xfrm>
            <a:prstGeom prst="line">
              <a:avLst/>
            </a:prstGeom>
            <a:ln w="6350">
              <a:solidFill>
                <a:schemeClr val="tx1"/>
              </a:solidFill>
              <a:prstDash val="sysDot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テキスト ボックス 31"/>
            <p:cNvSpPr txBox="1"/>
            <p:nvPr/>
          </p:nvSpPr>
          <p:spPr>
            <a:xfrm>
              <a:off x="4499992" y="1598602"/>
              <a:ext cx="20668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ja-JP" altLang="en-US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現地事業会社株式売却 </a:t>
              </a:r>
              <a:r>
                <a:rPr lang="en-US" altLang="ja-JP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タイ国</a:t>
              </a:r>
              <a:r>
                <a:rPr lang="en-US" altLang="ja-JP" sz="1000" u="sng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)</a:t>
              </a:r>
              <a:endParaRPr lang="ja-JP" altLang="en-US" sz="1000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6084168" y="260648"/>
            <a:ext cx="252028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※2016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年度持分相当利益は未確定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368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85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JPOWER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JPOWER GROUP</dc:creator>
  <cp:lastModifiedBy>METI</cp:lastModifiedBy>
  <cp:revision>25</cp:revision>
  <cp:lastPrinted>2017-03-31T06:27:01Z</cp:lastPrinted>
  <dcterms:created xsi:type="dcterms:W3CDTF">2017-03-30T00:56:35Z</dcterms:created>
  <dcterms:modified xsi:type="dcterms:W3CDTF">2017-04-07T05:11:17Z</dcterms:modified>
</cp:coreProperties>
</file>