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sldIdLst>
    <p:sldId id="261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87" autoAdjust="0"/>
  </p:normalViewPr>
  <p:slideViewPr>
    <p:cSldViewPr>
      <p:cViewPr varScale="1">
        <p:scale>
          <a:sx n="103" d="100"/>
          <a:sy n="103" d="100"/>
        </p:scale>
        <p:origin x="-2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92E22-9A6C-44B6-BC10-2392B89E103B}" type="datetimeFigureOut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1D8CF-9848-42F8-A6CE-FC305448E9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34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●（年末）</a:t>
            </a:r>
            <a:r>
              <a:rPr kumimoji="1" lang="en-US" altLang="ja-JP" dirty="0" smtClean="0"/>
              <a:t>WEO</a:t>
            </a:r>
            <a:r>
              <a:rPr kumimoji="1" lang="ja-JP" altLang="en-US" dirty="0" smtClean="0"/>
              <a:t>の発行に合わせて更新</a:t>
            </a:r>
            <a:endParaRPr kumimoji="1" lang="en-US" altLang="ja-JP" dirty="0" smtClean="0"/>
          </a:p>
          <a:p>
            <a:r>
              <a:rPr kumimoji="1" lang="ja-JP" altLang="en-US" dirty="0" smtClean="0"/>
              <a:t>○</a:t>
            </a:r>
            <a:r>
              <a:rPr kumimoji="1" lang="en-US" altLang="ja-JP" dirty="0" smtClean="0"/>
              <a:t>CO2</a:t>
            </a:r>
            <a:r>
              <a:rPr kumimoji="1" lang="ja-JP" altLang="en-US" dirty="0" smtClean="0"/>
              <a:t>削減効果試算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前提：利用率</a:t>
            </a:r>
            <a:r>
              <a:rPr kumimoji="1" lang="en-US" altLang="ja-JP" dirty="0" smtClean="0"/>
              <a:t>80%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BAU</a:t>
            </a:r>
            <a:r>
              <a:rPr kumimoji="1" lang="ja-JP" altLang="en-US" dirty="0" smtClean="0"/>
              <a:t>は亜臨界</a:t>
            </a:r>
            <a:r>
              <a:rPr kumimoji="1" lang="en-US" altLang="ja-JP" dirty="0" smtClean="0"/>
              <a:t>0.966kg/kWh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BAT</a:t>
            </a:r>
            <a:r>
              <a:rPr kumimoji="1" lang="ja-JP" altLang="en-US" dirty="0" smtClean="0"/>
              <a:t>は磯子実績</a:t>
            </a:r>
            <a:r>
              <a:rPr kumimoji="1" lang="en-US" altLang="ja-JP" dirty="0" smtClean="0"/>
              <a:t>0.830kg/kWh</a:t>
            </a:r>
          </a:p>
          <a:p>
            <a:r>
              <a:rPr kumimoji="1" lang="ja-JP" altLang="en-US" dirty="0" smtClean="0"/>
              <a:t>　　　　　既存の設備は全て亜臨界（</a:t>
            </a:r>
            <a:r>
              <a:rPr kumimoji="1" lang="en-US" altLang="ja-JP" dirty="0" smtClean="0"/>
              <a:t>BAU</a:t>
            </a:r>
            <a:r>
              <a:rPr kumimoji="1" lang="ja-JP" altLang="en-US" dirty="0" smtClean="0"/>
              <a:t>）として、</a:t>
            </a:r>
            <a:r>
              <a:rPr kumimoji="1" lang="en-US" altLang="ja-JP" dirty="0" smtClean="0"/>
              <a:t>IEA</a:t>
            </a:r>
            <a:r>
              <a:rPr kumimoji="1" lang="ja-JP" altLang="en-US" dirty="0" smtClean="0"/>
              <a:t>の現行政策シナリオの</a:t>
            </a:r>
            <a:r>
              <a:rPr kumimoji="1" lang="en-US" altLang="ja-JP" dirty="0" smtClean="0"/>
              <a:t>2040</a:t>
            </a:r>
            <a:r>
              <a:rPr kumimoji="1" lang="ja-JP" altLang="en-US" dirty="0" smtClean="0"/>
              <a:t>年までの増分は全て亜臨界（</a:t>
            </a:r>
            <a:r>
              <a:rPr kumimoji="1" lang="en-US" altLang="ja-JP" dirty="0" smtClean="0"/>
              <a:t>BAU</a:t>
            </a:r>
            <a:r>
              <a:rPr kumimoji="1" lang="ja-JP" altLang="en-US" dirty="0" smtClean="0"/>
              <a:t>）で増加していくと仮定（</a:t>
            </a:r>
            <a:r>
              <a:rPr kumimoji="1" lang="en-US" altLang="ja-JP" dirty="0" smtClean="0"/>
              <a:t>2040</a:t>
            </a:r>
            <a:r>
              <a:rPr kumimoji="1" lang="ja-JP" altLang="en-US" dirty="0" smtClean="0"/>
              <a:t>年時点で全て亜臨界と想定）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　　　その設備を</a:t>
            </a:r>
            <a:r>
              <a:rPr kumimoji="1" lang="en-US" altLang="ja-JP" dirty="0" smtClean="0"/>
              <a:t>2040</a:t>
            </a:r>
            <a:r>
              <a:rPr kumimoji="1" lang="ja-JP" altLang="en-US" dirty="0" smtClean="0"/>
              <a:t>年断面で、それぞれ超々臨界（</a:t>
            </a:r>
            <a:r>
              <a:rPr kumimoji="1" lang="en-US" altLang="ja-JP" dirty="0" smtClean="0"/>
              <a:t>BAT</a:t>
            </a:r>
            <a:r>
              <a:rPr kumimoji="1" lang="ja-JP" altLang="en-US" dirty="0" smtClean="0"/>
              <a:t>）に置き換えたと仮定した際の削減効果。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アフリカ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→既存分リプレース効果：</a:t>
            </a:r>
            <a:r>
              <a:rPr kumimoji="1" lang="en-US" altLang="ja-JP" dirty="0" smtClean="0"/>
              <a:t>0.41</a:t>
            </a:r>
            <a:r>
              <a:rPr kumimoji="1" lang="ja-JP" altLang="en-US" dirty="0" smtClean="0"/>
              <a:t>億</a:t>
            </a:r>
            <a:r>
              <a:rPr kumimoji="1" lang="en-US" altLang="ja-JP" dirty="0" smtClean="0"/>
              <a:t>t</a:t>
            </a:r>
          </a:p>
          <a:p>
            <a:r>
              <a:rPr kumimoji="1" lang="ja-JP" altLang="en-US" dirty="0" smtClean="0"/>
              <a:t>　　</a:t>
            </a:r>
            <a:r>
              <a:rPr kumimoji="1" lang="ja-JP" altLang="en-US" baseline="0" dirty="0" smtClean="0"/>
              <a:t> </a:t>
            </a:r>
            <a:r>
              <a:rPr kumimoji="1" lang="ja-JP" altLang="en-US" dirty="0" smtClean="0"/>
              <a:t>増分の</a:t>
            </a:r>
            <a:r>
              <a:rPr kumimoji="1" lang="en-US" altLang="ja-JP" dirty="0" smtClean="0"/>
              <a:t>BAT</a:t>
            </a:r>
            <a:r>
              <a:rPr kumimoji="1" lang="ja-JP" altLang="en-US" dirty="0" smtClean="0"/>
              <a:t>適用効果：</a:t>
            </a:r>
            <a:r>
              <a:rPr kumimoji="1" lang="en-US" altLang="ja-JP" dirty="0" smtClean="0"/>
              <a:t>0.27</a:t>
            </a:r>
            <a:r>
              <a:rPr kumimoji="1" lang="ja-JP" altLang="en-US" dirty="0" smtClean="0"/>
              <a:t>億</a:t>
            </a:r>
            <a:r>
              <a:rPr kumimoji="1" lang="en-US" altLang="ja-JP" dirty="0" smtClean="0"/>
              <a:t>t</a:t>
            </a:r>
          </a:p>
          <a:p>
            <a:r>
              <a:rPr kumimoji="1" lang="en-US" altLang="ja-JP" baseline="0" dirty="0" smtClean="0"/>
              <a:t>      </a:t>
            </a:r>
            <a:r>
              <a:rPr kumimoji="1" lang="en-US" altLang="ja-JP" dirty="0" smtClean="0"/>
              <a:t>2040</a:t>
            </a:r>
            <a:r>
              <a:rPr kumimoji="1" lang="ja-JP" altLang="en-US" dirty="0" smtClean="0"/>
              <a:t>年全体の</a:t>
            </a:r>
            <a:r>
              <a:rPr kumimoji="1" lang="en-US" altLang="ja-JP" dirty="0" smtClean="0"/>
              <a:t>BAT</a:t>
            </a:r>
            <a:r>
              <a:rPr kumimoji="1" lang="ja-JP" altLang="en-US" dirty="0" smtClean="0"/>
              <a:t>適用効果：</a:t>
            </a:r>
            <a:r>
              <a:rPr kumimoji="1" lang="en-US" altLang="ja-JP" dirty="0" smtClean="0"/>
              <a:t>0.68</a:t>
            </a:r>
            <a:r>
              <a:rPr kumimoji="1" lang="ja-JP" altLang="en-US" dirty="0" smtClean="0"/>
              <a:t>億</a:t>
            </a:r>
            <a:r>
              <a:rPr kumimoji="1" lang="en-US" altLang="ja-JP" dirty="0" smtClean="0"/>
              <a:t>t</a:t>
            </a:r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アジア新興国（中印除）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→既存分リプレース効果：</a:t>
            </a:r>
            <a:r>
              <a:rPr kumimoji="1" lang="en-US" altLang="ja-JP" dirty="0" smtClean="0"/>
              <a:t>0.68</a:t>
            </a:r>
            <a:r>
              <a:rPr kumimoji="1" lang="ja-JP" altLang="en-US" dirty="0" smtClean="0"/>
              <a:t>億</a:t>
            </a:r>
            <a:r>
              <a:rPr kumimoji="1" lang="en-US" altLang="ja-JP" dirty="0" smtClean="0"/>
              <a:t>t</a:t>
            </a:r>
          </a:p>
          <a:p>
            <a:r>
              <a:rPr kumimoji="1" lang="ja-JP" altLang="en-US" dirty="0" smtClean="0"/>
              <a:t>　　</a:t>
            </a:r>
            <a:r>
              <a:rPr kumimoji="1" lang="ja-JP" altLang="en-US" baseline="0" dirty="0" smtClean="0"/>
              <a:t> </a:t>
            </a:r>
            <a:r>
              <a:rPr kumimoji="1" lang="ja-JP" altLang="en-US" dirty="0" smtClean="0"/>
              <a:t>増分の</a:t>
            </a:r>
            <a:r>
              <a:rPr kumimoji="1" lang="en-US" altLang="ja-JP" dirty="0" smtClean="0"/>
              <a:t>BAT</a:t>
            </a:r>
            <a:r>
              <a:rPr kumimoji="1" lang="ja-JP" altLang="en-US" dirty="0" smtClean="0"/>
              <a:t>適用効果：</a:t>
            </a:r>
            <a:r>
              <a:rPr kumimoji="1" lang="en-US" altLang="ja-JP" dirty="0" smtClean="0"/>
              <a:t>2.18</a:t>
            </a:r>
            <a:r>
              <a:rPr kumimoji="1" lang="ja-JP" altLang="en-US" dirty="0" smtClean="0"/>
              <a:t>億</a:t>
            </a:r>
            <a:r>
              <a:rPr kumimoji="1" lang="en-US" altLang="ja-JP" dirty="0" smtClean="0"/>
              <a:t>t</a:t>
            </a:r>
          </a:p>
          <a:p>
            <a:r>
              <a:rPr kumimoji="1" lang="en-US" altLang="ja-JP" baseline="0" dirty="0" smtClean="0"/>
              <a:t>      </a:t>
            </a:r>
            <a:r>
              <a:rPr kumimoji="1" lang="en-US" altLang="ja-JP" dirty="0" smtClean="0"/>
              <a:t>2040</a:t>
            </a:r>
            <a:r>
              <a:rPr kumimoji="1" lang="ja-JP" altLang="en-US" dirty="0" smtClean="0"/>
              <a:t>年全体の</a:t>
            </a:r>
            <a:r>
              <a:rPr kumimoji="1" lang="en-US" altLang="ja-JP" dirty="0" smtClean="0"/>
              <a:t>BAT</a:t>
            </a:r>
            <a:r>
              <a:rPr kumimoji="1" lang="ja-JP" altLang="en-US" dirty="0" smtClean="0"/>
              <a:t>適用効果：</a:t>
            </a:r>
            <a:r>
              <a:rPr kumimoji="1" lang="en-US" altLang="ja-JP" dirty="0" smtClean="0"/>
              <a:t>2.86</a:t>
            </a:r>
            <a:r>
              <a:rPr kumimoji="1" lang="ja-JP" altLang="en-US" dirty="0" smtClean="0"/>
              <a:t>億</a:t>
            </a:r>
            <a:r>
              <a:rPr kumimoji="1" lang="en-US" altLang="ja-JP" dirty="0" smtClean="0"/>
              <a:t>t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6A60CE-1FE5-412A-98F8-088DE1F893EC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59868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137F8-EEDB-4F59-B30A-7E0FE31D7C5D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2F0319-8518-4812-8CF8-B5DD1CFA07B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25366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70B74-81B9-4CE8-8870-81269E22255F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485565-7062-45A8-A3C5-340FE9D63B5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1832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1E56F-2C5F-4972-ABA3-83E048057705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D30E9F-8E6B-41A9-8BDB-0DFE1D22054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74014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8AC2-B072-4F78-A25B-37684EDEAF6F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2513B-62A4-4C0C-B3BC-F9505667324E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70334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3C81F-1B16-4EB4-94B8-E4C0CE6F048E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9F36-5A63-4BAA-BA14-5577857F874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9943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1B34-9CC5-47AA-8DB5-A34CAD567468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04B0A-090E-4CB6-9E3C-F60F175A8498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59868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DEE9-5B83-48CA-A1A6-598FB590C759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54E30C-EF10-4BAF-8CFE-DFC57482C429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9127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D1BE6-8989-4458-B82E-FC21F75894EB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7323F-511E-4E8C-9E23-E4507E5697A6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40364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BE79-658B-45F6-9485-092481352231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A188A5-96F2-47FA-AD4A-C38DEA0ACAD4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33217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A9D4E-03EF-46C4-9B64-9719565C87FA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D72E18-FB07-424F-A2F1-877E3B20775A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1380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C2CD7-0880-4E5E-8C75-334FDB9CF0D6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87D14-7711-41E1-91A5-CD6459151B0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4945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D5669-C9D4-45B9-8F1F-11A22DDB4475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FC16FBFA-24A7-4E56-A85A-92D7AD93D0B7}" type="slidenum">
              <a:rPr lang="en-US" altLang="ja-JP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3017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グループ化 139"/>
          <p:cNvGrpSpPr/>
          <p:nvPr/>
        </p:nvGrpSpPr>
        <p:grpSpPr>
          <a:xfrm>
            <a:off x="-21631" y="1052736"/>
            <a:ext cx="9149504" cy="5633146"/>
            <a:chOff x="-21631" y="1196752"/>
            <a:chExt cx="9149504" cy="5633146"/>
          </a:xfrm>
        </p:grpSpPr>
        <p:pic>
          <p:nvPicPr>
            <p:cNvPr id="41" name="Picture 3" descr="\\mpci990003.ring.meti.go.jp\Ddrive\UTAA2687\デスクトップ\その他\画像データ\worldmap2.jpg"/>
            <p:cNvPicPr>
              <a:picLocks noChangeAspect="1" noChangeArrowheads="1"/>
            </p:cNvPicPr>
            <p:nvPr/>
          </p:nvPicPr>
          <p:blipFill>
            <a:blip r:embed="rId3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31" y="1196752"/>
              <a:ext cx="9149504" cy="56331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正方形/長方形 5"/>
            <p:cNvSpPr/>
            <p:nvPr/>
          </p:nvSpPr>
          <p:spPr>
            <a:xfrm>
              <a:off x="611560" y="3717032"/>
              <a:ext cx="288032" cy="8640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899592" y="4149080"/>
              <a:ext cx="13681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中近東・アフリカ</a:t>
              </a:r>
              <a:endPara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15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カ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en-US" altLang="ja-JP" sz="2000" b="1" dirty="0" smtClean="0">
                  <a:solidFill>
                    <a:schemeClr val="accent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42</a:t>
              </a:r>
              <a:r>
                <a:rPr lang="ja-JP" altLang="en-US" sz="1200" b="1" dirty="0">
                  <a:solidFill>
                    <a:schemeClr val="accent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件</a:t>
              </a:r>
              <a:endParaRPr lang="en-US" altLang="ja-JP" sz="120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4" name="正方形/長方形 83"/>
            <p:cNvSpPr/>
            <p:nvPr/>
          </p:nvSpPr>
          <p:spPr>
            <a:xfrm>
              <a:off x="683568" y="2996952"/>
              <a:ext cx="288032" cy="43204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971600" y="3235623"/>
              <a:ext cx="100811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欧州・</a:t>
              </a:r>
              <a:r>
                <a:rPr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CIS</a:t>
              </a:r>
              <a:endPara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14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カ国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en-US" altLang="ja-JP" sz="2000" b="1" dirty="0" smtClean="0">
                  <a:solidFill>
                    <a:schemeClr val="accent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</a:t>
              </a:r>
              <a:r>
                <a:rPr lang="ja-JP" altLang="en-US" sz="1200" b="1" dirty="0" smtClean="0">
                  <a:solidFill>
                    <a:schemeClr val="accent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件</a:t>
              </a:r>
              <a:endParaRPr lang="en-US" altLang="ja-JP" sz="120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2699792" y="1196752"/>
              <a:ext cx="288032" cy="28314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テキスト ボックス 88"/>
            <p:cNvSpPr txBox="1"/>
            <p:nvPr/>
          </p:nvSpPr>
          <p:spPr>
            <a:xfrm>
              <a:off x="2987824" y="1988840"/>
              <a:ext cx="129614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アジア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大洋州</a:t>
              </a:r>
              <a:endPara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21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カ国／地域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en-US" altLang="ja-JP" sz="2000" b="1" dirty="0" smtClean="0">
                  <a:solidFill>
                    <a:schemeClr val="accent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245</a:t>
              </a:r>
              <a:r>
                <a:rPr lang="ja-JP" altLang="en-US" sz="1200" b="1" dirty="0" smtClean="0">
                  <a:solidFill>
                    <a:schemeClr val="accent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件</a:t>
              </a:r>
              <a:endParaRPr lang="en-US" altLang="ja-JP" sz="120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6876256" y="3633700"/>
              <a:ext cx="288032" cy="13269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7164288" y="3492297"/>
              <a:ext cx="136815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北米</a:t>
              </a:r>
              <a:r>
                <a:rPr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カ国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2000" b="1" dirty="0">
                  <a:solidFill>
                    <a:schemeClr val="accent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１</a:t>
              </a:r>
              <a:r>
                <a:rPr lang="ja-JP" altLang="en-US" sz="1200" b="1" dirty="0" smtClean="0">
                  <a:solidFill>
                    <a:schemeClr val="accent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件</a:t>
              </a:r>
              <a:endParaRPr lang="en-US" altLang="ja-JP" sz="120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2" name="正方形/長方形 91"/>
            <p:cNvSpPr/>
            <p:nvPr/>
          </p:nvSpPr>
          <p:spPr>
            <a:xfrm>
              <a:off x="8316416" y="4581128"/>
              <a:ext cx="288032" cy="92478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6864717" y="4918521"/>
              <a:ext cx="136815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中南米</a:t>
              </a:r>
              <a:r>
                <a:rPr lang="en-US" altLang="ja-JP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13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カ国</a:t>
              </a:r>
              <a:endPara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r"/>
              <a:r>
                <a:rPr lang="en-US" altLang="ja-JP" sz="2000" b="1" dirty="0" smtClean="0">
                  <a:solidFill>
                    <a:schemeClr val="accent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49</a:t>
              </a:r>
              <a:r>
                <a:rPr lang="ja-JP" altLang="en-US" sz="1200" b="1" dirty="0" smtClean="0">
                  <a:solidFill>
                    <a:schemeClr val="accent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件</a:t>
              </a:r>
              <a:endParaRPr lang="en-US" altLang="ja-JP" sz="120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9" name="直線コネクタ 8"/>
            <p:cNvCxnSpPr/>
            <p:nvPr/>
          </p:nvCxnSpPr>
          <p:spPr>
            <a:xfrm flipV="1">
              <a:off x="1115616" y="2852936"/>
              <a:ext cx="0" cy="288034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headEnd type="oval" w="med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グループ化 27"/>
            <p:cNvGrpSpPr/>
            <p:nvPr/>
          </p:nvGrpSpPr>
          <p:grpSpPr>
            <a:xfrm>
              <a:off x="251520" y="2060848"/>
              <a:ext cx="1872208" cy="792089"/>
              <a:chOff x="251520" y="2060848"/>
              <a:chExt cx="1872208" cy="792089"/>
            </a:xfrm>
          </p:grpSpPr>
          <p:sp>
            <p:nvSpPr>
              <p:cNvPr id="13" name="正方形/長方形 12"/>
              <p:cNvSpPr/>
              <p:nvPr/>
            </p:nvSpPr>
            <p:spPr>
              <a:xfrm>
                <a:off x="251520" y="2060848"/>
                <a:ext cx="1872208" cy="79208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5" name="直線コネクタ 14"/>
              <p:cNvCxnSpPr/>
              <p:nvPr/>
            </p:nvCxnSpPr>
            <p:spPr>
              <a:xfrm>
                <a:off x="251520" y="2060848"/>
                <a:ext cx="1872208" cy="0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テキスト ボックス 15"/>
              <p:cNvSpPr txBox="1"/>
              <p:nvPr/>
            </p:nvSpPr>
            <p:spPr>
              <a:xfrm>
                <a:off x="251520" y="2071881"/>
                <a:ext cx="187220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200" b="1" dirty="0" smtClean="0">
                    <a:solidFill>
                      <a:srgbClr val="C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ポーランド</a:t>
                </a:r>
                <a:r>
                  <a:rPr kumimoji="1" lang="ja-JP" altLang="en-US" sz="1000" b="1" dirty="0" smtClean="0">
                    <a:solidFill>
                      <a:srgbClr val="C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（</a:t>
                </a:r>
                <a:r>
                  <a:rPr kumimoji="1" lang="en-US" altLang="ja-JP" sz="1000" b="1" dirty="0" smtClean="0">
                    <a:solidFill>
                      <a:srgbClr val="C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</a:t>
                </a:r>
                <a:r>
                  <a:rPr kumimoji="1" lang="ja-JP" altLang="en-US" sz="1000" b="1" dirty="0" smtClean="0">
                    <a:solidFill>
                      <a:srgbClr val="C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件）</a:t>
                </a:r>
                <a:endParaRPr kumimoji="1" lang="ja-JP" altLang="en-US" sz="1000" b="1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cxnSp>
            <p:nvCxnSpPr>
              <p:cNvPr id="19" name="直線コネクタ 18"/>
              <p:cNvCxnSpPr/>
              <p:nvPr/>
            </p:nvCxnSpPr>
            <p:spPr>
              <a:xfrm>
                <a:off x="395536" y="2348880"/>
                <a:ext cx="1584176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4" name="テキスト ボックス 93"/>
              <p:cNvSpPr txBox="1"/>
              <p:nvPr/>
            </p:nvSpPr>
            <p:spPr>
              <a:xfrm>
                <a:off x="251520" y="2348880"/>
                <a:ext cx="187220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設備出力</a:t>
                </a:r>
                <a:r>
                  <a:rPr kumimoji="1"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4.8</a:t>
                </a:r>
                <a:r>
                  <a:rPr kumimoji="1"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万</a:t>
                </a:r>
                <a:r>
                  <a:rPr kumimoji="1"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kW</a:t>
                </a:r>
              </a:p>
              <a:p>
                <a:pPr algn="ctr"/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(</a:t>
                </a:r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うち持分出力</a:t>
                </a:r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2.4</a:t>
                </a:r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万</a:t>
                </a:r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kW)</a:t>
                </a:r>
              </a:p>
            </p:txBody>
          </p:sp>
        </p:grpSp>
        <p:grpSp>
          <p:nvGrpSpPr>
            <p:cNvPr id="27" name="グループ化 26"/>
            <p:cNvGrpSpPr/>
            <p:nvPr/>
          </p:nvGrpSpPr>
          <p:grpSpPr>
            <a:xfrm>
              <a:off x="971600" y="5085184"/>
              <a:ext cx="1872208" cy="792089"/>
              <a:chOff x="971600" y="5085184"/>
              <a:chExt cx="1872208" cy="792089"/>
            </a:xfrm>
          </p:grpSpPr>
          <p:sp>
            <p:nvSpPr>
              <p:cNvPr id="98" name="正方形/長方形 97"/>
              <p:cNvSpPr/>
              <p:nvPr/>
            </p:nvSpPr>
            <p:spPr>
              <a:xfrm>
                <a:off x="971600" y="5085184"/>
                <a:ext cx="1872208" cy="79208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5" name="直線コネクタ 94"/>
              <p:cNvCxnSpPr/>
              <p:nvPr/>
            </p:nvCxnSpPr>
            <p:spPr>
              <a:xfrm>
                <a:off x="971600" y="5085184"/>
                <a:ext cx="1872208" cy="0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テキスト ボックス 95"/>
              <p:cNvSpPr txBox="1"/>
              <p:nvPr/>
            </p:nvSpPr>
            <p:spPr>
              <a:xfrm>
                <a:off x="971600" y="5096217"/>
                <a:ext cx="187220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200" b="1" dirty="0">
                    <a:solidFill>
                      <a:srgbClr val="C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タイ</a:t>
                </a:r>
                <a:r>
                  <a:rPr kumimoji="1" lang="ja-JP" altLang="en-US" sz="1000" b="1" dirty="0" smtClean="0">
                    <a:solidFill>
                      <a:srgbClr val="C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（</a:t>
                </a:r>
                <a:r>
                  <a:rPr lang="en-US" altLang="ja-JP" sz="1000" b="1" dirty="0" smtClean="0">
                    <a:solidFill>
                      <a:srgbClr val="C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16</a:t>
                </a:r>
                <a:r>
                  <a:rPr kumimoji="1" lang="ja-JP" altLang="en-US" sz="1000" b="1" dirty="0" smtClean="0">
                    <a:solidFill>
                      <a:srgbClr val="C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件）</a:t>
                </a:r>
                <a:endParaRPr kumimoji="1" lang="ja-JP" altLang="en-US" sz="1000" b="1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97" name="テキスト ボックス 96"/>
              <p:cNvSpPr txBox="1"/>
              <p:nvPr/>
            </p:nvSpPr>
            <p:spPr>
              <a:xfrm>
                <a:off x="971600" y="5373216"/>
                <a:ext cx="187220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設備出力</a:t>
                </a:r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594.7</a:t>
                </a:r>
                <a:r>
                  <a:rPr kumimoji="1"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万</a:t>
                </a:r>
                <a:r>
                  <a:rPr kumimoji="1"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kW</a:t>
                </a:r>
              </a:p>
              <a:p>
                <a:pPr algn="ctr"/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(</a:t>
                </a:r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うち持分出力</a:t>
                </a:r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330.0</a:t>
                </a:r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万</a:t>
                </a:r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kW)</a:t>
                </a:r>
              </a:p>
            </p:txBody>
          </p:sp>
          <p:cxnSp>
            <p:nvCxnSpPr>
              <p:cNvPr id="99" name="直線コネクタ 98"/>
              <p:cNvCxnSpPr/>
              <p:nvPr/>
            </p:nvCxnSpPr>
            <p:spPr>
              <a:xfrm>
                <a:off x="1115616" y="5373216"/>
                <a:ext cx="1584176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0" name="直線コネクタ 99"/>
            <p:cNvCxnSpPr/>
            <p:nvPr/>
          </p:nvCxnSpPr>
          <p:spPr>
            <a:xfrm flipH="1">
              <a:off x="2483768" y="4437114"/>
              <a:ext cx="864096" cy="0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headEnd type="oval" w="med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>
              <a:off x="2483768" y="4437114"/>
              <a:ext cx="0" cy="659103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コネクタ 100"/>
            <p:cNvCxnSpPr/>
            <p:nvPr/>
          </p:nvCxnSpPr>
          <p:spPr>
            <a:xfrm>
              <a:off x="3851920" y="4437112"/>
              <a:ext cx="288032" cy="2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headEnd type="oval" w="med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コネクタ 101"/>
            <p:cNvCxnSpPr/>
            <p:nvPr/>
          </p:nvCxnSpPr>
          <p:spPr>
            <a:xfrm>
              <a:off x="4139952" y="4437112"/>
              <a:ext cx="0" cy="515088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3" name="グループ化 102"/>
            <p:cNvGrpSpPr/>
            <p:nvPr/>
          </p:nvGrpSpPr>
          <p:grpSpPr>
            <a:xfrm>
              <a:off x="3707904" y="4941167"/>
              <a:ext cx="1872208" cy="792089"/>
              <a:chOff x="971600" y="5085184"/>
              <a:chExt cx="1872208" cy="792089"/>
            </a:xfrm>
          </p:grpSpPr>
          <p:sp>
            <p:nvSpPr>
              <p:cNvPr id="104" name="正方形/長方形 103"/>
              <p:cNvSpPr/>
              <p:nvPr/>
            </p:nvSpPr>
            <p:spPr>
              <a:xfrm>
                <a:off x="971600" y="5085184"/>
                <a:ext cx="1872208" cy="79208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05" name="直線コネクタ 104"/>
              <p:cNvCxnSpPr/>
              <p:nvPr/>
            </p:nvCxnSpPr>
            <p:spPr>
              <a:xfrm>
                <a:off x="971600" y="5085184"/>
                <a:ext cx="1872208" cy="0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テキスト ボックス 105"/>
              <p:cNvSpPr txBox="1"/>
              <p:nvPr/>
            </p:nvSpPr>
            <p:spPr>
              <a:xfrm>
                <a:off x="971600" y="5096217"/>
                <a:ext cx="187220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200" b="1" dirty="0">
                    <a:solidFill>
                      <a:srgbClr val="C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フィリピン</a:t>
                </a:r>
                <a:r>
                  <a:rPr kumimoji="1" lang="ja-JP" altLang="en-US" sz="1000" b="1" dirty="0" smtClean="0">
                    <a:solidFill>
                      <a:srgbClr val="C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（</a:t>
                </a:r>
                <a:r>
                  <a:rPr lang="en-US" altLang="ja-JP" sz="1000" b="1" dirty="0">
                    <a:solidFill>
                      <a:srgbClr val="C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3</a:t>
                </a:r>
                <a:r>
                  <a:rPr kumimoji="1" lang="ja-JP" altLang="en-US" sz="1000" b="1" dirty="0" smtClean="0">
                    <a:solidFill>
                      <a:srgbClr val="C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件）</a:t>
                </a:r>
                <a:endParaRPr kumimoji="1" lang="ja-JP" altLang="en-US" sz="1000" b="1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07" name="テキスト ボックス 106"/>
              <p:cNvSpPr txBox="1"/>
              <p:nvPr/>
            </p:nvSpPr>
            <p:spPr>
              <a:xfrm>
                <a:off x="971600" y="5373216"/>
                <a:ext cx="187220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設備出力</a:t>
                </a:r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72.8</a:t>
                </a:r>
                <a:r>
                  <a:rPr kumimoji="1"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万</a:t>
                </a:r>
                <a:r>
                  <a:rPr kumimoji="1"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kW</a:t>
                </a:r>
              </a:p>
              <a:p>
                <a:pPr algn="ctr"/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(</a:t>
                </a:r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うち持分出力</a:t>
                </a:r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36.4</a:t>
                </a:r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万</a:t>
                </a:r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kW)</a:t>
                </a:r>
              </a:p>
            </p:txBody>
          </p:sp>
          <p:cxnSp>
            <p:nvCxnSpPr>
              <p:cNvPr id="108" name="直線コネクタ 107"/>
              <p:cNvCxnSpPr/>
              <p:nvPr/>
            </p:nvCxnSpPr>
            <p:spPr>
              <a:xfrm>
                <a:off x="1115616" y="5373216"/>
                <a:ext cx="1584176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9" name="直線コネクタ 108"/>
            <p:cNvCxnSpPr/>
            <p:nvPr/>
          </p:nvCxnSpPr>
          <p:spPr>
            <a:xfrm>
              <a:off x="3851920" y="4149080"/>
              <a:ext cx="504056" cy="0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headEnd type="oval" w="med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0" name="グループ化 109"/>
            <p:cNvGrpSpPr/>
            <p:nvPr/>
          </p:nvGrpSpPr>
          <p:grpSpPr>
            <a:xfrm>
              <a:off x="4355976" y="3861047"/>
              <a:ext cx="1872208" cy="792089"/>
              <a:chOff x="971600" y="5085184"/>
              <a:chExt cx="1872208" cy="792089"/>
            </a:xfrm>
          </p:grpSpPr>
          <p:sp>
            <p:nvSpPr>
              <p:cNvPr id="111" name="正方形/長方形 110"/>
              <p:cNvSpPr/>
              <p:nvPr/>
            </p:nvSpPr>
            <p:spPr>
              <a:xfrm>
                <a:off x="971600" y="5085184"/>
                <a:ext cx="1872208" cy="79208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2" name="直線コネクタ 111"/>
              <p:cNvCxnSpPr/>
              <p:nvPr/>
            </p:nvCxnSpPr>
            <p:spPr>
              <a:xfrm>
                <a:off x="971600" y="5085184"/>
                <a:ext cx="1872208" cy="0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テキスト ボックス 112"/>
              <p:cNvSpPr txBox="1"/>
              <p:nvPr/>
            </p:nvSpPr>
            <p:spPr>
              <a:xfrm>
                <a:off x="971600" y="5096217"/>
                <a:ext cx="187220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200" b="1" dirty="0">
                    <a:solidFill>
                      <a:srgbClr val="C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台湾</a:t>
                </a:r>
                <a:r>
                  <a:rPr kumimoji="1" lang="ja-JP" altLang="en-US" sz="1000" b="1" dirty="0" smtClean="0">
                    <a:solidFill>
                      <a:srgbClr val="C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（</a:t>
                </a:r>
                <a:r>
                  <a:rPr lang="en-US" altLang="ja-JP" sz="1000" b="1" dirty="0" smtClean="0">
                    <a:solidFill>
                      <a:srgbClr val="C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</a:t>
                </a:r>
                <a:r>
                  <a:rPr kumimoji="1" lang="ja-JP" altLang="en-US" sz="1000" b="1" dirty="0" smtClean="0">
                    <a:solidFill>
                      <a:srgbClr val="C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件）</a:t>
                </a:r>
                <a:endParaRPr kumimoji="1" lang="ja-JP" altLang="en-US" sz="1000" b="1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14" name="テキスト ボックス 113"/>
              <p:cNvSpPr txBox="1"/>
              <p:nvPr/>
            </p:nvSpPr>
            <p:spPr>
              <a:xfrm>
                <a:off x="971600" y="5373216"/>
                <a:ext cx="187220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設備出力</a:t>
                </a:r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67</a:t>
                </a:r>
                <a:r>
                  <a:rPr kumimoji="1"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万</a:t>
                </a:r>
                <a:r>
                  <a:rPr kumimoji="1"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kW</a:t>
                </a:r>
              </a:p>
              <a:p>
                <a:pPr algn="ctr"/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(</a:t>
                </a:r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うち持分出力</a:t>
                </a:r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26.8</a:t>
                </a:r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万</a:t>
                </a:r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kW)</a:t>
                </a:r>
              </a:p>
            </p:txBody>
          </p:sp>
          <p:cxnSp>
            <p:nvCxnSpPr>
              <p:cNvPr id="115" name="直線コネクタ 114"/>
              <p:cNvCxnSpPr/>
              <p:nvPr/>
            </p:nvCxnSpPr>
            <p:spPr>
              <a:xfrm>
                <a:off x="1115616" y="5373216"/>
                <a:ext cx="1584176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6" name="グループ化 115"/>
            <p:cNvGrpSpPr/>
            <p:nvPr/>
          </p:nvGrpSpPr>
          <p:grpSpPr>
            <a:xfrm>
              <a:off x="4139952" y="2420887"/>
              <a:ext cx="1872208" cy="792089"/>
              <a:chOff x="971600" y="5085184"/>
              <a:chExt cx="1872208" cy="792089"/>
            </a:xfrm>
          </p:grpSpPr>
          <p:sp>
            <p:nvSpPr>
              <p:cNvPr id="117" name="正方形/長方形 116"/>
              <p:cNvSpPr/>
              <p:nvPr/>
            </p:nvSpPr>
            <p:spPr>
              <a:xfrm>
                <a:off x="971600" y="5085184"/>
                <a:ext cx="1872208" cy="79208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8" name="直線コネクタ 117"/>
              <p:cNvCxnSpPr/>
              <p:nvPr/>
            </p:nvCxnSpPr>
            <p:spPr>
              <a:xfrm>
                <a:off x="971600" y="5085184"/>
                <a:ext cx="1872208" cy="0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9" name="テキスト ボックス 118"/>
              <p:cNvSpPr txBox="1"/>
              <p:nvPr/>
            </p:nvSpPr>
            <p:spPr>
              <a:xfrm>
                <a:off x="971600" y="5096217"/>
                <a:ext cx="187220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200" b="1" dirty="0">
                    <a:solidFill>
                      <a:srgbClr val="C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中国</a:t>
                </a:r>
                <a:r>
                  <a:rPr kumimoji="1" lang="ja-JP" altLang="en-US" sz="1000" b="1" dirty="0" smtClean="0">
                    <a:solidFill>
                      <a:srgbClr val="C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（</a:t>
                </a:r>
                <a:r>
                  <a:rPr lang="en-US" altLang="ja-JP" sz="1000" b="1" dirty="0">
                    <a:solidFill>
                      <a:srgbClr val="C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5</a:t>
                </a:r>
                <a:r>
                  <a:rPr kumimoji="1" lang="ja-JP" altLang="en-US" sz="1000" b="1" dirty="0" smtClean="0">
                    <a:solidFill>
                      <a:srgbClr val="C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件）</a:t>
                </a:r>
                <a:endParaRPr kumimoji="1" lang="ja-JP" altLang="en-US" sz="1000" b="1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120" name="テキスト ボックス 119"/>
              <p:cNvSpPr txBox="1"/>
              <p:nvPr/>
            </p:nvSpPr>
            <p:spPr>
              <a:xfrm>
                <a:off x="971600" y="5373216"/>
                <a:ext cx="187220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設備出力</a:t>
                </a:r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895.8</a:t>
                </a:r>
                <a:r>
                  <a:rPr kumimoji="1"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万</a:t>
                </a:r>
                <a:r>
                  <a:rPr kumimoji="1"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kW</a:t>
                </a:r>
              </a:p>
              <a:p>
                <a:pPr algn="ctr"/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(</a:t>
                </a:r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うち持分出力</a:t>
                </a:r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93.6</a:t>
                </a:r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万</a:t>
                </a:r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kW)</a:t>
                </a:r>
              </a:p>
            </p:txBody>
          </p:sp>
          <p:cxnSp>
            <p:nvCxnSpPr>
              <p:cNvPr id="121" name="直線コネクタ 120"/>
              <p:cNvCxnSpPr/>
              <p:nvPr/>
            </p:nvCxnSpPr>
            <p:spPr>
              <a:xfrm>
                <a:off x="1115616" y="5373216"/>
                <a:ext cx="1584176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2" name="直線コネクタ 121"/>
            <p:cNvCxnSpPr/>
            <p:nvPr/>
          </p:nvCxnSpPr>
          <p:spPr>
            <a:xfrm flipV="1">
              <a:off x="3635896" y="2996952"/>
              <a:ext cx="0" cy="720080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headEnd type="oval" w="med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>
              <a:off x="3635896" y="2996952"/>
              <a:ext cx="504056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5" name="グループ化 124"/>
            <p:cNvGrpSpPr/>
            <p:nvPr/>
          </p:nvGrpSpPr>
          <p:grpSpPr>
            <a:xfrm>
              <a:off x="6660232" y="2276871"/>
              <a:ext cx="1872208" cy="792089"/>
              <a:chOff x="251520" y="2060848"/>
              <a:chExt cx="1872208" cy="792089"/>
            </a:xfrm>
          </p:grpSpPr>
          <p:sp>
            <p:nvSpPr>
              <p:cNvPr id="126" name="正方形/長方形 125"/>
              <p:cNvSpPr/>
              <p:nvPr/>
            </p:nvSpPr>
            <p:spPr>
              <a:xfrm>
                <a:off x="251520" y="2060848"/>
                <a:ext cx="1872208" cy="79208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27" name="直線コネクタ 126"/>
              <p:cNvCxnSpPr/>
              <p:nvPr/>
            </p:nvCxnSpPr>
            <p:spPr>
              <a:xfrm>
                <a:off x="251520" y="2060848"/>
                <a:ext cx="1872208" cy="0"/>
              </a:xfrm>
              <a:prstGeom prst="line">
                <a:avLst/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テキスト ボックス 127"/>
              <p:cNvSpPr txBox="1"/>
              <p:nvPr/>
            </p:nvSpPr>
            <p:spPr>
              <a:xfrm>
                <a:off x="251520" y="2071881"/>
                <a:ext cx="187220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200" b="1" dirty="0">
                    <a:solidFill>
                      <a:srgbClr val="C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米国</a:t>
                </a:r>
                <a:r>
                  <a:rPr kumimoji="1" lang="ja-JP" altLang="en-US" sz="1000" b="1" dirty="0" smtClean="0">
                    <a:solidFill>
                      <a:srgbClr val="C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（</a:t>
                </a:r>
                <a:r>
                  <a:rPr lang="en-US" altLang="ja-JP" sz="1000" b="1" dirty="0" smtClean="0">
                    <a:solidFill>
                      <a:srgbClr val="C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10</a:t>
                </a:r>
                <a:r>
                  <a:rPr kumimoji="1" lang="ja-JP" altLang="en-US" sz="1000" b="1" dirty="0" smtClean="0">
                    <a:solidFill>
                      <a:srgbClr val="C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件）</a:t>
                </a:r>
                <a:endParaRPr kumimoji="1" lang="ja-JP" altLang="en-US" sz="1000" b="1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cxnSp>
            <p:nvCxnSpPr>
              <p:cNvPr id="129" name="直線コネクタ 128"/>
              <p:cNvCxnSpPr/>
              <p:nvPr/>
            </p:nvCxnSpPr>
            <p:spPr>
              <a:xfrm>
                <a:off x="395536" y="2348880"/>
                <a:ext cx="1584176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0" name="テキスト ボックス 129"/>
              <p:cNvSpPr txBox="1"/>
              <p:nvPr/>
            </p:nvSpPr>
            <p:spPr>
              <a:xfrm>
                <a:off x="251520" y="2348880"/>
                <a:ext cx="187220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設備出力</a:t>
                </a:r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450.4</a:t>
                </a:r>
                <a:r>
                  <a:rPr kumimoji="1"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万</a:t>
                </a:r>
                <a:r>
                  <a:rPr kumimoji="1"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kW</a:t>
                </a:r>
              </a:p>
              <a:p>
                <a:pPr algn="ctr"/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(</a:t>
                </a:r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うち持分出力</a:t>
                </a:r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178.5</a:t>
                </a:r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万</a:t>
                </a:r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kW)</a:t>
                </a:r>
              </a:p>
            </p:txBody>
          </p:sp>
        </p:grpSp>
        <p:cxnSp>
          <p:nvCxnSpPr>
            <p:cNvPr id="131" name="直線コネクタ 130"/>
            <p:cNvCxnSpPr/>
            <p:nvPr/>
          </p:nvCxnSpPr>
          <p:spPr>
            <a:xfrm flipV="1">
              <a:off x="7452320" y="3068960"/>
              <a:ext cx="0" cy="360040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  <a:headEnd type="oval" w="med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正方形/長方形 132"/>
            <p:cNvSpPr/>
            <p:nvPr/>
          </p:nvSpPr>
          <p:spPr>
            <a:xfrm>
              <a:off x="971600" y="6166464"/>
              <a:ext cx="144016" cy="35887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テキスト ボックス 133"/>
            <p:cNvSpPr txBox="1"/>
            <p:nvPr/>
          </p:nvSpPr>
          <p:spPr>
            <a:xfrm>
              <a:off x="1115616" y="6093296"/>
              <a:ext cx="187220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海外コンサルティング事業実績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64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カ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国／地域 </a:t>
              </a:r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357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件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5" name="正方形/長方形 134"/>
            <p:cNvSpPr/>
            <p:nvPr/>
          </p:nvSpPr>
          <p:spPr>
            <a:xfrm>
              <a:off x="3203848" y="6166465"/>
              <a:ext cx="504056" cy="35887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37" name="直線コネクタ 136"/>
            <p:cNvCxnSpPr/>
            <p:nvPr/>
          </p:nvCxnSpPr>
          <p:spPr>
            <a:xfrm>
              <a:off x="3203848" y="6166465"/>
              <a:ext cx="504056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テキスト ボックス 137"/>
            <p:cNvSpPr txBox="1"/>
            <p:nvPr/>
          </p:nvSpPr>
          <p:spPr>
            <a:xfrm>
              <a:off x="3707904" y="6093296"/>
              <a:ext cx="3888432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海外発電事業実績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営業運転中</a:t>
              </a:r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カ国／地域 </a:t>
              </a:r>
              <a:r>
                <a:rPr lang="en-US" altLang="ja-JP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36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件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設備出力合計</a:t>
              </a:r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2,085.5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</a:t>
              </a:r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kW</a:t>
              </a:r>
              <a:r>
                <a:rPr lang="ja-JP" altLang="en-US" sz="1100" dirty="0" err="1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持分出力合計</a:t>
              </a:r>
              <a:r>
                <a:rPr lang="en-US" altLang="ja-JP" sz="110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667.7</a:t>
              </a:r>
              <a:r>
                <a:rPr lang="ja-JP" altLang="en-US" sz="110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</a:t>
              </a:r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kW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9" name="テキスト ボックス 138"/>
            <p:cNvSpPr txBox="1"/>
            <p:nvPr/>
          </p:nvSpPr>
          <p:spPr>
            <a:xfrm>
              <a:off x="6948264" y="1196752"/>
              <a:ext cx="187220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＊</a:t>
              </a:r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2017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月末現在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41" name="テキスト ボックス 140"/>
          <p:cNvSpPr txBox="1"/>
          <p:nvPr/>
        </p:nvSpPr>
        <p:spPr>
          <a:xfrm>
            <a:off x="323528" y="188640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【J-POWER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海外展開の状況（営業運転中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170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218</Words>
  <Application>Microsoft Office PowerPoint</Application>
  <PresentationFormat>画面に合わせる (4:3)</PresentationFormat>
  <Paragraphs>54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JPOWER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JPOWER GROUP</dc:creator>
  <cp:lastModifiedBy>METI</cp:lastModifiedBy>
  <cp:revision>25</cp:revision>
  <cp:lastPrinted>2017-03-31T06:27:01Z</cp:lastPrinted>
  <dcterms:created xsi:type="dcterms:W3CDTF">2017-03-30T00:56:35Z</dcterms:created>
  <dcterms:modified xsi:type="dcterms:W3CDTF">2017-04-13T06:58:25Z</dcterms:modified>
</cp:coreProperties>
</file>