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87" autoAdjust="0"/>
  </p:normalViewPr>
  <p:slideViewPr>
    <p:cSldViewPr>
      <p:cViewPr varScale="1">
        <p:scale>
          <a:sx n="103" d="100"/>
          <a:sy n="103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●（年末）</a:t>
            </a:r>
            <a:r>
              <a:rPr kumimoji="1" lang="en-US" altLang="ja-JP" dirty="0" smtClean="0"/>
              <a:t>WEO</a:t>
            </a:r>
            <a:r>
              <a:rPr kumimoji="1" lang="ja-JP" altLang="en-US" dirty="0" smtClean="0"/>
              <a:t>の発行に合わせて更新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CO2</a:t>
            </a:r>
            <a:r>
              <a:rPr kumimoji="1" lang="ja-JP" altLang="en-US" dirty="0" smtClean="0"/>
              <a:t>削減効果試算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前提：利用率</a:t>
            </a:r>
            <a:r>
              <a:rPr kumimoji="1" lang="en-US" altLang="ja-JP" dirty="0" smtClean="0"/>
              <a:t>80%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BAU</a:t>
            </a:r>
            <a:r>
              <a:rPr kumimoji="1" lang="ja-JP" altLang="en-US" dirty="0" smtClean="0"/>
              <a:t>は亜臨界</a:t>
            </a:r>
            <a:r>
              <a:rPr kumimoji="1" lang="en-US" altLang="ja-JP" dirty="0" smtClean="0"/>
              <a:t>0.966kg/kWh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BAT</a:t>
            </a:r>
            <a:r>
              <a:rPr kumimoji="1" lang="ja-JP" altLang="en-US" dirty="0" smtClean="0"/>
              <a:t>は磯子実績</a:t>
            </a:r>
            <a:r>
              <a:rPr kumimoji="1" lang="en-US" altLang="ja-JP" dirty="0" smtClean="0"/>
              <a:t>0.830kg/kWh</a:t>
            </a:r>
          </a:p>
          <a:p>
            <a:r>
              <a:rPr kumimoji="1" lang="ja-JP" altLang="en-US" dirty="0" smtClean="0"/>
              <a:t>　　　　　既存の設備は全て亜臨界（</a:t>
            </a:r>
            <a:r>
              <a:rPr kumimoji="1" lang="en-US" altLang="ja-JP" dirty="0" smtClean="0"/>
              <a:t>BAU</a:t>
            </a:r>
            <a:r>
              <a:rPr kumimoji="1" lang="ja-JP" altLang="en-US" dirty="0" smtClean="0"/>
              <a:t>）として、</a:t>
            </a:r>
            <a:r>
              <a:rPr kumimoji="1" lang="en-US" altLang="ja-JP" dirty="0" smtClean="0"/>
              <a:t>IEA</a:t>
            </a:r>
            <a:r>
              <a:rPr kumimoji="1" lang="ja-JP" altLang="en-US" dirty="0" smtClean="0"/>
              <a:t>の現行政策シナリオの</a:t>
            </a:r>
            <a:r>
              <a:rPr kumimoji="1" lang="en-US" altLang="ja-JP" dirty="0" smtClean="0"/>
              <a:t>2040</a:t>
            </a:r>
            <a:r>
              <a:rPr kumimoji="1" lang="ja-JP" altLang="en-US" dirty="0" smtClean="0"/>
              <a:t>年までの増分は全て亜臨界（</a:t>
            </a:r>
            <a:r>
              <a:rPr kumimoji="1" lang="en-US" altLang="ja-JP" dirty="0" smtClean="0"/>
              <a:t>BAU</a:t>
            </a:r>
            <a:r>
              <a:rPr kumimoji="1" lang="ja-JP" altLang="en-US" dirty="0" smtClean="0"/>
              <a:t>）で増加していくと仮定（</a:t>
            </a:r>
            <a:r>
              <a:rPr kumimoji="1" lang="en-US" altLang="ja-JP" dirty="0" smtClean="0"/>
              <a:t>2040</a:t>
            </a:r>
            <a:r>
              <a:rPr kumimoji="1" lang="ja-JP" altLang="en-US" dirty="0" smtClean="0"/>
              <a:t>年時点で全て亜臨界と想定）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その設備を</a:t>
            </a:r>
            <a:r>
              <a:rPr kumimoji="1" lang="en-US" altLang="ja-JP" dirty="0" smtClean="0"/>
              <a:t>2040</a:t>
            </a:r>
            <a:r>
              <a:rPr kumimoji="1" lang="ja-JP" altLang="en-US" dirty="0" smtClean="0"/>
              <a:t>年断面で、それぞれ超々臨界（</a:t>
            </a:r>
            <a:r>
              <a:rPr kumimoji="1" lang="en-US" altLang="ja-JP" dirty="0" smtClean="0"/>
              <a:t>BAT</a:t>
            </a:r>
            <a:r>
              <a:rPr kumimoji="1" lang="ja-JP" altLang="en-US" dirty="0" smtClean="0"/>
              <a:t>）に置き換えたと仮定した際の削減効果。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アフリカ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→既存分リプレース効果：</a:t>
            </a:r>
            <a:r>
              <a:rPr kumimoji="1" lang="en-US" altLang="ja-JP" dirty="0" smtClean="0"/>
              <a:t>0.41</a:t>
            </a:r>
            <a:r>
              <a:rPr kumimoji="1" lang="ja-JP" altLang="en-US" dirty="0" smtClean="0"/>
              <a:t>億</a:t>
            </a:r>
            <a:r>
              <a:rPr kumimoji="1" lang="en-US" altLang="ja-JP" dirty="0" smtClean="0"/>
              <a:t>t</a:t>
            </a:r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</a:t>
            </a:r>
            <a:r>
              <a:rPr kumimoji="1" lang="ja-JP" altLang="en-US" dirty="0" smtClean="0"/>
              <a:t>増分の</a:t>
            </a:r>
            <a:r>
              <a:rPr kumimoji="1" lang="en-US" altLang="ja-JP" dirty="0" smtClean="0"/>
              <a:t>BAT</a:t>
            </a:r>
            <a:r>
              <a:rPr kumimoji="1" lang="ja-JP" altLang="en-US" dirty="0" smtClean="0"/>
              <a:t>適用効果：</a:t>
            </a:r>
            <a:r>
              <a:rPr kumimoji="1" lang="en-US" altLang="ja-JP" dirty="0" smtClean="0"/>
              <a:t>0.27</a:t>
            </a:r>
            <a:r>
              <a:rPr kumimoji="1" lang="ja-JP" altLang="en-US" dirty="0" smtClean="0"/>
              <a:t>億</a:t>
            </a:r>
            <a:r>
              <a:rPr kumimoji="1" lang="en-US" altLang="ja-JP" dirty="0" smtClean="0"/>
              <a:t>t</a:t>
            </a:r>
          </a:p>
          <a:p>
            <a:r>
              <a:rPr kumimoji="1" lang="en-US" altLang="ja-JP" baseline="0" dirty="0" smtClean="0"/>
              <a:t>      </a:t>
            </a:r>
            <a:r>
              <a:rPr kumimoji="1" lang="en-US" altLang="ja-JP" dirty="0" smtClean="0"/>
              <a:t>2040</a:t>
            </a:r>
            <a:r>
              <a:rPr kumimoji="1" lang="ja-JP" altLang="en-US" dirty="0" smtClean="0"/>
              <a:t>年全体の</a:t>
            </a:r>
            <a:r>
              <a:rPr kumimoji="1" lang="en-US" altLang="ja-JP" dirty="0" smtClean="0"/>
              <a:t>BAT</a:t>
            </a:r>
            <a:r>
              <a:rPr kumimoji="1" lang="ja-JP" altLang="en-US" dirty="0" smtClean="0"/>
              <a:t>適用効果：</a:t>
            </a:r>
            <a:r>
              <a:rPr kumimoji="1" lang="en-US" altLang="ja-JP" dirty="0" smtClean="0"/>
              <a:t>0.68</a:t>
            </a:r>
            <a:r>
              <a:rPr kumimoji="1" lang="ja-JP" altLang="en-US" dirty="0" smtClean="0"/>
              <a:t>億</a:t>
            </a:r>
            <a:r>
              <a:rPr kumimoji="1" lang="en-US" altLang="ja-JP" dirty="0" smtClean="0"/>
              <a:t>t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アジア新興国（中印除）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→既存分リプレース効果：</a:t>
            </a:r>
            <a:r>
              <a:rPr kumimoji="1" lang="en-US" altLang="ja-JP" dirty="0" smtClean="0"/>
              <a:t>0.68</a:t>
            </a:r>
            <a:r>
              <a:rPr kumimoji="1" lang="ja-JP" altLang="en-US" dirty="0" smtClean="0"/>
              <a:t>億</a:t>
            </a:r>
            <a:r>
              <a:rPr kumimoji="1" lang="en-US" altLang="ja-JP" dirty="0" smtClean="0"/>
              <a:t>t</a:t>
            </a:r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</a:t>
            </a:r>
            <a:r>
              <a:rPr kumimoji="1" lang="ja-JP" altLang="en-US" dirty="0" smtClean="0"/>
              <a:t>増分の</a:t>
            </a:r>
            <a:r>
              <a:rPr kumimoji="1" lang="en-US" altLang="ja-JP" dirty="0" smtClean="0"/>
              <a:t>BAT</a:t>
            </a:r>
            <a:r>
              <a:rPr kumimoji="1" lang="ja-JP" altLang="en-US" dirty="0" smtClean="0"/>
              <a:t>適用効果：</a:t>
            </a:r>
            <a:r>
              <a:rPr kumimoji="1" lang="en-US" altLang="ja-JP" dirty="0" smtClean="0"/>
              <a:t>2.18</a:t>
            </a:r>
            <a:r>
              <a:rPr kumimoji="1" lang="ja-JP" altLang="en-US" dirty="0" smtClean="0"/>
              <a:t>億</a:t>
            </a:r>
            <a:r>
              <a:rPr kumimoji="1" lang="en-US" altLang="ja-JP" dirty="0" smtClean="0"/>
              <a:t>t</a:t>
            </a:r>
          </a:p>
          <a:p>
            <a:r>
              <a:rPr kumimoji="1" lang="en-US" altLang="ja-JP" baseline="0" dirty="0" smtClean="0"/>
              <a:t>      </a:t>
            </a:r>
            <a:r>
              <a:rPr kumimoji="1" lang="en-US" altLang="ja-JP" dirty="0" smtClean="0"/>
              <a:t>2040</a:t>
            </a:r>
            <a:r>
              <a:rPr kumimoji="1" lang="ja-JP" altLang="en-US" dirty="0" smtClean="0"/>
              <a:t>年全体の</a:t>
            </a:r>
            <a:r>
              <a:rPr kumimoji="1" lang="en-US" altLang="ja-JP" dirty="0" smtClean="0"/>
              <a:t>BAT</a:t>
            </a:r>
            <a:r>
              <a:rPr kumimoji="1" lang="ja-JP" altLang="en-US" dirty="0" smtClean="0"/>
              <a:t>適用効果：</a:t>
            </a:r>
            <a:r>
              <a:rPr kumimoji="1" lang="en-US" altLang="ja-JP" dirty="0" smtClean="0"/>
              <a:t>2.86</a:t>
            </a:r>
            <a:r>
              <a:rPr kumimoji="1" lang="ja-JP" altLang="en-US" dirty="0" smtClean="0"/>
              <a:t>億</a:t>
            </a:r>
            <a:r>
              <a:rPr kumimoji="1" lang="en-US" altLang="ja-JP" dirty="0" smtClean="0"/>
              <a:t>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A60CE-1FE5-412A-98F8-088DE1F893EC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5986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グループ化 139"/>
          <p:cNvGrpSpPr/>
          <p:nvPr/>
        </p:nvGrpSpPr>
        <p:grpSpPr>
          <a:xfrm>
            <a:off x="-21631" y="1052736"/>
            <a:ext cx="9149504" cy="5633146"/>
            <a:chOff x="-21631" y="1196752"/>
            <a:chExt cx="9149504" cy="5633146"/>
          </a:xfrm>
        </p:grpSpPr>
        <p:pic>
          <p:nvPicPr>
            <p:cNvPr id="41" name="Picture 3" descr="\\mpci990003.ring.meti.go.jp\Ddrive\UTAA2687\デスクトップ\その他\画像データ\worldmap2.jp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31" y="1196752"/>
              <a:ext cx="9149504" cy="5633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正方形/長方形 5"/>
            <p:cNvSpPr/>
            <p:nvPr/>
          </p:nvSpPr>
          <p:spPr>
            <a:xfrm>
              <a:off x="611560" y="3717032"/>
              <a:ext cx="288032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99592" y="4149080"/>
              <a:ext cx="13681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中近東・アフリカ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15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20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42</a:t>
              </a:r>
              <a:r>
                <a:rPr lang="ja-JP" altLang="en-US" sz="12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件</a:t>
              </a:r>
              <a:endParaRPr lang="en-US" altLang="ja-JP" sz="12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683568" y="2996952"/>
              <a:ext cx="288032" cy="4320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971600" y="3235623"/>
              <a:ext cx="10081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欧州・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CIS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14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カ国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20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</a:t>
              </a:r>
              <a:r>
                <a:rPr lang="ja-JP" altLang="en-US" sz="12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件</a:t>
              </a:r>
              <a:endParaRPr lang="en-US" altLang="ja-JP" sz="12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699792" y="1196752"/>
              <a:ext cx="288032" cy="28314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987824" y="1988840"/>
              <a:ext cx="12961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アジア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大洋州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21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カ国／地域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20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245</a:t>
              </a:r>
              <a:r>
                <a:rPr lang="ja-JP" altLang="en-US" sz="12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件</a:t>
              </a:r>
              <a:endParaRPr lang="en-US" altLang="ja-JP" sz="12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6876256" y="3633700"/>
              <a:ext cx="288032" cy="1326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7164288" y="3492297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北米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カ国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20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</a:t>
              </a:r>
              <a:r>
                <a:rPr lang="ja-JP" altLang="en-US" sz="12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件</a:t>
              </a:r>
              <a:endParaRPr lang="en-US" altLang="ja-JP" sz="12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8316416" y="4581128"/>
              <a:ext cx="288032" cy="9247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6864717" y="4918521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中南米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カ国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r"/>
              <a:r>
                <a:rPr lang="en-US" altLang="ja-JP" sz="20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49</a:t>
              </a:r>
              <a:r>
                <a:rPr lang="ja-JP" altLang="en-US" sz="1200" b="1" dirty="0" smtClean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件</a:t>
              </a:r>
              <a:endParaRPr lang="en-US" altLang="ja-JP" sz="1200" b="1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>
            <a:xfrm flipV="1">
              <a:off x="1115616" y="2852936"/>
              <a:ext cx="0" cy="28803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グループ化 27"/>
            <p:cNvGrpSpPr/>
            <p:nvPr/>
          </p:nvGrpSpPr>
          <p:grpSpPr>
            <a:xfrm>
              <a:off x="251520" y="2060848"/>
              <a:ext cx="1872208" cy="792089"/>
              <a:chOff x="251520" y="2060848"/>
              <a:chExt cx="1872208" cy="792089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251520" y="2060848"/>
                <a:ext cx="1872208" cy="7920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" name="直線コネクタ 14"/>
              <p:cNvCxnSpPr/>
              <p:nvPr/>
            </p:nvCxnSpPr>
            <p:spPr>
              <a:xfrm>
                <a:off x="251520" y="2060848"/>
                <a:ext cx="187220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テキスト ボックス 15"/>
              <p:cNvSpPr txBox="1"/>
              <p:nvPr/>
            </p:nvSpPr>
            <p:spPr>
              <a:xfrm>
                <a:off x="251520" y="2071881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ポーランド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kumimoji="1" lang="en-US" altLang="ja-JP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件）</a:t>
                </a:r>
                <a:endParaRPr kumimoji="1"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395536" y="2348880"/>
                <a:ext cx="158417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テキスト ボックス 93"/>
              <p:cNvSpPr txBox="1"/>
              <p:nvPr/>
            </p:nvSpPr>
            <p:spPr>
              <a:xfrm>
                <a:off x="251520" y="2348880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設備出力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4.8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</a:t>
                </a:r>
              </a:p>
              <a:p>
                <a:pPr algn="ctr"/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うち持分出力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2.4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kW)</a:t>
                </a:r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971600" y="5085184"/>
              <a:ext cx="1872208" cy="792089"/>
              <a:chOff x="971600" y="5085184"/>
              <a:chExt cx="1872208" cy="792089"/>
            </a:xfrm>
          </p:grpSpPr>
          <p:sp>
            <p:nvSpPr>
              <p:cNvPr id="98" name="正方形/長方形 97"/>
              <p:cNvSpPr/>
              <p:nvPr/>
            </p:nvSpPr>
            <p:spPr>
              <a:xfrm>
                <a:off x="971600" y="5085184"/>
                <a:ext cx="1872208" cy="7920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5" name="直線コネクタ 94"/>
              <p:cNvCxnSpPr/>
              <p:nvPr/>
            </p:nvCxnSpPr>
            <p:spPr>
              <a:xfrm>
                <a:off x="971600" y="5085184"/>
                <a:ext cx="187220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テキスト ボックス 95"/>
              <p:cNvSpPr txBox="1"/>
              <p:nvPr/>
            </p:nvSpPr>
            <p:spPr>
              <a:xfrm>
                <a:off x="971600" y="5096217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タイ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en-US" altLang="ja-JP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16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件）</a:t>
                </a:r>
                <a:endParaRPr kumimoji="1"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971600" y="5373216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設備出力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594.7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</a:t>
                </a:r>
              </a:p>
              <a:p>
                <a:pPr algn="ctr"/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うち持分出力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330.0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kW)</a:t>
                </a:r>
              </a:p>
            </p:txBody>
          </p:sp>
          <p:cxnSp>
            <p:nvCxnSpPr>
              <p:cNvPr id="99" name="直線コネクタ 98"/>
              <p:cNvCxnSpPr/>
              <p:nvPr/>
            </p:nvCxnSpPr>
            <p:spPr>
              <a:xfrm>
                <a:off x="1115616" y="5373216"/>
                <a:ext cx="158417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直線コネクタ 99"/>
            <p:cNvCxnSpPr/>
            <p:nvPr/>
          </p:nvCxnSpPr>
          <p:spPr>
            <a:xfrm flipH="1">
              <a:off x="2483768" y="4437114"/>
              <a:ext cx="864096" cy="0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2483768" y="4437114"/>
              <a:ext cx="0" cy="65910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>
              <a:off x="3851920" y="4437112"/>
              <a:ext cx="288032" cy="2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4139952" y="4437112"/>
              <a:ext cx="0" cy="5150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グループ化 102"/>
            <p:cNvGrpSpPr/>
            <p:nvPr/>
          </p:nvGrpSpPr>
          <p:grpSpPr>
            <a:xfrm>
              <a:off x="3707904" y="4941167"/>
              <a:ext cx="1872208" cy="792089"/>
              <a:chOff x="971600" y="5085184"/>
              <a:chExt cx="1872208" cy="792089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971600" y="5085184"/>
                <a:ext cx="1872208" cy="7920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5" name="直線コネクタ 104"/>
              <p:cNvCxnSpPr/>
              <p:nvPr/>
            </p:nvCxnSpPr>
            <p:spPr>
              <a:xfrm>
                <a:off x="971600" y="5085184"/>
                <a:ext cx="187220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テキスト ボックス 105"/>
              <p:cNvSpPr txBox="1"/>
              <p:nvPr/>
            </p:nvSpPr>
            <p:spPr>
              <a:xfrm>
                <a:off x="971600" y="5096217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フィリピン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en-US" altLang="ja-JP" sz="1000" b="1" dirty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件）</a:t>
                </a:r>
                <a:endParaRPr kumimoji="1"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971600" y="5373216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設備出力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72.8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</a:t>
                </a:r>
              </a:p>
              <a:p>
                <a:pPr algn="ctr"/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うち持分出力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36.4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kW)</a:t>
                </a:r>
              </a:p>
            </p:txBody>
          </p:sp>
          <p:cxnSp>
            <p:nvCxnSpPr>
              <p:cNvPr id="108" name="直線コネクタ 107"/>
              <p:cNvCxnSpPr/>
              <p:nvPr/>
            </p:nvCxnSpPr>
            <p:spPr>
              <a:xfrm>
                <a:off x="1115616" y="5373216"/>
                <a:ext cx="158417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直線コネクタ 108"/>
            <p:cNvCxnSpPr/>
            <p:nvPr/>
          </p:nvCxnSpPr>
          <p:spPr>
            <a:xfrm>
              <a:off x="3851920" y="4149080"/>
              <a:ext cx="504056" cy="0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グループ化 109"/>
            <p:cNvGrpSpPr/>
            <p:nvPr/>
          </p:nvGrpSpPr>
          <p:grpSpPr>
            <a:xfrm>
              <a:off x="4355976" y="3861047"/>
              <a:ext cx="1872208" cy="792089"/>
              <a:chOff x="971600" y="5085184"/>
              <a:chExt cx="1872208" cy="792089"/>
            </a:xfrm>
          </p:grpSpPr>
          <p:sp>
            <p:nvSpPr>
              <p:cNvPr id="111" name="正方形/長方形 110"/>
              <p:cNvSpPr/>
              <p:nvPr/>
            </p:nvSpPr>
            <p:spPr>
              <a:xfrm>
                <a:off x="971600" y="5085184"/>
                <a:ext cx="1872208" cy="7920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2" name="直線コネクタ 111"/>
              <p:cNvCxnSpPr/>
              <p:nvPr/>
            </p:nvCxnSpPr>
            <p:spPr>
              <a:xfrm>
                <a:off x="971600" y="5085184"/>
                <a:ext cx="187220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テキスト ボックス 112"/>
              <p:cNvSpPr txBox="1"/>
              <p:nvPr/>
            </p:nvSpPr>
            <p:spPr>
              <a:xfrm>
                <a:off x="971600" y="5096217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台湾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en-US" altLang="ja-JP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件）</a:t>
                </a:r>
                <a:endParaRPr kumimoji="1"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971600" y="5373216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設備出力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67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</a:t>
                </a:r>
              </a:p>
              <a:p>
                <a:pPr algn="ctr"/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うち持分出力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26.8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kW)</a:t>
                </a:r>
              </a:p>
            </p:txBody>
          </p:sp>
          <p:cxnSp>
            <p:nvCxnSpPr>
              <p:cNvPr id="115" name="直線コネクタ 114"/>
              <p:cNvCxnSpPr/>
              <p:nvPr/>
            </p:nvCxnSpPr>
            <p:spPr>
              <a:xfrm>
                <a:off x="1115616" y="5373216"/>
                <a:ext cx="158417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グループ化 115"/>
            <p:cNvGrpSpPr/>
            <p:nvPr/>
          </p:nvGrpSpPr>
          <p:grpSpPr>
            <a:xfrm>
              <a:off x="4139952" y="2420887"/>
              <a:ext cx="1872208" cy="792089"/>
              <a:chOff x="971600" y="5085184"/>
              <a:chExt cx="1872208" cy="792089"/>
            </a:xfrm>
          </p:grpSpPr>
          <p:sp>
            <p:nvSpPr>
              <p:cNvPr id="117" name="正方形/長方形 116"/>
              <p:cNvSpPr/>
              <p:nvPr/>
            </p:nvSpPr>
            <p:spPr>
              <a:xfrm>
                <a:off x="971600" y="5085184"/>
                <a:ext cx="1872208" cy="7920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8" name="直線コネクタ 117"/>
              <p:cNvCxnSpPr/>
              <p:nvPr/>
            </p:nvCxnSpPr>
            <p:spPr>
              <a:xfrm>
                <a:off x="971600" y="5085184"/>
                <a:ext cx="187220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テキスト ボックス 118"/>
              <p:cNvSpPr txBox="1"/>
              <p:nvPr/>
            </p:nvSpPr>
            <p:spPr>
              <a:xfrm>
                <a:off x="971600" y="5096217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中国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en-US" altLang="ja-JP" sz="1000" b="1" dirty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5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件）</a:t>
                </a:r>
                <a:endParaRPr kumimoji="1"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20" name="テキスト ボックス 119"/>
              <p:cNvSpPr txBox="1"/>
              <p:nvPr/>
            </p:nvSpPr>
            <p:spPr>
              <a:xfrm>
                <a:off x="971600" y="5373216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設備出力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895.8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</a:t>
                </a:r>
              </a:p>
              <a:p>
                <a:pPr algn="ctr"/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うち持分出力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93.6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kW)</a:t>
                </a:r>
              </a:p>
            </p:txBody>
          </p:sp>
          <p:cxnSp>
            <p:nvCxnSpPr>
              <p:cNvPr id="121" name="直線コネクタ 120"/>
              <p:cNvCxnSpPr/>
              <p:nvPr/>
            </p:nvCxnSpPr>
            <p:spPr>
              <a:xfrm>
                <a:off x="1115616" y="5373216"/>
                <a:ext cx="158417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直線コネクタ 121"/>
            <p:cNvCxnSpPr/>
            <p:nvPr/>
          </p:nvCxnSpPr>
          <p:spPr>
            <a:xfrm flipV="1">
              <a:off x="3635896" y="2996952"/>
              <a:ext cx="0" cy="720080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>
              <a:off x="3635896" y="2996952"/>
              <a:ext cx="50405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グループ化 124"/>
            <p:cNvGrpSpPr/>
            <p:nvPr/>
          </p:nvGrpSpPr>
          <p:grpSpPr>
            <a:xfrm>
              <a:off x="6660232" y="2276871"/>
              <a:ext cx="1872208" cy="792089"/>
              <a:chOff x="251520" y="2060848"/>
              <a:chExt cx="1872208" cy="792089"/>
            </a:xfrm>
          </p:grpSpPr>
          <p:sp>
            <p:nvSpPr>
              <p:cNvPr id="126" name="正方形/長方形 125"/>
              <p:cNvSpPr/>
              <p:nvPr/>
            </p:nvSpPr>
            <p:spPr>
              <a:xfrm>
                <a:off x="251520" y="2060848"/>
                <a:ext cx="1872208" cy="7920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7" name="直線コネクタ 126"/>
              <p:cNvCxnSpPr/>
              <p:nvPr/>
            </p:nvCxnSpPr>
            <p:spPr>
              <a:xfrm>
                <a:off x="251520" y="2060848"/>
                <a:ext cx="187220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テキスト ボックス 127"/>
              <p:cNvSpPr txBox="1"/>
              <p:nvPr/>
            </p:nvSpPr>
            <p:spPr>
              <a:xfrm>
                <a:off x="251520" y="2071881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米国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</a:t>
                </a:r>
                <a:r>
                  <a:rPr lang="en-US" altLang="ja-JP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10</a:t>
                </a:r>
                <a:r>
                  <a:rPr kumimoji="1" lang="ja-JP" altLang="en-US" sz="1000" b="1" dirty="0" smtClean="0">
                    <a:solidFill>
                      <a:srgbClr val="C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件）</a:t>
                </a:r>
                <a:endParaRPr kumimoji="1" lang="ja-JP" altLang="en-US" sz="100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129" name="直線コネクタ 128"/>
              <p:cNvCxnSpPr/>
              <p:nvPr/>
            </p:nvCxnSpPr>
            <p:spPr>
              <a:xfrm>
                <a:off x="395536" y="2348880"/>
                <a:ext cx="158417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テキスト ボックス 129"/>
              <p:cNvSpPr txBox="1"/>
              <p:nvPr/>
            </p:nvSpPr>
            <p:spPr>
              <a:xfrm>
                <a:off x="251520" y="2348880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設備出力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450.4</a:t>
                </a:r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kumimoji="1"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</a:t>
                </a:r>
              </a:p>
              <a:p>
                <a:pPr algn="ctr"/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うち持分出力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178.5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kW)</a:t>
                </a:r>
              </a:p>
            </p:txBody>
          </p:sp>
        </p:grpSp>
        <p:cxnSp>
          <p:nvCxnSpPr>
            <p:cNvPr id="131" name="直線コネクタ 130"/>
            <p:cNvCxnSpPr/>
            <p:nvPr/>
          </p:nvCxnSpPr>
          <p:spPr>
            <a:xfrm flipV="1">
              <a:off x="7452320" y="3068960"/>
              <a:ext cx="0" cy="360040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正方形/長方形 132"/>
            <p:cNvSpPr/>
            <p:nvPr/>
          </p:nvSpPr>
          <p:spPr>
            <a:xfrm>
              <a:off x="971600" y="6166464"/>
              <a:ext cx="144016" cy="3588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1115616" y="6093296"/>
              <a:ext cx="187220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海外コンサルティング事業実績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64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国／地域 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357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件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3203848" y="6166465"/>
              <a:ext cx="504056" cy="3588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7" name="直線コネクタ 136"/>
            <p:cNvCxnSpPr/>
            <p:nvPr/>
          </p:nvCxnSpPr>
          <p:spPr>
            <a:xfrm>
              <a:off x="3203848" y="6166465"/>
              <a:ext cx="50405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テキスト ボックス 137"/>
            <p:cNvSpPr txBox="1"/>
            <p:nvPr/>
          </p:nvSpPr>
          <p:spPr>
            <a:xfrm>
              <a:off x="3707904" y="6093296"/>
              <a:ext cx="388843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海外発電事業実績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営業運転中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カ国／地域 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36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件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設備出力合計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2,085.5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lang="ja-JP" altLang="en-US" sz="11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持分出力合計</a:t>
              </a:r>
              <a:r>
                <a:rPr lang="en-US" altLang="ja-JP" sz="110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667.7</a:t>
              </a:r>
              <a:r>
                <a:rPr lang="ja-JP" altLang="en-US" sz="110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kW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6948264" y="1196752"/>
              <a:ext cx="18722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＊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2017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月末現在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41" name="テキスト ボックス 140"/>
          <p:cNvSpPr txBox="1"/>
          <p:nvPr/>
        </p:nvSpPr>
        <p:spPr>
          <a:xfrm>
            <a:off x="323528" y="18864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【J-POWER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海外展開の状況（営業運転中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7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218</Words>
  <Application>Microsoft Office PowerPoint</Application>
  <PresentationFormat>画面に合わせる (4:3)</PresentationFormat>
  <Paragraphs>54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25</cp:revision>
  <cp:lastPrinted>2017-03-31T06:27:01Z</cp:lastPrinted>
  <dcterms:created xsi:type="dcterms:W3CDTF">2017-03-30T00:56:35Z</dcterms:created>
  <dcterms:modified xsi:type="dcterms:W3CDTF">2017-04-13T06:58:25Z</dcterms:modified>
</cp:coreProperties>
</file>