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47" autoAdjust="0"/>
  </p:normalViewPr>
  <p:slideViewPr>
    <p:cSldViewPr>
      <p:cViewPr>
        <p:scale>
          <a:sx n="70" d="100"/>
          <a:sy n="70" d="100"/>
        </p:scale>
        <p:origin x="-1044" y="-104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769424" y="71046"/>
            <a:ext cx="108316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050" b="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機密性○</a:t>
            </a:r>
            <a:endParaRPr kumimoji="1" lang="en-US" altLang="ja-JP" sz="1050" b="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正方形/長方形 39"/>
          <p:cNvSpPr/>
          <p:nvPr/>
        </p:nvSpPr>
        <p:spPr bwMode="auto">
          <a:xfrm>
            <a:off x="-146575" y="2089422"/>
            <a:ext cx="804253" cy="627049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500" b="1" dirty="0" smtClean="0">
                <a:latin typeface="+mn-ea"/>
                <a:cs typeface="Meiryo UI" panose="020B0604030504040204" pitchFamily="50" charset="-128"/>
              </a:rPr>
              <a:t>現状</a:t>
            </a:r>
            <a:endParaRPr kumimoji="0" lang="en-US" altLang="ja-JP" sz="15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-146574" y="2923961"/>
            <a:ext cx="804254" cy="538608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500" b="1" dirty="0" smtClean="0">
                <a:latin typeface="+mn-ea"/>
                <a:cs typeface="Meiryo UI" panose="020B0604030504040204" pitchFamily="50" charset="-128"/>
              </a:rPr>
              <a:t>経営</a:t>
            </a:r>
            <a:endParaRPr kumimoji="0" lang="en-US" altLang="ja-JP" sz="1500" b="1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1500" b="1" dirty="0" smtClean="0">
                <a:latin typeface="+mn-ea"/>
                <a:cs typeface="Meiryo UI" panose="020B0604030504040204" pitchFamily="50" charset="-128"/>
              </a:rPr>
              <a:t>計画</a:t>
            </a:r>
            <a:endParaRPr kumimoji="0" lang="en-US" altLang="ja-JP" sz="1500" b="1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2642873" y="1700808"/>
            <a:ext cx="1779310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900" dirty="0" smtClean="0">
                <a:latin typeface="+mn-ea"/>
                <a:cs typeface="Meiryo UI" panose="020B0604030504040204" pitchFamily="50" charset="-128"/>
              </a:rPr>
              <a:t>関西電力</a:t>
            </a:r>
            <a:endParaRPr lang="ja-JP" altLang="en-US" sz="19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-218584" y="3517696"/>
            <a:ext cx="1008113" cy="5770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1500" dirty="0" smtClean="0">
                <a:latin typeface="+mn-ea"/>
                <a:cs typeface="Meiryo UI" panose="020B0604030504040204" pitchFamily="50" charset="-128"/>
              </a:rPr>
              <a:t>特 色</a:t>
            </a:r>
            <a:endParaRPr kumimoji="0" lang="en-US" altLang="ja-JP" sz="1500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kumimoji="0" lang="ja-JP" altLang="en-US" sz="900" dirty="0" smtClean="0">
                <a:latin typeface="+mn-ea"/>
                <a:cs typeface="Meiryo UI" panose="020B0604030504040204" pitchFamily="50" charset="-128"/>
              </a:rPr>
              <a:t>（経営計画等抜粋）</a:t>
            </a:r>
            <a:endParaRPr kumimoji="0" lang="en-US" altLang="ja-JP" sz="9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2631544" y="2927323"/>
            <a:ext cx="1794389" cy="538609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10</a:t>
            </a:r>
            <a:r>
              <a:rPr lang="ja-JP" altLang="en-US" sz="2000" b="1" dirty="0" smtClean="0">
                <a:latin typeface="+mn-ea"/>
                <a:cs typeface="Meiryo UI" panose="020B0604030504040204" pitchFamily="50" charset="-128"/>
              </a:rPr>
              <a:t>～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12 GW</a:t>
            </a:r>
          </a:p>
          <a:p>
            <a:pPr algn="ctr"/>
            <a:endParaRPr lang="en-US" altLang="ja-JP" sz="100" b="1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’25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年目標：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’16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～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’18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中期経営計画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636400" y="2088892"/>
            <a:ext cx="1785783" cy="538609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1.4 GW</a:t>
            </a:r>
            <a:r>
              <a:rPr lang="en-US" altLang="ja-JP" sz="11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 ※</a:t>
            </a:r>
            <a:endParaRPr lang="en-US" altLang="ja-JP" sz="2000" b="1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’17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月時点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6" name="二等辺三角形 45"/>
          <p:cNvSpPr/>
          <p:nvPr/>
        </p:nvSpPr>
        <p:spPr bwMode="auto">
          <a:xfrm rot="10800000">
            <a:off x="2661738" y="2769348"/>
            <a:ext cx="1656631" cy="10104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+mn-ea"/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2636401" y="3471558"/>
            <a:ext cx="1785782" cy="900246"/>
          </a:xfrm>
          <a:prstGeom prst="rect">
            <a:avLst/>
          </a:prstGeom>
          <a:noFill/>
          <a:ln w="22225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海外事務所設置等を通じた現地ネットワーク強化や投資地域・対象を欧米・再エネ等に拡大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し案件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獲得を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目指す。</a:t>
            </a:r>
            <a:endParaRPr lang="ja-JP" altLang="en-US" sz="105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764945" y="1728385"/>
            <a:ext cx="1785783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1400" dirty="0" smtClean="0">
                <a:latin typeface="+mn-ea"/>
                <a:cs typeface="Meiryo UI" panose="020B0604030504040204" pitchFamily="50" charset="-128"/>
              </a:rPr>
              <a:t>JERA</a:t>
            </a:r>
            <a:r>
              <a:rPr lang="ja-JP" altLang="en-US" sz="1200" dirty="0" smtClean="0">
                <a:latin typeface="+mn-ea"/>
                <a:cs typeface="Meiryo UI" panose="020B0604030504040204" pitchFamily="50" charset="-128"/>
              </a:rPr>
              <a:t>（東電・中部</a:t>
            </a:r>
            <a:r>
              <a:rPr lang="en-US" altLang="ja-JP" sz="1200" dirty="0" smtClean="0">
                <a:latin typeface="+mn-ea"/>
                <a:cs typeface="Meiryo UI" panose="020B0604030504040204" pitchFamily="50" charset="-128"/>
              </a:rPr>
              <a:t>)</a:t>
            </a:r>
          </a:p>
        </p:txBody>
      </p:sp>
      <p:sp>
        <p:nvSpPr>
          <p:cNvPr id="49" name="正方形/長方形 48"/>
          <p:cNvSpPr/>
          <p:nvPr/>
        </p:nvSpPr>
        <p:spPr>
          <a:xfrm>
            <a:off x="760089" y="2923960"/>
            <a:ext cx="1794389" cy="553998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20 GW</a:t>
            </a:r>
          </a:p>
          <a:p>
            <a:pPr algn="ctr"/>
            <a:r>
              <a:rPr lang="en-US" altLang="ja-JP" sz="900" dirty="0" smtClean="0">
                <a:latin typeface="+mn-ea"/>
                <a:cs typeface="Meiryo UI" panose="020B0604030504040204" pitchFamily="50" charset="-128"/>
              </a:rPr>
              <a:t>’30</a:t>
            </a:r>
            <a:r>
              <a:rPr lang="ja-JP" altLang="en-US" sz="900" dirty="0" smtClean="0">
                <a:latin typeface="+mn-ea"/>
                <a:cs typeface="Meiryo UI" panose="020B0604030504040204" pitchFamily="50" charset="-128"/>
              </a:rPr>
              <a:t>年目標：</a:t>
            </a:r>
            <a:r>
              <a:rPr lang="en-US" altLang="ja-JP" sz="900" dirty="0" smtClean="0">
                <a:latin typeface="+mn-ea"/>
                <a:cs typeface="Meiryo UI" panose="020B0604030504040204" pitchFamily="50" charset="-128"/>
              </a:rPr>
              <a:t>’16</a:t>
            </a:r>
            <a:r>
              <a:rPr lang="ja-JP" altLang="en-US" sz="900" dirty="0">
                <a:latin typeface="+mn-ea"/>
                <a:cs typeface="Meiryo UI" panose="020B0604030504040204" pitchFamily="50" charset="-128"/>
              </a:rPr>
              <a:t>年事業</a:t>
            </a:r>
            <a:r>
              <a:rPr lang="ja-JP" altLang="en-US" sz="900" dirty="0" smtClean="0">
                <a:latin typeface="+mn-ea"/>
                <a:cs typeface="Meiryo UI" panose="020B0604030504040204" pitchFamily="50" charset="-128"/>
              </a:rPr>
              <a:t>計画</a:t>
            </a:r>
            <a:endParaRPr lang="en-US" altLang="ja-JP" sz="9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764945" y="2085529"/>
            <a:ext cx="1785783" cy="538609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5.9GW</a:t>
            </a:r>
            <a:r>
              <a:rPr lang="en-US" altLang="ja-JP" sz="1100" b="1" dirty="0" smtClean="0">
                <a:latin typeface="+mn-ea"/>
                <a:cs typeface="Meiryo UI" panose="020B0604030504040204" pitchFamily="50" charset="-128"/>
              </a:rPr>
              <a:t>※</a:t>
            </a:r>
            <a:endParaRPr lang="en-US" altLang="ja-JP" sz="2000" b="1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’17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800" dirty="0">
                <a:latin typeface="+mn-ea"/>
                <a:cs typeface="Meiryo UI" panose="020B0604030504040204" pitchFamily="50" charset="-128"/>
              </a:rPr>
              <a:t>2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月時点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1" name="二等辺三角形 50"/>
          <p:cNvSpPr/>
          <p:nvPr/>
        </p:nvSpPr>
        <p:spPr bwMode="auto">
          <a:xfrm rot="10800000">
            <a:off x="944321" y="2765985"/>
            <a:ext cx="1467902" cy="10104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+mn-ea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76412" y="3471558"/>
            <a:ext cx="1874316" cy="900246"/>
          </a:xfrm>
          <a:prstGeom prst="rect">
            <a:avLst/>
          </a:prstGeom>
          <a:noFill/>
          <a:ln w="22225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アジア・中東・北米を中心に、北米等のマーチャント事業、再エネにも積極的に事業拡大。燃料事業も手がける。</a:t>
            </a:r>
            <a:endParaRPr lang="ja-JP" altLang="en-US" sz="105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-162203" y="4266035"/>
            <a:ext cx="1735729" cy="2885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en-US" altLang="ja-JP" sz="1050" dirty="0" smtClean="0">
                <a:latin typeface="+mn-ea"/>
                <a:cs typeface="Meiryo UI" panose="020B0604030504040204" pitchFamily="50" charset="-128"/>
              </a:rPr>
              <a:t>※</a:t>
            </a:r>
            <a:r>
              <a:rPr kumimoji="0" lang="ja-JP" altLang="en-US" sz="1050" dirty="0">
                <a:latin typeface="+mn-ea"/>
                <a:cs typeface="Meiryo UI" panose="020B0604030504040204" pitchFamily="50" charset="-128"/>
              </a:rPr>
              <a:t>開発・建設中を除く</a:t>
            </a:r>
            <a:r>
              <a:rPr kumimoji="0" lang="ja-JP" altLang="en-US" sz="1050" dirty="0" smtClean="0">
                <a:latin typeface="+mn-ea"/>
                <a:cs typeface="Meiryo UI" panose="020B0604030504040204" pitchFamily="50" charset="-128"/>
              </a:rPr>
              <a:t>国外発電容量</a:t>
            </a:r>
            <a:endParaRPr kumimoji="0" lang="en-US" altLang="ja-JP" sz="10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499000" y="1693832"/>
            <a:ext cx="1790639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900" dirty="0" smtClean="0">
                <a:latin typeface="+mn-ea"/>
                <a:cs typeface="Meiryo UI" panose="020B0604030504040204" pitchFamily="50" charset="-128"/>
              </a:rPr>
              <a:t>電源</a:t>
            </a:r>
            <a:r>
              <a:rPr lang="ja-JP" altLang="en-US" sz="1900" dirty="0">
                <a:latin typeface="+mn-ea"/>
                <a:cs typeface="Meiryo UI" panose="020B0604030504040204" pitchFamily="50" charset="-128"/>
              </a:rPr>
              <a:t>開発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4499000" y="2946153"/>
            <a:ext cx="1794389" cy="523220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>
                <a:latin typeface="+mn-ea"/>
                <a:cs typeface="Meiryo UI" panose="020B0604030504040204" pitchFamily="50" charset="-128"/>
              </a:rPr>
              <a:t>1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0 GW</a:t>
            </a: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’25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年目標：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’15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年中期経営計画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4503856" y="2093208"/>
            <a:ext cx="1785783" cy="538609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6.7 GW</a:t>
            </a:r>
            <a:r>
              <a:rPr lang="en-US" altLang="ja-JP" sz="1100" b="1" dirty="0">
                <a:solidFill>
                  <a:prstClr val="black"/>
                </a:solidFill>
                <a:latin typeface="+mn-ea"/>
                <a:cs typeface="Meiryo UI" panose="020B0604030504040204" pitchFamily="50" charset="-128"/>
              </a:rPr>
              <a:t> ※</a:t>
            </a:r>
            <a:endParaRPr lang="en-US" altLang="ja-JP" sz="2000" b="1" dirty="0" smtClean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’17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3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月時点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7" name="二等辺三角形 56"/>
          <p:cNvSpPr/>
          <p:nvPr/>
        </p:nvSpPr>
        <p:spPr bwMode="auto">
          <a:xfrm rot="10800000">
            <a:off x="4683232" y="2788178"/>
            <a:ext cx="1656631" cy="10104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+mn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499000" y="3479080"/>
            <a:ext cx="1785842" cy="900246"/>
          </a:xfrm>
          <a:prstGeom prst="rect">
            <a:avLst/>
          </a:prstGeom>
          <a:noFill/>
          <a:ln w="22225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高熱効率かつクリーンな石炭火力技術を武器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にアジア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を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中心に進出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。米国において多様な販売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形態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で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業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容拡大を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図る。</a:t>
            </a:r>
            <a:endParaRPr lang="ja-JP" altLang="en-US" sz="105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6302658" y="1685070"/>
            <a:ext cx="1895889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900" dirty="0" smtClean="0">
                <a:latin typeface="+mn-ea"/>
                <a:cs typeface="Meiryo UI" panose="020B0604030504040204" pitchFamily="50" charset="-128"/>
              </a:rPr>
              <a:t>東京ガス</a:t>
            </a:r>
            <a:endParaRPr lang="ja-JP" altLang="en-US" sz="19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6357908" y="2937392"/>
            <a:ext cx="1854360" cy="523220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+mn-ea"/>
                <a:cs typeface="Meiryo UI" panose="020B0604030504040204" pitchFamily="50" charset="-128"/>
              </a:rPr>
              <a:t>海外</a:t>
            </a:r>
            <a:r>
              <a:rPr lang="ja-JP" altLang="en-US" sz="2000" b="1" dirty="0" smtClean="0">
                <a:latin typeface="+mn-ea"/>
                <a:cs typeface="Meiryo UI" panose="020B0604030504040204" pitchFamily="50" charset="-128"/>
              </a:rPr>
              <a:t>比率</a:t>
            </a:r>
            <a:r>
              <a:rPr lang="en-US" altLang="ja-JP" sz="2000" b="1" dirty="0">
                <a:latin typeface="+mn-ea"/>
                <a:cs typeface="Meiryo UI" panose="020B0604030504040204" pitchFamily="50" charset="-128"/>
              </a:rPr>
              <a:t>25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%</a:t>
            </a:r>
            <a:endParaRPr lang="en-US" altLang="ja-JP" sz="2000" b="1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’20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年目標：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’11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年中期経営計画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362764" y="2084447"/>
            <a:ext cx="1845466" cy="523220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latin typeface="+mn-ea"/>
                <a:cs typeface="Meiryo UI" panose="020B0604030504040204" pitchFamily="50" charset="-128"/>
              </a:rPr>
              <a:t>海外比率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10%</a:t>
            </a:r>
          </a:p>
          <a:p>
            <a:pPr algn="ctr"/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利益ベース‘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09-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’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11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平均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2" name="二等辺三角形 61"/>
          <p:cNvSpPr/>
          <p:nvPr/>
        </p:nvSpPr>
        <p:spPr bwMode="auto">
          <a:xfrm rot="10800000">
            <a:off x="6542140" y="2779417"/>
            <a:ext cx="1467902" cy="10104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+mn-ea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6362763" y="3470319"/>
            <a:ext cx="1835785" cy="1061829"/>
          </a:xfrm>
          <a:prstGeom prst="rect">
            <a:avLst/>
          </a:prstGeom>
          <a:noFill/>
          <a:ln w="22225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上流分野では資源事業の拡大、</a:t>
            </a:r>
            <a:r>
              <a:rPr lang="en-US" altLang="ja-JP" sz="1050" dirty="0" smtClean="0">
                <a:latin typeface="+mn-ea"/>
                <a:cs typeface="Meiryo UI" panose="020B0604030504040204" pitchFamily="50" charset="-128"/>
              </a:rPr>
              <a:t>LNG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バリュ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ー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チェーン構築を目指す。中下流分野はエネルギーサービス、エンジニアリング</a:t>
            </a:r>
            <a:r>
              <a:rPr lang="ja-JP" altLang="en-US" sz="1050" dirty="0">
                <a:latin typeface="+mn-ea"/>
                <a:cs typeface="Meiryo UI" panose="020B0604030504040204" pitchFamily="50" charset="-128"/>
              </a:rPr>
              <a:t>事業の海外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展開を志向。</a:t>
            </a:r>
            <a:endParaRPr lang="ja-JP" altLang="en-US" sz="105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8271615" y="1685069"/>
            <a:ext cx="1794389" cy="3847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900" dirty="0">
                <a:latin typeface="+mn-ea"/>
                <a:cs typeface="Meiryo UI" panose="020B0604030504040204" pitchFamily="50" charset="-128"/>
              </a:rPr>
              <a:t>大阪ガス</a:t>
            </a:r>
          </a:p>
        </p:txBody>
      </p:sp>
      <p:sp>
        <p:nvSpPr>
          <p:cNvPr id="65" name="正方形/長方形 64"/>
          <p:cNvSpPr/>
          <p:nvPr/>
        </p:nvSpPr>
        <p:spPr>
          <a:xfrm>
            <a:off x="8271615" y="2937391"/>
            <a:ext cx="1794389" cy="523220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latin typeface="+mn-ea"/>
                <a:cs typeface="Meiryo UI" panose="020B0604030504040204" pitchFamily="50" charset="-128"/>
              </a:rPr>
              <a:t>海外</a:t>
            </a:r>
            <a:r>
              <a:rPr lang="ja-JP" altLang="en-US" sz="2000" b="1" dirty="0" smtClean="0">
                <a:latin typeface="+mn-ea"/>
                <a:cs typeface="Meiryo UI" panose="020B0604030504040204" pitchFamily="50" charset="-128"/>
              </a:rPr>
              <a:t>比率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1/3 </a:t>
            </a:r>
            <a:endParaRPr lang="en-US" altLang="ja-JP" sz="800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’30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年目標：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’17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年中長期経営計画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8276471" y="2084446"/>
            <a:ext cx="1789533" cy="538609"/>
          </a:xfrm>
          <a:prstGeom prst="rect">
            <a:avLst/>
          </a:prstGeom>
          <a:ln w="22225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 smtClean="0">
                <a:latin typeface="+mn-ea"/>
                <a:cs typeface="Meiryo UI" panose="020B0604030504040204" pitchFamily="50" charset="-128"/>
              </a:rPr>
              <a:t>海外比率</a:t>
            </a:r>
            <a:r>
              <a:rPr lang="en-US" altLang="ja-JP" sz="2000" b="1" dirty="0" smtClean="0">
                <a:latin typeface="+mn-ea"/>
                <a:cs typeface="Meiryo UI" panose="020B0604030504040204" pitchFamily="50" charset="-128"/>
              </a:rPr>
              <a:t>5%</a:t>
            </a:r>
          </a:p>
          <a:p>
            <a:pPr algn="ctr"/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利益ベース</a:t>
            </a:r>
            <a:r>
              <a:rPr lang="en-US" altLang="ja-JP" sz="800" dirty="0" smtClean="0">
                <a:latin typeface="+mn-ea"/>
                <a:cs typeface="Meiryo UI" panose="020B0604030504040204" pitchFamily="50" charset="-128"/>
              </a:rPr>
              <a:t>’17</a:t>
            </a:r>
            <a:r>
              <a:rPr lang="ja-JP" altLang="en-US" sz="800" dirty="0" smtClean="0">
                <a:latin typeface="+mn-ea"/>
                <a:cs typeface="Meiryo UI" panose="020B0604030504040204" pitchFamily="50" charset="-128"/>
              </a:rPr>
              <a:t>年度予測</a:t>
            </a:r>
            <a:endParaRPr lang="en-US" altLang="ja-JP" sz="800" dirty="0" smtClean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67" name="二等辺三角形 66"/>
          <p:cNvSpPr/>
          <p:nvPr/>
        </p:nvSpPr>
        <p:spPr bwMode="auto">
          <a:xfrm rot="10800000">
            <a:off x="8455847" y="2779416"/>
            <a:ext cx="1467902" cy="101042"/>
          </a:xfrm>
          <a:prstGeom prst="triangl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+mn-ea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8198548" y="3470318"/>
            <a:ext cx="2092064" cy="1061829"/>
          </a:xfrm>
          <a:prstGeom prst="rect">
            <a:avLst/>
          </a:prstGeom>
          <a:noFill/>
          <a:ln w="22225">
            <a:noFill/>
          </a:ln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北米、アジア、オセアニア中心に、上流から中下流までの事業拡大を目指す。①重点活動地域への経営資源集中投下②協業、</a:t>
            </a:r>
            <a:r>
              <a:rPr lang="en-US" altLang="ja-JP" sz="1050" dirty="0" smtClean="0">
                <a:latin typeface="+mn-ea"/>
                <a:cs typeface="Meiryo UI" panose="020B0604030504040204" pitchFamily="50" charset="-128"/>
              </a:rPr>
              <a:t>M&amp;A</a:t>
            </a:r>
            <a:r>
              <a:rPr lang="ja-JP" altLang="en-US" sz="1050" dirty="0" smtClean="0">
                <a:latin typeface="+mn-ea"/>
                <a:cs typeface="Meiryo UI" panose="020B0604030504040204" pitchFamily="50" charset="-128"/>
              </a:rPr>
              <a:t>③事業関与を高め事業推進力向上</a:t>
            </a:r>
            <a:endParaRPr lang="ja-JP" altLang="en-US" sz="1050" dirty="0">
              <a:latin typeface="+mn-ea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49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288</Words>
  <Application>Microsoft Office PowerPoint</Application>
  <PresentationFormat>A4 210 x 297 mm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1</cp:revision>
  <cp:lastPrinted>2015-08-21T06:55:03Z</cp:lastPrinted>
  <dcterms:created xsi:type="dcterms:W3CDTF">2017-04-13T06:53:09Z</dcterms:created>
  <dcterms:modified xsi:type="dcterms:W3CDTF">2017-04-13T06:53:55Z</dcterms:modified>
</cp:coreProperties>
</file>