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7" r:id="rId5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orient="horz" pos="2160" userDrawn="1">
          <p15:clr>
            <a:srgbClr val="A4A3A4"/>
          </p15:clr>
        </p15:guide>
        <p15:guide id="9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243A0E"/>
    <a:srgbClr val="99899B"/>
    <a:srgbClr val="867883"/>
    <a:srgbClr val="FF7C80"/>
    <a:srgbClr val="FF9933"/>
    <a:srgbClr val="CCFFFF"/>
    <a:srgbClr val="F8FCCA"/>
    <a:srgbClr val="9FDA64"/>
    <a:srgbClr val="CE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39" autoAdjust="0"/>
    <p:restoredTop sz="94660"/>
  </p:normalViewPr>
  <p:slideViewPr>
    <p:cSldViewPr snapToGrid="0" snapToObjects="1" showGuides="1">
      <p:cViewPr varScale="1">
        <p:scale>
          <a:sx n="114" d="100"/>
          <a:sy n="114" d="100"/>
        </p:scale>
        <p:origin x="-1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C4386-B183-654C-9E7B-D52C24951AF5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A9920-5521-E443-8442-9DB0AECE16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50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62E43-6BEB-E141-BAB0-607A387E4360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D24CB-8007-374D-9E08-03A881981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232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337626" y="2855743"/>
            <a:ext cx="8482524" cy="720000"/>
          </a:xfrm>
        </p:spPr>
        <p:txBody>
          <a:bodyPr anchor="ctr">
            <a:normAutofit/>
          </a:bodyPr>
          <a:lstStyle>
            <a:lvl1pPr algn="l">
              <a:defRPr sz="3600"/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37626" y="3602038"/>
            <a:ext cx="8482524" cy="407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サブタイトル</a:t>
            </a: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>
              <a:latin typeface="+mn-ea"/>
              <a:ea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42" y="432832"/>
            <a:ext cx="1295403" cy="71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7889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420747" y="1308295"/>
            <a:ext cx="8460000" cy="5117369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spcAft>
                <a:spcPts val="1200"/>
              </a:spcAft>
              <a:buClr>
                <a:schemeClr val="bg1"/>
              </a:buClr>
              <a:buFont typeface="ＭＳ Ｐゴシック" panose="020B0600070205080204" pitchFamily="50" charset="-128"/>
              <a:buChar char="・"/>
              <a:defRPr/>
            </a:lvl1pPr>
            <a:lvl2pPr marL="633413" indent="-366713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—"/>
              <a:defRPr sz="2200"/>
            </a:lvl2pPr>
            <a:lvl3pPr marL="719138" indent="-271463">
              <a:spcAft>
                <a:spcPts val="1000"/>
              </a:spcAft>
              <a:buClr>
                <a:schemeClr val="tx1"/>
              </a:buClr>
              <a:buFont typeface="Arial" panose="020B0604020202020204" pitchFamily="34" charset="0"/>
              <a:buChar char="—"/>
              <a:defRPr/>
            </a:lvl3pPr>
            <a:lvl4pPr marL="801688" indent="-168275">
              <a:spcAft>
                <a:spcPts val="8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1400"/>
            </a:lvl4pPr>
            <a:lvl5pPr marL="900113" indent="-182563"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12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+mn-ea"/>
                <a:ea typeface="+mn-ea"/>
              </a:rPr>
              <a:t>Page</a:t>
            </a:r>
            <a:r>
              <a:rPr kumimoji="1" lang="ja-JP" altLang="en-US" sz="800" baseline="0" dirty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>
              <a:latin typeface="+mn-ea"/>
              <a:ea typeface="+mn-ea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>
              <a:latin typeface="+mn-ea"/>
              <a:ea typeface="+mn-ea"/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1036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00" y="218587"/>
            <a:ext cx="8711202" cy="631851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38826" y="2929862"/>
            <a:ext cx="8229600" cy="7200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チャプタータイトル</a:t>
            </a: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+mn-ea"/>
                <a:ea typeface="+mn-ea"/>
              </a:rPr>
              <a:t>Page</a:t>
            </a:r>
            <a:r>
              <a:rPr kumimoji="1" lang="ja-JP" altLang="en-US" sz="800" baseline="0" dirty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>
              <a:latin typeface="+mn-ea"/>
              <a:ea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0" y="6589224"/>
            <a:ext cx="539497" cy="2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4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フッター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38826" y="2929862"/>
            <a:ext cx="8229600" cy="720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kumimoji="1" lang="ja-JP" altLang="en-US" dirty="0"/>
              <a:t>チャプタータイトル</a:t>
            </a: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+mn-ea"/>
                <a:ea typeface="+mn-ea"/>
              </a:rPr>
              <a:t>Page</a:t>
            </a:r>
            <a:r>
              <a:rPr kumimoji="1" lang="ja-JP" altLang="en-US" sz="800" baseline="0" dirty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>
              <a:latin typeface="+mn-ea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6681812" y="6597407"/>
            <a:ext cx="23615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pc="0" baseline="0" dirty="0">
                <a:latin typeface="+mn-ea"/>
                <a:ea typeface="+mn-ea"/>
              </a:rPr>
              <a:t>© 2016 JERA Co., Inc. All Rights Reserved.</a:t>
            </a:r>
            <a:endParaRPr kumimoji="1" lang="ja-JP" altLang="en-US" sz="900" spc="0" baseline="0" dirty="0">
              <a:latin typeface="+mn-ea"/>
              <a:ea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0" y="6589224"/>
            <a:ext cx="539497" cy="2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7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 userDrawn="1"/>
        </p:nvSpPr>
        <p:spPr>
          <a:xfrm>
            <a:off x="4313751" y="659740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+mn-ea"/>
                <a:ea typeface="+mn-ea"/>
              </a:rPr>
              <a:t>Page</a:t>
            </a:r>
            <a:r>
              <a:rPr kumimoji="1" lang="ja-JP" altLang="en-US" sz="800" baseline="0" dirty="0">
                <a:latin typeface="+mn-ea"/>
                <a:ea typeface="+mn-ea"/>
              </a:rPr>
              <a:t> </a:t>
            </a:r>
            <a:fld id="{B07A5307-CE03-4F26-9D50-09948EEB9360}" type="slidenum">
              <a:rPr kumimoji="1" lang="ja-JP" altLang="en-US" sz="800" baseline="0" smtClean="0">
                <a:latin typeface="+mn-ea"/>
                <a:ea typeface="+mn-ea"/>
              </a:rPr>
              <a:t>‹#›</a:t>
            </a:fld>
            <a:endParaRPr kumimoji="1" lang="ja-JP" altLang="en-US" sz="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652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199" y="218366"/>
            <a:ext cx="8435975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0" y="160602"/>
            <a:ext cx="216408" cy="755906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215290" y="1085637"/>
            <a:ext cx="8712000" cy="0"/>
          </a:xfrm>
          <a:prstGeom prst="line">
            <a:avLst/>
          </a:prstGeom>
          <a:ln w="12700">
            <a:solidFill>
              <a:schemeClr val="bg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215290" y="6536228"/>
            <a:ext cx="8712000" cy="0"/>
          </a:xfrm>
          <a:prstGeom prst="line">
            <a:avLst/>
          </a:prstGeom>
          <a:ln w="12700">
            <a:solidFill>
              <a:schemeClr val="bg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90" y="6589224"/>
            <a:ext cx="539497" cy="2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05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4" r:id="rId2"/>
    <p:sldLayoutId id="2147483655" r:id="rId3"/>
    <p:sldLayoutId id="2147483659" r:id="rId4"/>
    <p:sldLayoutId id="2147483656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5125" indent="-365125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377825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Arial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0"/>
        </a:spcBef>
        <a:spcAft>
          <a:spcPts val="600"/>
        </a:spcAft>
        <a:buClr>
          <a:schemeClr val="accent6"/>
        </a:buClr>
        <a:buFont typeface="Arial"/>
        <a:buChar char="»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smtClean="0"/>
              <a:t>JERA</a:t>
            </a:r>
            <a:r>
              <a:rPr kumimoji="1" lang="ja-JP" altLang="en-US" sz="2400" dirty="0" smtClean="0"/>
              <a:t>の石炭トレーディングの商流（</a:t>
            </a:r>
            <a:r>
              <a:rPr kumimoji="1" lang="en-US" altLang="ja-JP" sz="2400" dirty="0" err="1" smtClean="0"/>
              <a:t>EDFTrading</a:t>
            </a:r>
            <a:r>
              <a:rPr kumimoji="1" lang="ja-JP" altLang="en-US" sz="2400" dirty="0" smtClean="0"/>
              <a:t>買収後）</a:t>
            </a:r>
            <a:endParaRPr kumimoji="1" lang="ja-JP" altLang="en-US" sz="2400" dirty="0"/>
          </a:p>
        </p:txBody>
      </p:sp>
      <p:pic>
        <p:nvPicPr>
          <p:cNvPr id="4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3" t="-2" b="27870"/>
          <a:stretch>
            <a:fillRect/>
          </a:stretch>
        </p:blipFill>
        <p:spPr bwMode="auto">
          <a:xfrm>
            <a:off x="231775" y="1510132"/>
            <a:ext cx="8897938" cy="457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右矢印 22"/>
          <p:cNvSpPr/>
          <p:nvPr/>
        </p:nvSpPr>
        <p:spPr bwMode="auto">
          <a:xfrm rot="12864511">
            <a:off x="4598988" y="4189832"/>
            <a:ext cx="1827212" cy="206375"/>
          </a:xfrm>
          <a:prstGeom prst="rightArrow">
            <a:avLst/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6" name="円/楕円 94"/>
          <p:cNvSpPr/>
          <p:nvPr/>
        </p:nvSpPr>
        <p:spPr bwMode="auto">
          <a:xfrm>
            <a:off x="5133975" y="2932532"/>
            <a:ext cx="2270125" cy="17049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円/楕円 91"/>
          <p:cNvSpPr/>
          <p:nvPr/>
        </p:nvSpPr>
        <p:spPr bwMode="auto">
          <a:xfrm>
            <a:off x="1741488" y="2060994"/>
            <a:ext cx="1747837" cy="112236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/>
              <a:t>大西洋</a:t>
            </a:r>
          </a:p>
        </p:txBody>
      </p:sp>
      <p:sp>
        <p:nvSpPr>
          <p:cNvPr id="8" name="右矢印 40"/>
          <p:cNvSpPr/>
          <p:nvPr/>
        </p:nvSpPr>
        <p:spPr bwMode="auto">
          <a:xfrm rot="2700000">
            <a:off x="1993107" y="2190375"/>
            <a:ext cx="234950" cy="350837"/>
          </a:xfrm>
          <a:prstGeom prst="rightArrow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9" name="右矢印 45"/>
          <p:cNvSpPr/>
          <p:nvPr/>
        </p:nvSpPr>
        <p:spPr bwMode="auto">
          <a:xfrm rot="18900000">
            <a:off x="6945313" y="3213519"/>
            <a:ext cx="282575" cy="361950"/>
          </a:xfrm>
          <a:prstGeom prst="rightArrow">
            <a:avLst/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10" name="右矢印 46"/>
          <p:cNvSpPr/>
          <p:nvPr/>
        </p:nvSpPr>
        <p:spPr bwMode="auto">
          <a:xfrm rot="13500000">
            <a:off x="5362575" y="3169069"/>
            <a:ext cx="269875" cy="301625"/>
          </a:xfrm>
          <a:prstGeom prst="rightArrow">
            <a:avLst/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11" name="円/楕円 58"/>
          <p:cNvSpPr/>
          <p:nvPr/>
        </p:nvSpPr>
        <p:spPr bwMode="auto">
          <a:xfrm>
            <a:off x="1901825" y="2422944"/>
            <a:ext cx="1160463" cy="715963"/>
          </a:xfrm>
          <a:prstGeom prst="ellipse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</a:rPr>
              <a:t>大西洋市場</a:t>
            </a:r>
          </a:p>
        </p:txBody>
      </p:sp>
      <p:sp>
        <p:nvSpPr>
          <p:cNvPr id="12" name="円/楕円 66"/>
          <p:cNvSpPr/>
          <p:nvPr/>
        </p:nvSpPr>
        <p:spPr bwMode="auto">
          <a:xfrm>
            <a:off x="5318125" y="3256382"/>
            <a:ext cx="1812925" cy="13747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太平洋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インド洋</a:t>
            </a:r>
            <a:r>
              <a:rPr lang="en-US" altLang="ja-JP" sz="1600" dirty="0">
                <a:solidFill>
                  <a:schemeClr val="tx1"/>
                </a:solidFill>
              </a:rPr>
              <a:t/>
            </a:r>
            <a:br>
              <a:rPr lang="en-US" altLang="ja-JP" sz="1600" dirty="0">
                <a:solidFill>
                  <a:schemeClr val="tx1"/>
                </a:solidFill>
              </a:rPr>
            </a:br>
            <a:r>
              <a:rPr lang="ja-JP" altLang="en-US" sz="1600" dirty="0">
                <a:solidFill>
                  <a:schemeClr val="tx1"/>
                </a:solidFill>
              </a:rPr>
              <a:t>市場</a:t>
            </a:r>
          </a:p>
        </p:txBody>
      </p:sp>
      <p:sp>
        <p:nvSpPr>
          <p:cNvPr id="13" name="四角形吹き出し 16"/>
          <p:cNvSpPr/>
          <p:nvPr/>
        </p:nvSpPr>
        <p:spPr bwMode="auto">
          <a:xfrm>
            <a:off x="8072438" y="3023019"/>
            <a:ext cx="800100" cy="276225"/>
          </a:xfrm>
          <a:prstGeom prst="wedgeRectCallout">
            <a:avLst>
              <a:gd name="adj1" fmla="val -83878"/>
              <a:gd name="adj2" fmla="val -31774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自社需要</a:t>
            </a:r>
          </a:p>
        </p:txBody>
      </p:sp>
      <p:sp>
        <p:nvSpPr>
          <p:cNvPr id="14" name="テキスト ボックス 13"/>
          <p:cNvSpPr txBox="1"/>
          <p:nvPr/>
        </p:nvSpPr>
        <p:spPr bwMode="auto">
          <a:xfrm>
            <a:off x="3994150" y="5801144"/>
            <a:ext cx="862013" cy="2984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</a:rPr>
              <a:t>南ｱﾌﾘｶ炭</a:t>
            </a:r>
            <a:endParaRPr lang="en-US" altLang="ja-JP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 bwMode="auto">
          <a:xfrm>
            <a:off x="7786688" y="5770982"/>
            <a:ext cx="696912" cy="2984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</a:rPr>
              <a:t>豪州炭</a:t>
            </a:r>
            <a:endParaRPr lang="en-US" altLang="ja-JP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 bwMode="auto">
          <a:xfrm>
            <a:off x="6191250" y="5129632"/>
            <a:ext cx="946150" cy="2984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</a:rPr>
              <a:t>ｲﾝﾄﾞﾈｼｱ炭</a:t>
            </a: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531813" y="4177132"/>
            <a:ext cx="862012" cy="2984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</a:rPr>
              <a:t>ｺﾛﾝﾋﾞｱ炭</a:t>
            </a:r>
          </a:p>
        </p:txBody>
      </p:sp>
      <p:sp>
        <p:nvSpPr>
          <p:cNvPr id="18" name="右矢印 23"/>
          <p:cNvSpPr/>
          <p:nvPr/>
        </p:nvSpPr>
        <p:spPr bwMode="auto">
          <a:xfrm rot="17093573">
            <a:off x="3457575" y="4502569"/>
            <a:ext cx="1895475" cy="244475"/>
          </a:xfrm>
          <a:prstGeom prst="rightArrow">
            <a:avLst/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19" name="右矢印 25"/>
          <p:cNvSpPr/>
          <p:nvPr/>
        </p:nvSpPr>
        <p:spPr bwMode="auto">
          <a:xfrm rot="19239233">
            <a:off x="904875" y="3343694"/>
            <a:ext cx="1042988" cy="234950"/>
          </a:xfrm>
          <a:prstGeom prst="rightArrow">
            <a:avLst/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20" name="四角形吹き出し 26"/>
          <p:cNvSpPr/>
          <p:nvPr/>
        </p:nvSpPr>
        <p:spPr bwMode="auto">
          <a:xfrm>
            <a:off x="3762375" y="2643607"/>
            <a:ext cx="1019175" cy="292100"/>
          </a:xfrm>
          <a:prstGeom prst="wedgeRectCallout">
            <a:avLst>
              <a:gd name="adj1" fmla="val 32849"/>
              <a:gd name="adj2" fmla="val 109260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ja-JP" altLang="en-US" sz="1300" b="1" dirty="0">
                <a:solidFill>
                  <a:schemeClr val="tx1"/>
                </a:solidFill>
              </a:rPr>
              <a:t>第三者需要</a:t>
            </a:r>
          </a:p>
        </p:txBody>
      </p:sp>
      <p:sp>
        <p:nvSpPr>
          <p:cNvPr id="21" name="四角形吹き出し 27"/>
          <p:cNvSpPr/>
          <p:nvPr/>
        </p:nvSpPr>
        <p:spPr bwMode="auto">
          <a:xfrm>
            <a:off x="1976438" y="1510132"/>
            <a:ext cx="800100" cy="276225"/>
          </a:xfrm>
          <a:prstGeom prst="wedgeRectCallout">
            <a:avLst>
              <a:gd name="adj1" fmla="val 49013"/>
              <a:gd name="adj2" fmla="val 104854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ja-JP" altLang="en-US" sz="1200" b="1" dirty="0">
                <a:solidFill>
                  <a:schemeClr val="tx1"/>
                </a:solidFill>
              </a:rPr>
              <a:t>欧州需要</a:t>
            </a:r>
          </a:p>
        </p:txBody>
      </p:sp>
      <p:sp>
        <p:nvSpPr>
          <p:cNvPr id="22" name="曲折矢印 28"/>
          <p:cNvSpPr/>
          <p:nvPr/>
        </p:nvSpPr>
        <p:spPr bwMode="auto">
          <a:xfrm rot="19733266">
            <a:off x="2714625" y="3378619"/>
            <a:ext cx="360363" cy="2471738"/>
          </a:xfrm>
          <a:prstGeom prst="bentArrow">
            <a:avLst>
              <a:gd name="adj1" fmla="val 25000"/>
              <a:gd name="adj2" fmla="val 19931"/>
              <a:gd name="adj3" fmla="val 25000"/>
              <a:gd name="adj4" fmla="val 43750"/>
            </a:avLst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23" name="Picture 5" descr="C:\Users\kasaik\AppData\Local\Microsoft\Windows\Temporary Internet Files\Content.IE5\I17KRKBJ\MC900437685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487794" y="2749359"/>
            <a:ext cx="466619" cy="4871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4" name="Picture 5" descr="C:\Users\kasaik\AppData\Local\Microsoft\Windows\Temporary Internet Files\Content.IE5\I17KRKBJ\MC90043768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1954632"/>
            <a:ext cx="466725" cy="4873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25" name="Picture 5" descr="C:\Users\kasaik\AppData\Local\Microsoft\Windows\Temporary Internet Files\Content.IE5\I17KRKBJ\MC90043768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1838" y="3154782"/>
            <a:ext cx="369887" cy="3857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6" name="右矢印 88"/>
          <p:cNvSpPr/>
          <p:nvPr/>
        </p:nvSpPr>
        <p:spPr bwMode="auto">
          <a:xfrm rot="9113158">
            <a:off x="4872038" y="2545182"/>
            <a:ext cx="827087" cy="227012"/>
          </a:xfrm>
          <a:prstGeom prst="rightArrow">
            <a:avLst/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27" name="右矢印 89"/>
          <p:cNvSpPr/>
          <p:nvPr/>
        </p:nvSpPr>
        <p:spPr bwMode="auto">
          <a:xfrm rot="1467762">
            <a:off x="6348413" y="2540419"/>
            <a:ext cx="796925" cy="20478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28" name="テキスト ボックス 27"/>
          <p:cNvSpPr txBox="1"/>
          <p:nvPr/>
        </p:nvSpPr>
        <p:spPr bwMode="auto">
          <a:xfrm>
            <a:off x="5676900" y="2583282"/>
            <a:ext cx="800100" cy="27622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</a:rPr>
              <a:t>ロシア炭</a:t>
            </a:r>
          </a:p>
        </p:txBody>
      </p:sp>
      <p:sp>
        <p:nvSpPr>
          <p:cNvPr id="29" name="右矢印 93"/>
          <p:cNvSpPr/>
          <p:nvPr/>
        </p:nvSpPr>
        <p:spPr bwMode="auto">
          <a:xfrm rot="15900535">
            <a:off x="6785770" y="4501775"/>
            <a:ext cx="2335212" cy="206375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30" name="右矢印 118"/>
          <p:cNvSpPr/>
          <p:nvPr/>
        </p:nvSpPr>
        <p:spPr bwMode="auto">
          <a:xfrm rot="17115031">
            <a:off x="7059613" y="3845344"/>
            <a:ext cx="785812" cy="20478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31" name="右矢印 120"/>
          <p:cNvSpPr/>
          <p:nvPr/>
        </p:nvSpPr>
        <p:spPr bwMode="auto">
          <a:xfrm flipV="1">
            <a:off x="393700" y="5323307"/>
            <a:ext cx="1584325" cy="220662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32" name="右矢印 121"/>
          <p:cNvSpPr/>
          <p:nvPr/>
        </p:nvSpPr>
        <p:spPr bwMode="auto">
          <a:xfrm>
            <a:off x="393700" y="5791619"/>
            <a:ext cx="1584325" cy="185738"/>
          </a:xfrm>
          <a:prstGeom prst="rightArrow">
            <a:avLst/>
          </a:prstGeom>
          <a:solidFill>
            <a:srgbClr val="92D050"/>
          </a:solidFill>
          <a:ln w="3175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sp>
        <p:nvSpPr>
          <p:cNvPr id="33" name="テキスト ボックス 122"/>
          <p:cNvSpPr txBox="1">
            <a:spLocks noChangeArrowheads="1"/>
          </p:cNvSpPr>
          <p:nvPr/>
        </p:nvSpPr>
        <p:spPr bwMode="auto">
          <a:xfrm>
            <a:off x="379413" y="5142332"/>
            <a:ext cx="153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/>
              <a:t>既存の</a:t>
            </a:r>
            <a:r>
              <a:rPr lang="en-US" altLang="ja-JP" sz="1200"/>
              <a:t>JERATS</a:t>
            </a:r>
            <a:r>
              <a:rPr lang="ja-JP" altLang="en-US" sz="1200"/>
              <a:t>商流</a:t>
            </a:r>
          </a:p>
        </p:txBody>
      </p:sp>
      <p:sp>
        <p:nvSpPr>
          <p:cNvPr id="34" name="テキスト ボックス 123"/>
          <p:cNvSpPr txBox="1">
            <a:spLocks noChangeArrowheads="1"/>
          </p:cNvSpPr>
          <p:nvPr/>
        </p:nvSpPr>
        <p:spPr bwMode="auto">
          <a:xfrm>
            <a:off x="149225" y="5575719"/>
            <a:ext cx="21478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/>
              <a:t>新たに</a:t>
            </a:r>
            <a:r>
              <a:rPr lang="en-US" altLang="ja-JP" sz="1200"/>
              <a:t>JERATS</a:t>
            </a:r>
            <a:r>
              <a:rPr lang="ja-JP" altLang="en-US" sz="1200"/>
              <a:t>に加わる商流</a:t>
            </a:r>
          </a:p>
        </p:txBody>
      </p:sp>
      <p:sp>
        <p:nvSpPr>
          <p:cNvPr id="35" name="右矢印 92"/>
          <p:cNvSpPr/>
          <p:nvPr/>
        </p:nvSpPr>
        <p:spPr bwMode="auto">
          <a:xfrm rot="8452215">
            <a:off x="3073400" y="2311819"/>
            <a:ext cx="233363" cy="350838"/>
          </a:xfrm>
          <a:prstGeom prst="rightArrow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600" dirty="0"/>
          </a:p>
        </p:txBody>
      </p:sp>
      <p:grpSp>
        <p:nvGrpSpPr>
          <p:cNvPr id="36" name="グループ化 95"/>
          <p:cNvGrpSpPr>
            <a:grpSpLocks/>
          </p:cNvGrpSpPr>
          <p:nvPr/>
        </p:nvGrpSpPr>
        <p:grpSpPr bwMode="auto">
          <a:xfrm>
            <a:off x="5846763" y="2284832"/>
            <a:ext cx="388937" cy="306387"/>
            <a:chOff x="7566025" y="2998788"/>
            <a:chExt cx="754063" cy="568325"/>
          </a:xfrm>
        </p:grpSpPr>
        <p:sp>
          <p:nvSpPr>
            <p:cNvPr id="37" name="Oval 108"/>
            <p:cNvSpPr/>
            <p:nvPr/>
          </p:nvSpPr>
          <p:spPr bwMode="auto">
            <a:xfrm flipH="1">
              <a:off x="7689137" y="3455215"/>
              <a:ext cx="104646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38" name="Oval 109"/>
            <p:cNvSpPr/>
            <p:nvPr/>
          </p:nvSpPr>
          <p:spPr bwMode="auto">
            <a:xfrm flipH="1">
              <a:off x="8104641" y="3455215"/>
              <a:ext cx="104646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39" name="Rectangle 110"/>
            <p:cNvSpPr/>
            <p:nvPr/>
          </p:nvSpPr>
          <p:spPr bwMode="auto">
            <a:xfrm rot="17100000">
              <a:off x="7592629" y="3125291"/>
              <a:ext cx="223797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0" name="Rectangle 111"/>
            <p:cNvSpPr/>
            <p:nvPr/>
          </p:nvSpPr>
          <p:spPr bwMode="auto">
            <a:xfrm rot="17778751">
              <a:off x="7726580" y="3041369"/>
              <a:ext cx="226741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1" name="Rectangle 114"/>
            <p:cNvSpPr/>
            <p:nvPr/>
          </p:nvSpPr>
          <p:spPr bwMode="auto">
            <a:xfrm rot="18716576">
              <a:off x="7846547" y="3056026"/>
              <a:ext cx="223797" cy="14465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2" name="Rectangle 115"/>
            <p:cNvSpPr/>
            <p:nvPr/>
          </p:nvSpPr>
          <p:spPr bwMode="auto">
            <a:xfrm rot="19836990">
              <a:off x="7935362" y="3087129"/>
              <a:ext cx="212368" cy="15017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3" name="Rectangle 120"/>
            <p:cNvSpPr/>
            <p:nvPr/>
          </p:nvSpPr>
          <p:spPr bwMode="auto">
            <a:xfrm rot="18716576">
              <a:off x="8031282" y="3109096"/>
              <a:ext cx="226742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4" name="Trapezoid 121"/>
            <p:cNvSpPr/>
            <p:nvPr/>
          </p:nvSpPr>
          <p:spPr bwMode="auto">
            <a:xfrm flipV="1">
              <a:off x="7566025" y="3143077"/>
              <a:ext cx="754063" cy="371031"/>
            </a:xfrm>
            <a:prstGeom prst="trapezoid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45" name="グループ化 104"/>
          <p:cNvGrpSpPr>
            <a:grpSpLocks/>
          </p:cNvGrpSpPr>
          <p:nvPr/>
        </p:nvGrpSpPr>
        <p:grpSpPr bwMode="auto">
          <a:xfrm>
            <a:off x="7397750" y="5705894"/>
            <a:ext cx="388938" cy="307975"/>
            <a:chOff x="7566025" y="2998788"/>
            <a:chExt cx="754063" cy="568325"/>
          </a:xfrm>
        </p:grpSpPr>
        <p:sp>
          <p:nvSpPr>
            <p:cNvPr id="46" name="Oval 108"/>
            <p:cNvSpPr/>
            <p:nvPr/>
          </p:nvSpPr>
          <p:spPr bwMode="auto">
            <a:xfrm flipH="1">
              <a:off x="7689137" y="3455792"/>
              <a:ext cx="104645" cy="111321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7" name="Oval 109"/>
            <p:cNvSpPr/>
            <p:nvPr/>
          </p:nvSpPr>
          <p:spPr bwMode="auto">
            <a:xfrm flipH="1">
              <a:off x="8104642" y="3455792"/>
              <a:ext cx="104645" cy="111321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8" name="Rectangle 110"/>
            <p:cNvSpPr/>
            <p:nvPr/>
          </p:nvSpPr>
          <p:spPr bwMode="auto">
            <a:xfrm rot="17100000">
              <a:off x="7591741" y="3125741"/>
              <a:ext cx="225571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9" name="Rectangle 111"/>
            <p:cNvSpPr/>
            <p:nvPr/>
          </p:nvSpPr>
          <p:spPr bwMode="auto">
            <a:xfrm rot="17778751">
              <a:off x="7727164" y="3040784"/>
              <a:ext cx="225573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0" name="Rectangle 114"/>
            <p:cNvSpPr/>
            <p:nvPr/>
          </p:nvSpPr>
          <p:spPr bwMode="auto">
            <a:xfrm rot="18716576">
              <a:off x="7845660" y="3056822"/>
              <a:ext cx="225573" cy="14465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1" name="Rectangle 115"/>
            <p:cNvSpPr/>
            <p:nvPr/>
          </p:nvSpPr>
          <p:spPr bwMode="auto">
            <a:xfrm rot="19836990">
              <a:off x="7935362" y="3086673"/>
              <a:ext cx="212369" cy="15233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2" name="Rectangle 120"/>
            <p:cNvSpPr/>
            <p:nvPr/>
          </p:nvSpPr>
          <p:spPr bwMode="auto">
            <a:xfrm rot="18716576">
              <a:off x="8031867" y="3108164"/>
              <a:ext cx="225571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3" name="Trapezoid 121"/>
            <p:cNvSpPr/>
            <p:nvPr/>
          </p:nvSpPr>
          <p:spPr bwMode="auto">
            <a:xfrm flipV="1">
              <a:off x="7566025" y="3142335"/>
              <a:ext cx="754063" cy="372047"/>
            </a:xfrm>
            <a:prstGeom prst="trapezoid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54" name="グループ化 113"/>
          <p:cNvGrpSpPr>
            <a:grpSpLocks/>
          </p:cNvGrpSpPr>
          <p:nvPr/>
        </p:nvGrpSpPr>
        <p:grpSpPr bwMode="auto">
          <a:xfrm>
            <a:off x="6473825" y="4775619"/>
            <a:ext cx="388938" cy="306388"/>
            <a:chOff x="7566025" y="2998788"/>
            <a:chExt cx="754063" cy="568325"/>
          </a:xfrm>
        </p:grpSpPr>
        <p:sp>
          <p:nvSpPr>
            <p:cNvPr id="55" name="Oval 108"/>
            <p:cNvSpPr/>
            <p:nvPr/>
          </p:nvSpPr>
          <p:spPr bwMode="auto">
            <a:xfrm flipH="1">
              <a:off x="7689137" y="3455215"/>
              <a:ext cx="104645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6" name="Oval 109"/>
            <p:cNvSpPr/>
            <p:nvPr/>
          </p:nvSpPr>
          <p:spPr bwMode="auto">
            <a:xfrm flipH="1">
              <a:off x="8104642" y="3455215"/>
              <a:ext cx="104645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7" name="Rectangle 110"/>
            <p:cNvSpPr/>
            <p:nvPr/>
          </p:nvSpPr>
          <p:spPr bwMode="auto">
            <a:xfrm rot="17100000">
              <a:off x="7592629" y="3125292"/>
              <a:ext cx="223796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8" name="Rectangle 111"/>
            <p:cNvSpPr/>
            <p:nvPr/>
          </p:nvSpPr>
          <p:spPr bwMode="auto">
            <a:xfrm rot="17778751">
              <a:off x="7726580" y="3041368"/>
              <a:ext cx="226742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9" name="Rectangle 114"/>
            <p:cNvSpPr/>
            <p:nvPr/>
          </p:nvSpPr>
          <p:spPr bwMode="auto">
            <a:xfrm rot="18716576">
              <a:off x="7846548" y="3056024"/>
              <a:ext cx="223796" cy="14465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0" name="Rectangle 115"/>
            <p:cNvSpPr/>
            <p:nvPr/>
          </p:nvSpPr>
          <p:spPr bwMode="auto">
            <a:xfrm rot="19836990">
              <a:off x="7935362" y="3087129"/>
              <a:ext cx="212369" cy="15018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1" name="Rectangle 120"/>
            <p:cNvSpPr/>
            <p:nvPr/>
          </p:nvSpPr>
          <p:spPr bwMode="auto">
            <a:xfrm rot="18716576">
              <a:off x="8031283" y="3109097"/>
              <a:ext cx="226740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2" name="Trapezoid 121"/>
            <p:cNvSpPr/>
            <p:nvPr/>
          </p:nvSpPr>
          <p:spPr bwMode="auto">
            <a:xfrm flipV="1">
              <a:off x="7566025" y="3143078"/>
              <a:ext cx="754063" cy="371030"/>
            </a:xfrm>
            <a:prstGeom prst="trapezoid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グループ化 127"/>
          <p:cNvGrpSpPr>
            <a:grpSpLocks/>
          </p:cNvGrpSpPr>
          <p:nvPr/>
        </p:nvGrpSpPr>
        <p:grpSpPr bwMode="auto">
          <a:xfrm>
            <a:off x="3617913" y="5656682"/>
            <a:ext cx="387350" cy="306387"/>
            <a:chOff x="7566025" y="2998788"/>
            <a:chExt cx="754063" cy="568325"/>
          </a:xfrm>
        </p:grpSpPr>
        <p:sp>
          <p:nvSpPr>
            <p:cNvPr id="64" name="Oval 108"/>
            <p:cNvSpPr/>
            <p:nvPr/>
          </p:nvSpPr>
          <p:spPr bwMode="auto">
            <a:xfrm flipH="1">
              <a:off x="7689642" y="3455215"/>
              <a:ext cx="105074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5" name="Oval 109"/>
            <p:cNvSpPr/>
            <p:nvPr/>
          </p:nvSpPr>
          <p:spPr bwMode="auto">
            <a:xfrm flipH="1">
              <a:off x="8106848" y="3455215"/>
              <a:ext cx="105074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6" name="Rectangle 110"/>
            <p:cNvSpPr/>
            <p:nvPr/>
          </p:nvSpPr>
          <p:spPr bwMode="auto">
            <a:xfrm rot="17100000">
              <a:off x="7593197" y="3125001"/>
              <a:ext cx="223797" cy="14215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7" name="Rectangle 111"/>
            <p:cNvSpPr/>
            <p:nvPr/>
          </p:nvSpPr>
          <p:spPr bwMode="auto">
            <a:xfrm rot="17778751">
              <a:off x="7724611" y="3041079"/>
              <a:ext cx="226741" cy="14215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8" name="Rectangle 114"/>
            <p:cNvSpPr/>
            <p:nvPr/>
          </p:nvSpPr>
          <p:spPr bwMode="auto">
            <a:xfrm rot="18716576">
              <a:off x="7846611" y="3057274"/>
              <a:ext cx="223797" cy="14215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9" name="Rectangle 115"/>
            <p:cNvSpPr/>
            <p:nvPr/>
          </p:nvSpPr>
          <p:spPr bwMode="auto">
            <a:xfrm rot="19836990">
              <a:off x="7933784" y="3087129"/>
              <a:ext cx="213240" cy="15017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0" name="Rectangle 120"/>
            <p:cNvSpPr/>
            <p:nvPr/>
          </p:nvSpPr>
          <p:spPr bwMode="auto">
            <a:xfrm rot="18716576">
              <a:off x="8030564" y="3108806"/>
              <a:ext cx="226742" cy="14215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1" name="Trapezoid 121"/>
            <p:cNvSpPr/>
            <p:nvPr/>
          </p:nvSpPr>
          <p:spPr bwMode="auto">
            <a:xfrm flipV="1">
              <a:off x="7566025" y="3143077"/>
              <a:ext cx="754063" cy="371031"/>
            </a:xfrm>
            <a:prstGeom prst="trapezoid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グループ化 136"/>
          <p:cNvGrpSpPr>
            <a:grpSpLocks/>
          </p:cNvGrpSpPr>
          <p:nvPr/>
        </p:nvGrpSpPr>
        <p:grpSpPr bwMode="auto">
          <a:xfrm>
            <a:off x="620713" y="3881857"/>
            <a:ext cx="388937" cy="306387"/>
            <a:chOff x="7566025" y="2998788"/>
            <a:chExt cx="754063" cy="568325"/>
          </a:xfrm>
        </p:grpSpPr>
        <p:sp>
          <p:nvSpPr>
            <p:cNvPr id="73" name="Oval 108"/>
            <p:cNvSpPr/>
            <p:nvPr/>
          </p:nvSpPr>
          <p:spPr bwMode="auto">
            <a:xfrm flipH="1">
              <a:off x="7689137" y="3455215"/>
              <a:ext cx="104646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4" name="Oval 109"/>
            <p:cNvSpPr/>
            <p:nvPr/>
          </p:nvSpPr>
          <p:spPr bwMode="auto">
            <a:xfrm flipH="1">
              <a:off x="8104641" y="3455215"/>
              <a:ext cx="104646" cy="11189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5" name="Rectangle 110"/>
            <p:cNvSpPr/>
            <p:nvPr/>
          </p:nvSpPr>
          <p:spPr bwMode="auto">
            <a:xfrm rot="17100000">
              <a:off x="7592629" y="3125291"/>
              <a:ext cx="223797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6" name="Rectangle 111"/>
            <p:cNvSpPr/>
            <p:nvPr/>
          </p:nvSpPr>
          <p:spPr bwMode="auto">
            <a:xfrm rot="17778751">
              <a:off x="7726580" y="3041369"/>
              <a:ext cx="226741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7" name="Rectangle 114"/>
            <p:cNvSpPr/>
            <p:nvPr/>
          </p:nvSpPr>
          <p:spPr bwMode="auto">
            <a:xfrm rot="18716576">
              <a:off x="7846547" y="3056026"/>
              <a:ext cx="223797" cy="14465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8" name="Rectangle 115"/>
            <p:cNvSpPr/>
            <p:nvPr/>
          </p:nvSpPr>
          <p:spPr bwMode="auto">
            <a:xfrm rot="19836990">
              <a:off x="7935362" y="3087129"/>
              <a:ext cx="212368" cy="15017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9" name="Rectangle 120"/>
            <p:cNvSpPr/>
            <p:nvPr/>
          </p:nvSpPr>
          <p:spPr bwMode="auto">
            <a:xfrm rot="18716576">
              <a:off x="8031282" y="3109096"/>
              <a:ext cx="226742" cy="14157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80" name="Trapezoid 121"/>
            <p:cNvSpPr/>
            <p:nvPr/>
          </p:nvSpPr>
          <p:spPr bwMode="auto">
            <a:xfrm flipV="1">
              <a:off x="7566025" y="3143077"/>
              <a:ext cx="754063" cy="371031"/>
            </a:xfrm>
            <a:prstGeom prst="trapezoid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anchor="ctr"/>
            <a:lstStyle/>
            <a:p>
              <a:pPr algn="ctr">
                <a:buClr>
                  <a:schemeClr val="tx1"/>
                </a:buClr>
                <a:defRPr/>
              </a:pPr>
              <a:endParaRPr lang="ja-JP" alt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9200902"/>
      </p:ext>
    </p:extLst>
  </p:cSld>
  <p:clrMapOvr>
    <a:masterClrMapping/>
  </p:clrMapOvr>
</p:sld>
</file>

<file path=ppt/theme/theme1.xml><?xml version="1.0" encoding="utf-8"?>
<a:theme xmlns:a="http://schemas.openxmlformats.org/drawingml/2006/main" name="JERAテンプレート">
  <a:themeElements>
    <a:clrScheme name="ユーザー定義 7">
      <a:dk1>
        <a:sysClr val="windowText" lastClr="000000"/>
      </a:dk1>
      <a:lt1>
        <a:sysClr val="window" lastClr="FFFFFF"/>
      </a:lt1>
      <a:dk2>
        <a:srgbClr val="0088CD"/>
      </a:dk2>
      <a:lt2>
        <a:srgbClr val="8096A3"/>
      </a:lt2>
      <a:accent1>
        <a:srgbClr val="8096A3"/>
      </a:accent1>
      <a:accent2>
        <a:srgbClr val="0088CD"/>
      </a:accent2>
      <a:accent3>
        <a:srgbClr val="70B42C"/>
      </a:accent3>
      <a:accent4>
        <a:srgbClr val="E88000"/>
      </a:accent4>
      <a:accent5>
        <a:srgbClr val="D82531"/>
      </a:accent5>
      <a:accent6>
        <a:srgbClr val="893672"/>
      </a:accent6>
      <a:hlink>
        <a:srgbClr val="0000FF"/>
      </a:hlink>
      <a:folHlink>
        <a:srgbClr val="7030A0"/>
      </a:folHlink>
    </a:clrScheme>
    <a:fontScheme name="ユーザー定義 26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600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5832E2424A4479DF372ADD2DBAE1F" ma:contentTypeVersion="0" ma:contentTypeDescription="新しいドキュメントを作成します。" ma:contentTypeScope="" ma:versionID="1e265c9d8e9f7fd0114d51a062106e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1A9FE7-4370-4EA7-A858-0B8CF5350F14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E007BD5-6BB6-40D2-AED1-30387CB856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7E58C-B11B-457F-89A3-15364786B6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20160822_中途採用制度策定へ向けたコンサル委託スコープ（案）</Template>
  <TotalTime>5431</TotalTime>
  <Words>42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JERAテンプレート</vt:lpstr>
      <vt:lpstr>JERAの石炭トレーディングの商流（EDFTrading買収後）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中途採用制度策定に向けた コンサル起用に関するScope of Work （案）</dc:title>
  <dc:creator>小山　豊（Yutaka Koyama）</dc:creator>
  <cp:lastModifiedBy>METI</cp:lastModifiedBy>
  <cp:revision>276</cp:revision>
  <cp:lastPrinted>2016-10-24T00:23:05Z</cp:lastPrinted>
  <dcterms:created xsi:type="dcterms:W3CDTF">2016-08-24T02:04:51Z</dcterms:created>
  <dcterms:modified xsi:type="dcterms:W3CDTF">2017-05-08T02:06:46Z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0x010100C415832E2424A4479DF372ADD2DBAE1F</vt:lpwstr>
  </property>
</Properties>
</file>