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2" r:id="rId5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orient="horz" pos="2160" userDrawn="1">
          <p15:clr>
            <a:srgbClr val="A4A3A4"/>
          </p15:clr>
        </p15:guide>
        <p15:guide id="9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243A0E"/>
    <a:srgbClr val="99899B"/>
    <a:srgbClr val="867883"/>
    <a:srgbClr val="FF7C80"/>
    <a:srgbClr val="FF9933"/>
    <a:srgbClr val="CCFFFF"/>
    <a:srgbClr val="F8FCCA"/>
    <a:srgbClr val="9FDA64"/>
    <a:srgbClr val="CE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39" autoAdjust="0"/>
    <p:restoredTop sz="94660"/>
  </p:normalViewPr>
  <p:slideViewPr>
    <p:cSldViewPr snapToGrid="0" snapToObjects="1" showGuides="1">
      <p:cViewPr varScale="1">
        <p:scale>
          <a:sx n="114" d="100"/>
          <a:sy n="114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-2172" y="-8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C4386-B183-654C-9E7B-D52C24951AF5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9920-5521-E443-8442-9DB0AECE1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50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2E43-6BEB-E141-BAB0-607A387E4360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D24CB-8007-374D-9E08-03A881981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232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337626" y="2855743"/>
            <a:ext cx="8482524" cy="72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/>
            </a:lvl1pPr>
          </a:lstStyle>
          <a:p>
            <a:r>
              <a:rPr kumimoji="1" lang="ja-JP" altLang="en-US" dirty="0" smtClean="0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37626" y="3602038"/>
            <a:ext cx="8482524" cy="407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 smtClean="0"/>
              <a:t>サブタイトル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 smtClean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 smtClean="0">
              <a:latin typeface="+mn-ea"/>
              <a:ea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42" y="432832"/>
            <a:ext cx="1295403" cy="71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788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420747" y="1308295"/>
            <a:ext cx="8460000" cy="5117369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spcAft>
                <a:spcPts val="1200"/>
              </a:spcAft>
              <a:buClr>
                <a:schemeClr val="bg1"/>
              </a:buClr>
              <a:buFont typeface="ＭＳ Ｐゴシック" panose="020B0600070205080204" pitchFamily="50" charset="-128"/>
              <a:buChar char="・"/>
              <a:defRPr/>
            </a:lvl1pPr>
            <a:lvl2pPr marL="633413" indent="-36671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 sz="2200"/>
            </a:lvl2pPr>
            <a:lvl3pPr marL="719138" indent="-271463"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/>
            </a:lvl3pPr>
            <a:lvl4pPr marL="801688" indent="-168275"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400"/>
            </a:lvl4pPr>
            <a:lvl5pPr marL="900113" indent="-18256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2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 smtClean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 smtClean="0">
              <a:latin typeface="+mn-ea"/>
              <a:ea typeface="+mn-ea"/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199" y="218366"/>
            <a:ext cx="8435975" cy="720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1036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0" y="218587"/>
            <a:ext cx="8711202" cy="631851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8826" y="2929862"/>
            <a:ext cx="8229600" cy="720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チャプタータイトル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  <a:ea typeface="+mn-ea"/>
              </a:rPr>
              <a:t>Page</a:t>
            </a:r>
            <a:r>
              <a:rPr kumimoji="1" lang="ja-JP" altLang="en-US" sz="800" baseline="0" dirty="0" smtClean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 smtClean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 smtClean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 smtClean="0">
              <a:latin typeface="+mn-ea"/>
              <a:ea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6589224"/>
            <a:ext cx="539497" cy="2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4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フッター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8826" y="2929862"/>
            <a:ext cx="8229600" cy="720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kumimoji="1" lang="ja-JP" altLang="en-US" dirty="0" smtClean="0"/>
              <a:t>チャプタータイトル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  <a:ea typeface="+mn-ea"/>
              </a:rPr>
              <a:t>Page</a:t>
            </a:r>
            <a:r>
              <a:rPr kumimoji="1" lang="ja-JP" altLang="en-US" sz="800" baseline="0" dirty="0" smtClean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 smtClean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 smtClean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 smtClean="0">
              <a:latin typeface="+mn-ea"/>
              <a:ea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6589224"/>
            <a:ext cx="539497" cy="2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7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  <a:ea typeface="+mn-ea"/>
              </a:rPr>
              <a:t>Page</a:t>
            </a:r>
            <a:r>
              <a:rPr kumimoji="1" lang="ja-JP" altLang="en-US" sz="800" baseline="0" dirty="0" smtClean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652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218366"/>
            <a:ext cx="8435975" cy="720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AD835-9029-48EC-B044-FB17E1DC54F3}" type="datetimeFigureOut">
              <a:rPr lang="ja-JP" altLang="en-US"/>
              <a:pPr>
                <a:defRPr/>
              </a:pPr>
              <a:t>2017/5/8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0499A-8921-4168-91B9-0E0D545091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  <a:ea typeface="+mn-ea"/>
              </a:rPr>
              <a:t>Page</a:t>
            </a:r>
            <a:r>
              <a:rPr kumimoji="1" lang="ja-JP" altLang="en-US" sz="800" baseline="0" dirty="0" smtClean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486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05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55" r:id="rId3"/>
    <p:sldLayoutId id="2147483659" r:id="rId4"/>
    <p:sldLayoutId id="2147483656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5125" indent="-365125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377825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»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776667" y="3348283"/>
            <a:ext cx="2996999" cy="2641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 smtClean="0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776667" y="3348283"/>
            <a:ext cx="0" cy="2641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768528" y="5990279"/>
            <a:ext cx="3005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テキスト ボックス 7"/>
          <p:cNvSpPr txBox="1">
            <a:spLocks noChangeArrowheads="1"/>
          </p:cNvSpPr>
          <p:nvPr/>
        </p:nvSpPr>
        <p:spPr bwMode="auto">
          <a:xfrm>
            <a:off x="3265488" y="6009134"/>
            <a:ext cx="56435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機能</a:t>
            </a:r>
          </a:p>
        </p:txBody>
      </p:sp>
      <p:sp>
        <p:nvSpPr>
          <p:cNvPr id="9" name="ホームベース 8"/>
          <p:cNvSpPr/>
          <p:nvPr/>
        </p:nvSpPr>
        <p:spPr>
          <a:xfrm>
            <a:off x="938592" y="3943595"/>
            <a:ext cx="866775" cy="473869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火力</a:t>
            </a:r>
            <a:endParaRPr lang="en-US" altLang="ja-JP" sz="1350" dirty="0" smtClean="0">
              <a:latin typeface="+mn-ea"/>
            </a:endParaRPr>
          </a:p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発電</a:t>
            </a:r>
            <a:endParaRPr lang="ja-JP" altLang="en-US" sz="1350" dirty="0">
              <a:latin typeface="+mn-ea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1931574" y="3943595"/>
            <a:ext cx="867965" cy="473869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送・</a:t>
            </a:r>
            <a:endParaRPr lang="en-US" altLang="ja-JP" sz="1350" dirty="0" smtClean="0">
              <a:latin typeface="+mn-ea"/>
            </a:endParaRPr>
          </a:p>
          <a:p>
            <a:pPr algn="ctr">
              <a:defRPr/>
            </a:pPr>
            <a:r>
              <a:rPr lang="ja-JP" altLang="en-US" sz="1350" dirty="0">
                <a:latin typeface="+mn-ea"/>
              </a:rPr>
              <a:t>配電</a:t>
            </a:r>
          </a:p>
        </p:txBody>
      </p:sp>
      <p:sp>
        <p:nvSpPr>
          <p:cNvPr id="26" name="ホームベース 25"/>
          <p:cNvSpPr/>
          <p:nvPr/>
        </p:nvSpPr>
        <p:spPr>
          <a:xfrm>
            <a:off x="2944795" y="3943595"/>
            <a:ext cx="867966" cy="473869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>
                <a:latin typeface="+mn-ea"/>
              </a:rPr>
              <a:t>小売</a:t>
            </a:r>
          </a:p>
        </p:txBody>
      </p:sp>
      <p:sp>
        <p:nvSpPr>
          <p:cNvPr id="2057" name="テキスト ボックス 26"/>
          <p:cNvSpPr txBox="1">
            <a:spLocks noChangeArrowheads="1"/>
          </p:cNvSpPr>
          <p:nvPr/>
        </p:nvSpPr>
        <p:spPr bwMode="auto">
          <a:xfrm>
            <a:off x="365217" y="3959465"/>
            <a:ext cx="392415" cy="47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350" dirty="0">
                <a:latin typeface="+mn-ea"/>
                <a:ea typeface="+mn-ea"/>
              </a:rPr>
              <a:t>東京</a:t>
            </a:r>
          </a:p>
        </p:txBody>
      </p:sp>
      <p:sp>
        <p:nvSpPr>
          <p:cNvPr id="28" name="ホームベース 27"/>
          <p:cNvSpPr/>
          <p:nvPr/>
        </p:nvSpPr>
        <p:spPr>
          <a:xfrm>
            <a:off x="938592" y="5017539"/>
            <a:ext cx="866775" cy="473869"/>
          </a:xfrm>
          <a:prstGeom prst="homePlate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火力</a:t>
            </a:r>
            <a:endParaRPr lang="en-US" altLang="ja-JP" sz="1350" dirty="0" smtClean="0">
              <a:latin typeface="+mn-ea"/>
            </a:endParaRPr>
          </a:p>
          <a:p>
            <a:pPr algn="ctr">
              <a:defRPr/>
            </a:pPr>
            <a:r>
              <a:rPr lang="ja-JP" altLang="en-US" sz="1350" dirty="0">
                <a:latin typeface="+mn-ea"/>
              </a:rPr>
              <a:t>発電</a:t>
            </a:r>
          </a:p>
        </p:txBody>
      </p:sp>
      <p:sp>
        <p:nvSpPr>
          <p:cNvPr id="29" name="ホームベース 28"/>
          <p:cNvSpPr/>
          <p:nvPr/>
        </p:nvSpPr>
        <p:spPr>
          <a:xfrm>
            <a:off x="1931574" y="5017539"/>
            <a:ext cx="867965" cy="473869"/>
          </a:xfrm>
          <a:prstGeom prst="homePlate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送・</a:t>
            </a:r>
            <a:endParaRPr lang="en-US" altLang="ja-JP" sz="1350" dirty="0" smtClean="0">
              <a:latin typeface="+mn-ea"/>
            </a:endParaRPr>
          </a:p>
          <a:p>
            <a:pPr algn="ctr">
              <a:defRPr/>
            </a:pPr>
            <a:r>
              <a:rPr lang="ja-JP" altLang="en-US" sz="1350" dirty="0">
                <a:latin typeface="+mn-ea"/>
              </a:rPr>
              <a:t>配電</a:t>
            </a:r>
          </a:p>
        </p:txBody>
      </p:sp>
      <p:sp>
        <p:nvSpPr>
          <p:cNvPr id="30" name="ホームベース 29"/>
          <p:cNvSpPr/>
          <p:nvPr/>
        </p:nvSpPr>
        <p:spPr>
          <a:xfrm>
            <a:off x="2944795" y="5017539"/>
            <a:ext cx="867966" cy="473869"/>
          </a:xfrm>
          <a:prstGeom prst="homePlate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小売</a:t>
            </a:r>
            <a:endParaRPr lang="ja-JP" altLang="en-US" sz="1350" dirty="0">
              <a:latin typeface="+mn-ea"/>
            </a:endParaRPr>
          </a:p>
        </p:txBody>
      </p:sp>
      <p:sp>
        <p:nvSpPr>
          <p:cNvPr id="2061" name="テキスト ボックス 30"/>
          <p:cNvSpPr txBox="1">
            <a:spLocks noChangeArrowheads="1"/>
          </p:cNvSpPr>
          <p:nvPr/>
        </p:nvSpPr>
        <p:spPr bwMode="auto">
          <a:xfrm>
            <a:off x="369979" y="5037877"/>
            <a:ext cx="392415" cy="44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350" dirty="0">
                <a:latin typeface="+mn-ea"/>
                <a:ea typeface="+mn-ea"/>
              </a:rPr>
              <a:t>中部</a:t>
            </a:r>
          </a:p>
        </p:txBody>
      </p:sp>
      <p:sp>
        <p:nvSpPr>
          <p:cNvPr id="2062" name="テキスト ボックス 32"/>
          <p:cNvSpPr txBox="1">
            <a:spLocks noChangeArrowheads="1"/>
          </p:cNvSpPr>
          <p:nvPr/>
        </p:nvSpPr>
        <p:spPr bwMode="auto">
          <a:xfrm>
            <a:off x="272644" y="3406358"/>
            <a:ext cx="978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地域</a:t>
            </a:r>
          </a:p>
        </p:txBody>
      </p:sp>
      <p:sp>
        <p:nvSpPr>
          <p:cNvPr id="11" name="上下矢印 10"/>
          <p:cNvSpPr/>
          <p:nvPr/>
        </p:nvSpPr>
        <p:spPr>
          <a:xfrm>
            <a:off x="938592" y="4417463"/>
            <a:ext cx="665559" cy="600075"/>
          </a:xfrm>
          <a:prstGeom prst="upDownArrow">
            <a:avLst>
              <a:gd name="adj1" fmla="val 50000"/>
              <a:gd name="adj2" fmla="val 2479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>
              <a:latin typeface="+mn-ea"/>
            </a:endParaRPr>
          </a:p>
        </p:txBody>
      </p:sp>
      <p:sp>
        <p:nvSpPr>
          <p:cNvPr id="2064" name="テキスト ボックス 11"/>
          <p:cNvSpPr txBox="1">
            <a:spLocks noChangeArrowheads="1"/>
          </p:cNvSpPr>
          <p:nvPr/>
        </p:nvSpPr>
        <p:spPr bwMode="auto">
          <a:xfrm>
            <a:off x="1104285" y="4458141"/>
            <a:ext cx="39290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350" dirty="0">
                <a:latin typeface="+mn-ea"/>
                <a:ea typeface="+mn-ea"/>
              </a:rPr>
              <a:t>統合</a:t>
            </a:r>
          </a:p>
        </p:txBody>
      </p:sp>
      <p:sp>
        <p:nvSpPr>
          <p:cNvPr id="2065" name="テキスト ボックス 35"/>
          <p:cNvSpPr txBox="1">
            <a:spLocks noChangeArrowheads="1"/>
          </p:cNvSpPr>
          <p:nvPr/>
        </p:nvSpPr>
        <p:spPr bwMode="auto">
          <a:xfrm>
            <a:off x="4208695" y="2754522"/>
            <a:ext cx="43517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altLang="ja-JP" sz="1350" b="1" u="sng" dirty="0" smtClean="0">
                <a:latin typeface="+mn-ea"/>
                <a:ea typeface="+mn-ea"/>
              </a:rPr>
              <a:t>JERA</a:t>
            </a:r>
            <a:r>
              <a:rPr lang="ja-JP" altLang="en-US" sz="1350" b="1" u="sng" dirty="0" smtClean="0">
                <a:latin typeface="+mn-ea"/>
                <a:ea typeface="+mn-ea"/>
              </a:rPr>
              <a:t>事業領域</a:t>
            </a:r>
            <a:endParaRPr lang="en-US" altLang="ja-JP" sz="1350" b="1" u="sng" dirty="0" smtClean="0">
              <a:latin typeface="+mn-ea"/>
              <a:ea typeface="+mn-ea"/>
            </a:endParaRPr>
          </a:p>
          <a:p>
            <a:pPr algn="ctr">
              <a:spcAft>
                <a:spcPts val="600"/>
              </a:spcAft>
            </a:pPr>
            <a:endParaRPr lang="en-US" altLang="ja-JP" sz="1350" b="1" dirty="0" smtClean="0">
              <a:latin typeface="+mn-ea"/>
              <a:ea typeface="+mn-ea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4616320" y="4526721"/>
            <a:ext cx="1028700" cy="4738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>
                <a:latin typeface="+mn-ea"/>
              </a:rPr>
              <a:t>上流開発</a:t>
            </a:r>
            <a:endParaRPr lang="en-US" altLang="ja-JP" sz="1350" dirty="0">
              <a:latin typeface="+mn-ea"/>
            </a:endParaRPr>
          </a:p>
          <a:p>
            <a:pPr algn="ctr">
              <a:defRPr/>
            </a:pPr>
            <a:r>
              <a:rPr lang="ja-JP" altLang="en-US" sz="1350" dirty="0">
                <a:latin typeface="+mn-ea"/>
              </a:rPr>
              <a:t>燃料調達</a:t>
            </a:r>
          </a:p>
        </p:txBody>
      </p:sp>
      <p:sp>
        <p:nvSpPr>
          <p:cNvPr id="38" name="ホームベース 37"/>
          <p:cNvSpPr/>
          <p:nvPr/>
        </p:nvSpPr>
        <p:spPr>
          <a:xfrm>
            <a:off x="5645020" y="4526721"/>
            <a:ext cx="1032272" cy="4738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latin typeface="+mn-ea"/>
              </a:rPr>
              <a:t>輸送</a:t>
            </a:r>
            <a:endParaRPr lang="en-US" altLang="ja-JP" sz="1200" dirty="0">
              <a:latin typeface="+mn-ea"/>
            </a:endParaRPr>
          </a:p>
          <a:p>
            <a:pPr algn="ctr">
              <a:defRPr/>
            </a:pPr>
            <a:r>
              <a:rPr lang="ja-JP" altLang="en-US" sz="1200" dirty="0">
                <a:latin typeface="+mn-ea"/>
              </a:rPr>
              <a:t>ﾄﾚｰﾃﾞｨﾝｸﾞ</a:t>
            </a:r>
          </a:p>
        </p:txBody>
      </p:sp>
      <p:sp>
        <p:nvSpPr>
          <p:cNvPr id="39" name="ホームベース 38"/>
          <p:cNvSpPr/>
          <p:nvPr/>
        </p:nvSpPr>
        <p:spPr>
          <a:xfrm>
            <a:off x="6677292" y="4526721"/>
            <a:ext cx="1028700" cy="4738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>
                <a:latin typeface="+mn-ea"/>
              </a:rPr>
              <a:t>受入基地</a:t>
            </a:r>
          </a:p>
        </p:txBody>
      </p:sp>
      <p:sp>
        <p:nvSpPr>
          <p:cNvPr id="40" name="ホームベース 39"/>
          <p:cNvSpPr/>
          <p:nvPr/>
        </p:nvSpPr>
        <p:spPr>
          <a:xfrm>
            <a:off x="7705992" y="4526721"/>
            <a:ext cx="1028700" cy="4738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350" dirty="0" smtClean="0">
                <a:latin typeface="+mn-ea"/>
              </a:rPr>
              <a:t>発電</a:t>
            </a:r>
            <a:endParaRPr lang="ja-JP" altLang="en-US" sz="1350" dirty="0"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48105" y="3670942"/>
            <a:ext cx="992981" cy="2057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>
              <a:latin typeface="+mn-ea"/>
            </a:endParaRPr>
          </a:p>
        </p:txBody>
      </p:sp>
      <p:cxnSp>
        <p:nvCxnSpPr>
          <p:cNvPr id="15" name="カギ線コネクタ 14"/>
          <p:cNvCxnSpPr>
            <a:stCxn id="13" idx="0"/>
            <a:endCxn id="2" idx="1"/>
          </p:cNvCxnSpPr>
          <p:nvPr/>
        </p:nvCxnSpPr>
        <p:spPr>
          <a:xfrm rot="16200000" flipH="1">
            <a:off x="2428304" y="2587233"/>
            <a:ext cx="998339" cy="3165757"/>
          </a:xfrm>
          <a:prstGeom prst="bentConnector4">
            <a:avLst>
              <a:gd name="adj1" fmla="val -22898"/>
              <a:gd name="adj2" fmla="val 87619"/>
            </a:avLst>
          </a:prstGeom>
          <a:ln w="25400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4549449" y="3604774"/>
            <a:ext cx="2013543" cy="743353"/>
          </a:xfrm>
          <a:prstGeom prst="wedgeRoundRectCallout">
            <a:avLst>
              <a:gd name="adj1" fmla="val -25966"/>
              <a:gd name="adj2" fmla="val 7860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約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9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万㌧の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LNG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調達数量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（世界最大級）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角丸四角形吹き出し 45"/>
          <p:cNvSpPr/>
          <p:nvPr/>
        </p:nvSpPr>
        <p:spPr>
          <a:xfrm>
            <a:off x="4549449" y="5189899"/>
            <a:ext cx="2013544" cy="536972"/>
          </a:xfrm>
          <a:prstGeom prst="wedgeRoundRectCallout">
            <a:avLst>
              <a:gd name="adj1" fmla="val 26825"/>
              <a:gd name="adj2" fmla="val -9311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LNG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船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16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隻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Aft>
                <a:spcPts val="600"/>
              </a:spcAft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石炭ﾄﾚｰﾃﾞｨﾝｸﾞ事業</a:t>
            </a:r>
            <a:endParaRPr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6682303" y="3604775"/>
            <a:ext cx="2066926" cy="749306"/>
          </a:xfrm>
          <a:prstGeom prst="wedgeRoundRectCallout">
            <a:avLst>
              <a:gd name="adj1" fmla="val 14033"/>
              <a:gd name="adj2" fmla="val 77538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海外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：約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7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万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kW</a:t>
            </a:r>
            <a:r>
              <a:rPr lang="ja-JP" altLang="en-US" sz="1100" dirty="0" err="1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ヵ国に発電所を保有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国内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：約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600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万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kW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の発電所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　建設を計画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建設中</a:t>
            </a:r>
            <a:endParaRPr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6682303" y="5189899"/>
            <a:ext cx="2066926" cy="536972"/>
          </a:xfrm>
          <a:prstGeom prst="wedgeRoundRectCallout">
            <a:avLst>
              <a:gd name="adj1" fmla="val 25998"/>
              <a:gd name="adj2" fmla="val -93111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既存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火力統合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むけて協議中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>
              <a:defRPr/>
            </a:pP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2017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年春を目処に結論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510353" y="3348283"/>
            <a:ext cx="4379123" cy="2641996"/>
          </a:xfrm>
          <a:prstGeom prst="rect">
            <a:avLst/>
          </a:prstGeom>
          <a:noFill/>
          <a:ln w="2222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 smtClean="0"/>
          </a:p>
        </p:txBody>
      </p:sp>
      <p:sp>
        <p:nvSpPr>
          <p:cNvPr id="35" name="テキスト ボックス 35"/>
          <p:cNvSpPr txBox="1">
            <a:spLocks noChangeArrowheads="1"/>
          </p:cNvSpPr>
          <p:nvPr/>
        </p:nvSpPr>
        <p:spPr bwMode="auto">
          <a:xfrm>
            <a:off x="991400" y="2754523"/>
            <a:ext cx="29042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ja-JP" altLang="en-US" sz="1350" b="1" u="sng" dirty="0" smtClean="0">
                <a:latin typeface="+mn-ea"/>
                <a:ea typeface="+mn-ea"/>
              </a:rPr>
              <a:t>火力事業の再編　　　</a:t>
            </a:r>
            <a:endParaRPr lang="en-US" altLang="ja-JP" sz="1350" b="1" u="sng" dirty="0">
              <a:latin typeface="+mn-ea"/>
              <a:ea typeface="+mn-ea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50" b="1" dirty="0" smtClean="0">
                <a:latin typeface="+mn-ea"/>
                <a:ea typeface="+mn-ea"/>
              </a:rPr>
              <a:t>⇒地域別から機能別へ</a:t>
            </a:r>
            <a:endParaRPr lang="en-US" altLang="ja-JP" sz="1350" b="1" dirty="0" smtClean="0">
              <a:latin typeface="+mn-ea"/>
              <a:ea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10721" y="3807099"/>
            <a:ext cx="400110" cy="509273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65000"/>
                  </a:schemeClr>
                </a:solidFill>
              </a:rPr>
              <a:t>拡大</a:t>
            </a:r>
            <a:endParaRPr kumimoji="1" lang="ja-JP" altLang="en-US" sz="1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74901"/>
              </p:ext>
            </p:extLst>
          </p:nvPr>
        </p:nvGraphicFramePr>
        <p:xfrm>
          <a:off x="1214069" y="993588"/>
          <a:ext cx="7006273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580"/>
                <a:gridCol w="5921693"/>
              </a:tblGrid>
              <a:tr h="15115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14</a:t>
                      </a:r>
                      <a:r>
                        <a:rPr kumimoji="1" lang="ja-JP" altLang="en-US" sz="1200" dirty="0" smtClean="0"/>
                        <a:t>年 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東京電力と中部電力がアライアンスパートナーとして</a:t>
                      </a:r>
                      <a:r>
                        <a:rPr kumimoji="1" lang="en-US" altLang="ja-JP" sz="1200" dirty="0" smtClean="0"/>
                        <a:t>｢</a:t>
                      </a:r>
                      <a:r>
                        <a:rPr kumimoji="1" lang="ja-JP" altLang="en-US" sz="1200" dirty="0" smtClean="0"/>
                        <a:t>基本合意</a:t>
                      </a:r>
                      <a:r>
                        <a:rPr kumimoji="1" lang="en-US" altLang="ja-JP" sz="1200" dirty="0" smtClean="0"/>
                        <a:t>｣</a:t>
                      </a:r>
                      <a:r>
                        <a:rPr kumimoji="1" lang="ja-JP" altLang="en-US" sz="1200" dirty="0" smtClean="0"/>
                        <a:t>を締結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15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15</a:t>
                      </a:r>
                      <a:r>
                        <a:rPr kumimoji="1" lang="ja-JP" altLang="en-US" sz="1200" dirty="0" smtClean="0"/>
                        <a:t>年   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アライアンス会社</a:t>
                      </a:r>
                      <a:r>
                        <a:rPr kumimoji="1" lang="en-US" altLang="ja-JP" sz="1200" dirty="0" smtClean="0"/>
                        <a:t>｢JERA｣</a:t>
                      </a:r>
                      <a:r>
                        <a:rPr kumimoji="1" lang="ja-JP" altLang="en-US" sz="1200" dirty="0" smtClean="0"/>
                        <a:t>を設立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15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 10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燃料輸送、燃料トレーディング事業を統合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15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16</a:t>
                      </a:r>
                      <a:r>
                        <a:rPr kumimoji="1" lang="ja-JP" altLang="en-US" sz="1200" dirty="0" smtClean="0"/>
                        <a:t>年  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ヘンドリック・ゴーデンガー代表取締役会長就任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15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16</a:t>
                      </a:r>
                      <a:r>
                        <a:rPr kumimoji="1" lang="ja-JP" altLang="en-US" sz="1200" dirty="0" smtClean="0"/>
                        <a:t>年  </a:t>
                      </a:r>
                      <a:r>
                        <a:rPr kumimoji="1" lang="en-US" altLang="ja-JP" sz="1200" dirty="0" smtClean="0"/>
                        <a:t>7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既存燃料事業、既存海外発電、エネルギーインフラ事業を統合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テキスト ボックス 35"/>
          <p:cNvSpPr txBox="1">
            <a:spLocks noChangeArrowheads="1"/>
          </p:cNvSpPr>
          <p:nvPr/>
        </p:nvSpPr>
        <p:spPr bwMode="auto">
          <a:xfrm>
            <a:off x="1214069" y="693506"/>
            <a:ext cx="700627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altLang="ja-JP" sz="1350" b="1" u="sng" dirty="0" smtClean="0">
                <a:latin typeface="+mn-ea"/>
                <a:ea typeface="+mn-ea"/>
              </a:rPr>
              <a:t>JERA</a:t>
            </a:r>
            <a:r>
              <a:rPr lang="ja-JP" altLang="en-US" sz="1350" b="1" u="sng" dirty="0" smtClean="0">
                <a:latin typeface="+mn-ea"/>
                <a:ea typeface="+mn-ea"/>
              </a:rPr>
              <a:t>の歩み</a:t>
            </a:r>
            <a:endParaRPr lang="en-US" altLang="ja-JP" sz="1350" b="1" u="sng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048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RAテンプレート">
  <a:themeElements>
    <a:clrScheme name="ユーザー定義 7">
      <a:dk1>
        <a:sysClr val="windowText" lastClr="000000"/>
      </a:dk1>
      <a:lt1>
        <a:sysClr val="window" lastClr="FFFFFF"/>
      </a:lt1>
      <a:dk2>
        <a:srgbClr val="0088CD"/>
      </a:dk2>
      <a:lt2>
        <a:srgbClr val="8096A3"/>
      </a:lt2>
      <a:accent1>
        <a:srgbClr val="8096A3"/>
      </a:accent1>
      <a:accent2>
        <a:srgbClr val="0088CD"/>
      </a:accent2>
      <a:accent3>
        <a:srgbClr val="70B42C"/>
      </a:accent3>
      <a:accent4>
        <a:srgbClr val="E88000"/>
      </a:accent4>
      <a:accent5>
        <a:srgbClr val="D82531"/>
      </a:accent5>
      <a:accent6>
        <a:srgbClr val="893672"/>
      </a:accent6>
      <a:hlink>
        <a:srgbClr val="0000FF"/>
      </a:hlink>
      <a:folHlink>
        <a:srgbClr val="7030A0"/>
      </a:folHlink>
    </a:clrScheme>
    <a:fontScheme name="ユーザー定義 26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600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5832E2424A4479DF372ADD2DBAE1F" ma:contentTypeVersion="0" ma:contentTypeDescription="新しいドキュメントを作成します。" ma:contentTypeScope="" ma:versionID="1e265c9d8e9f7fd0114d51a062106e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07BD5-6BB6-40D2-AED1-30387CB856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1A9FE7-4370-4EA7-A858-0B8CF5350F1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57E58C-B11B-457F-89A3-15364786B6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20160822_中途採用制度策定へ向けたコンサル委託スコープ（案）</Template>
  <TotalTime>5298</TotalTime>
  <Words>159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JERAテンプレート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中途採用制度策定に向けた コンサル起用に関するScope of Work （案）</dc:title>
  <dc:creator>小山　豊（Yutaka Koyama）</dc:creator>
  <cp:lastModifiedBy>METI</cp:lastModifiedBy>
  <cp:revision>271</cp:revision>
  <cp:lastPrinted>2016-10-24T00:23:05Z</cp:lastPrinted>
  <dcterms:created xsi:type="dcterms:W3CDTF">2016-08-24T02:04:51Z</dcterms:created>
  <dcterms:modified xsi:type="dcterms:W3CDTF">2017-05-08T02:05:17Z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0x010100C415832E2424A4479DF372ADD2DBAE1F</vt:lpwstr>
  </property>
</Properties>
</file>