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3"/>
  </p:notesMasterIdLst>
  <p:sldIdLst>
    <p:sldId id="262" r:id="rId2"/>
  </p:sldIdLst>
  <p:sldSz cx="6858000" cy="9906000" type="A4"/>
  <p:notesSz cx="7099300" cy="10223500"/>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187" autoAdjust="0"/>
  </p:normalViewPr>
  <p:slideViewPr>
    <p:cSldViewPr>
      <p:cViewPr varScale="1">
        <p:scale>
          <a:sx n="75" d="100"/>
          <a:sy n="75" d="100"/>
        </p:scale>
        <p:origin x="3180" y="6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6364" cy="511175"/>
          </a:xfrm>
          <a:prstGeom prst="rect">
            <a:avLst/>
          </a:prstGeom>
        </p:spPr>
        <p:txBody>
          <a:bodyPr vert="horz" lIns="94586" tIns="47293" rIns="94586" bIns="47293"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294" y="1"/>
            <a:ext cx="3076364" cy="511175"/>
          </a:xfrm>
          <a:prstGeom prst="rect">
            <a:avLst/>
          </a:prstGeom>
        </p:spPr>
        <p:txBody>
          <a:bodyPr vert="horz" lIns="94586" tIns="47293" rIns="94586" bIns="47293" rtlCol="0"/>
          <a:lstStyle>
            <a:lvl1pPr algn="r">
              <a:defRPr sz="1200"/>
            </a:lvl1pPr>
          </a:lstStyle>
          <a:p>
            <a:fld id="{7C692E22-9A6C-44B6-BC10-2392B89E103B}" type="datetimeFigureOut">
              <a:rPr kumimoji="1" lang="ja-JP" altLang="en-US" smtClean="0"/>
              <a:t>2017/4/20</a:t>
            </a:fld>
            <a:endParaRPr kumimoji="1" lang="ja-JP" altLang="en-US"/>
          </a:p>
        </p:txBody>
      </p:sp>
      <p:sp>
        <p:nvSpPr>
          <p:cNvPr id="4" name="スライド イメージ プレースホルダー 3"/>
          <p:cNvSpPr>
            <a:spLocks noGrp="1" noRot="1" noChangeAspect="1"/>
          </p:cNvSpPr>
          <p:nvPr>
            <p:ph type="sldImg" idx="2"/>
          </p:nvPr>
        </p:nvSpPr>
        <p:spPr>
          <a:xfrm>
            <a:off x="2222500" y="766763"/>
            <a:ext cx="2654300" cy="3833812"/>
          </a:xfrm>
          <a:prstGeom prst="rect">
            <a:avLst/>
          </a:prstGeom>
          <a:noFill/>
          <a:ln w="12700">
            <a:solidFill>
              <a:prstClr val="black"/>
            </a:solidFill>
          </a:ln>
        </p:spPr>
        <p:txBody>
          <a:bodyPr vert="horz" lIns="94586" tIns="47293" rIns="94586" bIns="47293" rtlCol="0" anchor="ctr"/>
          <a:lstStyle/>
          <a:p>
            <a:endParaRPr lang="ja-JP" altLang="en-US"/>
          </a:p>
        </p:txBody>
      </p:sp>
      <p:sp>
        <p:nvSpPr>
          <p:cNvPr id="5" name="ノート プレースホルダー 4"/>
          <p:cNvSpPr>
            <a:spLocks noGrp="1"/>
          </p:cNvSpPr>
          <p:nvPr>
            <p:ph type="body" sz="quarter" idx="3"/>
          </p:nvPr>
        </p:nvSpPr>
        <p:spPr>
          <a:xfrm>
            <a:off x="709930" y="4856163"/>
            <a:ext cx="5679440" cy="4600575"/>
          </a:xfrm>
          <a:prstGeom prst="rect">
            <a:avLst/>
          </a:prstGeom>
        </p:spPr>
        <p:txBody>
          <a:bodyPr vert="horz" lIns="94586" tIns="47293" rIns="94586" bIns="4729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10551"/>
            <a:ext cx="3076364" cy="511175"/>
          </a:xfrm>
          <a:prstGeom prst="rect">
            <a:avLst/>
          </a:prstGeom>
        </p:spPr>
        <p:txBody>
          <a:bodyPr vert="horz" lIns="94586" tIns="47293" rIns="94586" bIns="472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294" y="9710551"/>
            <a:ext cx="3076364" cy="511175"/>
          </a:xfrm>
          <a:prstGeom prst="rect">
            <a:avLst/>
          </a:prstGeom>
        </p:spPr>
        <p:txBody>
          <a:bodyPr vert="horz" lIns="94586" tIns="47293" rIns="94586" bIns="47293" rtlCol="0" anchor="b"/>
          <a:lstStyle>
            <a:lvl1pPr algn="r">
              <a:defRPr sz="1200"/>
            </a:lvl1pPr>
          </a:lstStyle>
          <a:p>
            <a:fld id="{95D1D8CF-9848-42F8-A6CE-FC305448E913}" type="slidenum">
              <a:rPr kumimoji="1" lang="ja-JP" altLang="en-US" smtClean="0"/>
              <a:t>‹#›</a:t>
            </a:fld>
            <a:endParaRPr kumimoji="1" lang="ja-JP" altLang="en-US"/>
          </a:p>
        </p:txBody>
      </p:sp>
    </p:spTree>
    <p:extLst>
      <p:ext uri="{BB962C8B-B14F-4D97-AF65-F5344CB8AC3E}">
        <p14:creationId xmlns:p14="http://schemas.microsoft.com/office/powerpoint/2010/main" val="3940345271"/>
      </p:ext>
    </p:extLst>
  </p:cSld>
  <p:clrMap bg1="lt1" tx1="dk1" bg2="lt2" tx2="dk2" accent1="accent1" accent2="accent2" accent3="accent3" accent4="accent4" accent5="accent5" accent6="accent6" hlink="hlink" folHlink="folHlink"/>
  <p:notesStyle>
    <a:lvl1pPr marL="0" algn="l" defTabSz="914290" rtl="0" eaLnBrk="1" latinLnBrk="0" hangingPunct="1">
      <a:defRPr kumimoji="1" sz="1200" kern="1200">
        <a:solidFill>
          <a:schemeClr val="tx1"/>
        </a:solidFill>
        <a:latin typeface="+mn-lt"/>
        <a:ea typeface="+mn-ea"/>
        <a:cs typeface="+mn-cs"/>
      </a:defRPr>
    </a:lvl1pPr>
    <a:lvl2pPr marL="457145" algn="l" defTabSz="914290" rtl="0" eaLnBrk="1" latinLnBrk="0" hangingPunct="1">
      <a:defRPr kumimoji="1" sz="1200" kern="1200">
        <a:solidFill>
          <a:schemeClr val="tx1"/>
        </a:solidFill>
        <a:latin typeface="+mn-lt"/>
        <a:ea typeface="+mn-ea"/>
        <a:cs typeface="+mn-cs"/>
      </a:defRPr>
    </a:lvl2pPr>
    <a:lvl3pPr marL="914290" algn="l" defTabSz="914290" rtl="0" eaLnBrk="1" latinLnBrk="0" hangingPunct="1">
      <a:defRPr kumimoji="1" sz="1200" kern="1200">
        <a:solidFill>
          <a:schemeClr val="tx1"/>
        </a:solidFill>
        <a:latin typeface="+mn-lt"/>
        <a:ea typeface="+mn-ea"/>
        <a:cs typeface="+mn-cs"/>
      </a:defRPr>
    </a:lvl3pPr>
    <a:lvl4pPr marL="1371435" algn="l" defTabSz="914290" rtl="0" eaLnBrk="1" latinLnBrk="0" hangingPunct="1">
      <a:defRPr kumimoji="1" sz="1200" kern="1200">
        <a:solidFill>
          <a:schemeClr val="tx1"/>
        </a:solidFill>
        <a:latin typeface="+mn-lt"/>
        <a:ea typeface="+mn-ea"/>
        <a:cs typeface="+mn-cs"/>
      </a:defRPr>
    </a:lvl4pPr>
    <a:lvl5pPr marL="1828581" algn="l" defTabSz="914290" rtl="0" eaLnBrk="1" latinLnBrk="0" hangingPunct="1">
      <a:defRPr kumimoji="1" sz="1200" kern="1200">
        <a:solidFill>
          <a:schemeClr val="tx1"/>
        </a:solidFill>
        <a:latin typeface="+mn-lt"/>
        <a:ea typeface="+mn-ea"/>
        <a:cs typeface="+mn-cs"/>
      </a:defRPr>
    </a:lvl5pPr>
    <a:lvl6pPr marL="2285726" algn="l" defTabSz="914290" rtl="0" eaLnBrk="1" latinLnBrk="0" hangingPunct="1">
      <a:defRPr kumimoji="1" sz="1200" kern="1200">
        <a:solidFill>
          <a:schemeClr val="tx1"/>
        </a:solidFill>
        <a:latin typeface="+mn-lt"/>
        <a:ea typeface="+mn-ea"/>
        <a:cs typeface="+mn-cs"/>
      </a:defRPr>
    </a:lvl6pPr>
    <a:lvl7pPr marL="2742871" algn="l" defTabSz="914290" rtl="0" eaLnBrk="1" latinLnBrk="0" hangingPunct="1">
      <a:defRPr kumimoji="1" sz="1200" kern="1200">
        <a:solidFill>
          <a:schemeClr val="tx1"/>
        </a:solidFill>
        <a:latin typeface="+mn-lt"/>
        <a:ea typeface="+mn-ea"/>
        <a:cs typeface="+mn-cs"/>
      </a:defRPr>
    </a:lvl7pPr>
    <a:lvl8pPr marL="3200016" algn="l" defTabSz="914290" rtl="0" eaLnBrk="1" latinLnBrk="0" hangingPunct="1">
      <a:defRPr kumimoji="1" sz="1200" kern="1200">
        <a:solidFill>
          <a:schemeClr val="tx1"/>
        </a:solidFill>
        <a:latin typeface="+mn-lt"/>
        <a:ea typeface="+mn-ea"/>
        <a:cs typeface="+mn-cs"/>
      </a:defRPr>
    </a:lvl8pPr>
    <a:lvl9pPr marL="3657161" algn="l" defTabSz="91429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5D1D8CF-9848-42F8-A6CE-FC305448E913}" type="slidenum">
              <a:rPr kumimoji="1" lang="ja-JP" altLang="en-US" smtClean="0"/>
              <a:t>1</a:t>
            </a:fld>
            <a:endParaRPr kumimoji="1" lang="ja-JP" altLang="en-US"/>
          </a:p>
        </p:txBody>
      </p:sp>
    </p:spTree>
    <p:extLst>
      <p:ext uri="{BB962C8B-B14F-4D97-AF65-F5344CB8AC3E}">
        <p14:creationId xmlns:p14="http://schemas.microsoft.com/office/powerpoint/2010/main" val="793974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90"/>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342899" indent="0" algn="ctr">
              <a:buNone/>
              <a:defRPr>
                <a:solidFill>
                  <a:schemeClr val="tx1">
                    <a:tint val="75000"/>
                  </a:schemeClr>
                </a:solidFill>
              </a:defRPr>
            </a:lvl2pPr>
            <a:lvl3pPr marL="685797" indent="0" algn="ctr">
              <a:buNone/>
              <a:defRPr>
                <a:solidFill>
                  <a:schemeClr val="tx1">
                    <a:tint val="75000"/>
                  </a:schemeClr>
                </a:solidFill>
              </a:defRPr>
            </a:lvl3pPr>
            <a:lvl4pPr marL="1028695" indent="0" algn="ctr">
              <a:buNone/>
              <a:defRPr>
                <a:solidFill>
                  <a:schemeClr val="tx1">
                    <a:tint val="75000"/>
                  </a:schemeClr>
                </a:solidFill>
              </a:defRPr>
            </a:lvl4pPr>
            <a:lvl5pPr marL="1371593" indent="0" algn="ctr">
              <a:buNone/>
              <a:defRPr>
                <a:solidFill>
                  <a:schemeClr val="tx1">
                    <a:tint val="75000"/>
                  </a:schemeClr>
                </a:solidFill>
              </a:defRPr>
            </a:lvl5pPr>
            <a:lvl6pPr marL="1714492" indent="0" algn="ctr">
              <a:buNone/>
              <a:defRPr>
                <a:solidFill>
                  <a:schemeClr val="tx1">
                    <a:tint val="75000"/>
                  </a:schemeClr>
                </a:solidFill>
              </a:defRPr>
            </a:lvl6pPr>
            <a:lvl7pPr marL="2057390" indent="0" algn="ctr">
              <a:buNone/>
              <a:defRPr>
                <a:solidFill>
                  <a:schemeClr val="tx1">
                    <a:tint val="75000"/>
                  </a:schemeClr>
                </a:solidFill>
              </a:defRPr>
            </a:lvl7pPr>
            <a:lvl8pPr marL="2400288" indent="0" algn="ctr">
              <a:buNone/>
              <a:defRPr>
                <a:solidFill>
                  <a:schemeClr val="tx1">
                    <a:tint val="75000"/>
                  </a:schemeClr>
                </a:solidFill>
              </a:defRPr>
            </a:lvl8pPr>
            <a:lvl9pPr marL="2743186"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2F137F8-EEDB-4F59-B30A-7E0FE31D7C5D}" type="datetime1">
              <a:rPr kumimoji="1" lang="ja-JP" altLang="en-US" smtClean="0"/>
              <a:t>2017/4/20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pPr>
              <a:defRPr/>
            </a:pPr>
            <a:fld id="{7F2F0319-8518-4812-8CF8-B5DD1CFA07B7}" type="slidenum">
              <a:rPr lang="en-US" altLang="ja-JP" smtClean="0"/>
              <a:pPr>
                <a:defRPr/>
              </a:pPr>
              <a:t>‹#›</a:t>
            </a:fld>
            <a:endParaRPr lang="en-US" altLang="ja-JP" dirty="0"/>
          </a:p>
        </p:txBody>
      </p:sp>
    </p:spTree>
    <p:extLst>
      <p:ext uri="{BB962C8B-B14F-4D97-AF65-F5344CB8AC3E}">
        <p14:creationId xmlns:p14="http://schemas.microsoft.com/office/powerpoint/2010/main" val="625366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670B74-81B9-4CE8-8870-81269E22255F}" type="datetime1">
              <a:rPr kumimoji="1" lang="ja-JP" altLang="en-US" smtClean="0"/>
              <a:t>2017/4/20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pPr>
              <a:defRPr/>
            </a:pPr>
            <a:fld id="{74485565-7062-45A8-A3C5-340FE9D63B51}" type="slidenum">
              <a:rPr lang="en-US" altLang="ja-JP" smtClean="0"/>
              <a:pPr>
                <a:defRPr/>
              </a:pPr>
              <a:t>‹#›</a:t>
            </a:fld>
            <a:endParaRPr lang="en-US" altLang="ja-JP" dirty="0"/>
          </a:p>
        </p:txBody>
      </p:sp>
    </p:spTree>
    <p:extLst>
      <p:ext uri="{BB962C8B-B14F-4D97-AF65-F5344CB8AC3E}">
        <p14:creationId xmlns:p14="http://schemas.microsoft.com/office/powerpoint/2010/main" val="131832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3"/>
            <a:ext cx="4514850"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D1E56F-2C5F-4972-ABA3-83E048057705}" type="datetime1">
              <a:rPr kumimoji="1" lang="ja-JP" altLang="en-US" smtClean="0"/>
              <a:t>2017/4/20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pPr>
              <a:defRPr/>
            </a:pPr>
            <a:fld id="{5DD30E9F-8E6B-41A9-8BDB-0DFE1D220542}" type="slidenum">
              <a:rPr lang="en-US" altLang="ja-JP" smtClean="0"/>
              <a:pPr>
                <a:defRPr/>
              </a:pPr>
              <a:t>‹#›</a:t>
            </a:fld>
            <a:endParaRPr lang="en-US" altLang="ja-JP" dirty="0"/>
          </a:p>
        </p:txBody>
      </p:sp>
    </p:spTree>
    <p:extLst>
      <p:ext uri="{BB962C8B-B14F-4D97-AF65-F5344CB8AC3E}">
        <p14:creationId xmlns:p14="http://schemas.microsoft.com/office/powerpoint/2010/main" val="974014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2017/4/20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38790" y="421242"/>
            <a:ext cx="6580733" cy="369332"/>
          </a:xfrm>
        </p:spPr>
        <p:txBody>
          <a:bodyPr wrap="square">
            <a:spAutoFit/>
          </a:bodyPr>
          <a:lstStyle>
            <a:lvl1pPr algn="l">
              <a:defRPr lang="ja-JP" altLang="en-US" sz="18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139012" y="9113466"/>
            <a:ext cx="6505423" cy="121252"/>
          </a:xfrm>
          <a:noFill/>
        </p:spPr>
        <p:txBody>
          <a:bodyPr wrap="square" lIns="0" tIns="0" rIns="0" bIns="0">
            <a:spAutoFit/>
          </a:bodyPr>
          <a:lstStyle>
            <a:lvl1pPr marL="0" indent="0">
              <a:spcBef>
                <a:spcPts val="0"/>
              </a:spcBef>
              <a:spcAft>
                <a:spcPts val="0"/>
              </a:spcAft>
              <a:buNone/>
              <a:defRPr sz="788">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139014" y="4484952"/>
            <a:ext cx="1391407" cy="230832"/>
          </a:xfrm>
          <a:noFill/>
        </p:spPr>
        <p:txBody>
          <a:bodyPr wrap="none" lIns="0" tIns="0" rIns="0" bIns="0">
            <a:spAutoFit/>
          </a:bodyPr>
          <a:lstStyle>
            <a:lvl1pPr marL="0" indent="0">
              <a:spcBef>
                <a:spcPts val="0"/>
              </a:spcBef>
              <a:spcAft>
                <a:spcPts val="0"/>
              </a:spcAft>
              <a:buNone/>
              <a:defRPr sz="15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138790" y="5444539"/>
            <a:ext cx="973023"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138788" y="6305154"/>
            <a:ext cx="827150" cy="121252"/>
          </a:xfrm>
          <a:noFill/>
        </p:spPr>
        <p:txBody>
          <a:bodyPr wrap="none" lIns="0" tIns="0" rIns="0" bIns="0">
            <a:spAutoFit/>
          </a:bodyPr>
          <a:lstStyle>
            <a:lvl1pPr marL="0" indent="0">
              <a:spcBef>
                <a:spcPts val="0"/>
              </a:spcBef>
              <a:spcAft>
                <a:spcPts val="0"/>
              </a:spcAft>
              <a:buNone/>
              <a:defRPr sz="788">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138481" y="1104572"/>
            <a:ext cx="6581042" cy="448942"/>
          </a:xfrm>
          <a:solidFill>
            <a:srgbClr val="99D6EC"/>
          </a:solidFill>
          <a:ln>
            <a:noFill/>
          </a:ln>
        </p:spPr>
        <p:txBody>
          <a:bodyPr vert="horz" wrap="square" lIns="216000" tIns="108000" rIns="216000" bIns="108000" rtlCol="0" anchor="t" anchorCtr="0">
            <a:spAutoFit/>
          </a:bodyPr>
          <a:lstStyle>
            <a:lvl1pPr>
              <a:defRPr lang="ja-JP" altLang="en-US" sz="1500" dirty="0">
                <a:latin typeface="Meiryo UI" panose="020B0604030504040204" pitchFamily="50" charset="-128"/>
                <a:ea typeface="Meiryo UI" panose="020B0604030504040204" pitchFamily="50" charset="-128"/>
                <a:cs typeface="Meiryo UI" panose="020B0604030504040204" pitchFamily="50" charset="-128"/>
              </a:defRPr>
            </a:lvl1pPr>
          </a:lstStyle>
          <a:p>
            <a:pPr marL="192881" lvl="0" indent="-192881">
              <a:spcBef>
                <a:spcPts val="450"/>
              </a:spcBef>
              <a:spcAft>
                <a:spcPts val="45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75823767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708AC2-B072-4F78-A25B-37684EDEAF6F}" type="datetime1">
              <a:rPr kumimoji="1" lang="ja-JP" altLang="en-US" smtClean="0"/>
              <a:t>2017/4/20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pPr>
              <a:defRPr/>
            </a:pPr>
            <a:fld id="{08A2513B-62A4-4C0C-B3BC-F9505667324E}" type="slidenum">
              <a:rPr lang="en-US" altLang="ja-JP" smtClean="0"/>
              <a:pPr>
                <a:defRPr/>
              </a:pPr>
              <a:t>‹#›</a:t>
            </a:fld>
            <a:endParaRPr lang="en-US" altLang="ja-JP" dirty="0"/>
          </a:p>
        </p:txBody>
      </p:sp>
    </p:spTree>
    <p:extLst>
      <p:ext uri="{BB962C8B-B14F-4D97-AF65-F5344CB8AC3E}">
        <p14:creationId xmlns:p14="http://schemas.microsoft.com/office/powerpoint/2010/main" val="1370334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30"/>
            <a:ext cx="5829300" cy="1967442"/>
          </a:xfrm>
        </p:spPr>
        <p:txBody>
          <a:bodyPr anchor="t"/>
          <a:lstStyle>
            <a:lvl1pPr algn="l">
              <a:defRPr sz="3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9"/>
            <a:ext cx="5829300" cy="2166937"/>
          </a:xfrm>
        </p:spPr>
        <p:txBody>
          <a:bodyPr anchor="b"/>
          <a:lstStyle>
            <a:lvl1pPr marL="0" indent="0">
              <a:buNone/>
              <a:defRPr sz="1500">
                <a:solidFill>
                  <a:schemeClr val="tx1">
                    <a:tint val="75000"/>
                  </a:schemeClr>
                </a:solidFill>
              </a:defRPr>
            </a:lvl1pPr>
            <a:lvl2pPr marL="342899" indent="0">
              <a:buNone/>
              <a:defRPr sz="1350">
                <a:solidFill>
                  <a:schemeClr val="tx1">
                    <a:tint val="75000"/>
                  </a:schemeClr>
                </a:solidFill>
              </a:defRPr>
            </a:lvl2pPr>
            <a:lvl3pPr marL="685797" indent="0">
              <a:buNone/>
              <a:defRPr sz="1200">
                <a:solidFill>
                  <a:schemeClr val="tx1">
                    <a:tint val="75000"/>
                  </a:schemeClr>
                </a:solidFill>
              </a:defRPr>
            </a:lvl3pPr>
            <a:lvl4pPr marL="1028695" indent="0">
              <a:buNone/>
              <a:defRPr sz="1050">
                <a:solidFill>
                  <a:schemeClr val="tx1">
                    <a:tint val="75000"/>
                  </a:schemeClr>
                </a:solidFill>
              </a:defRPr>
            </a:lvl4pPr>
            <a:lvl5pPr marL="1371593" indent="0">
              <a:buNone/>
              <a:defRPr sz="1050">
                <a:solidFill>
                  <a:schemeClr val="tx1">
                    <a:tint val="75000"/>
                  </a:schemeClr>
                </a:solidFill>
              </a:defRPr>
            </a:lvl5pPr>
            <a:lvl6pPr marL="1714492" indent="0">
              <a:buNone/>
              <a:defRPr sz="1050">
                <a:solidFill>
                  <a:schemeClr val="tx1">
                    <a:tint val="75000"/>
                  </a:schemeClr>
                </a:solidFill>
              </a:defRPr>
            </a:lvl6pPr>
            <a:lvl7pPr marL="2057390" indent="0">
              <a:buNone/>
              <a:defRPr sz="1050">
                <a:solidFill>
                  <a:schemeClr val="tx1">
                    <a:tint val="75000"/>
                  </a:schemeClr>
                </a:solidFill>
              </a:defRPr>
            </a:lvl7pPr>
            <a:lvl8pPr marL="2400288" indent="0">
              <a:buNone/>
              <a:defRPr sz="1050">
                <a:solidFill>
                  <a:schemeClr val="tx1">
                    <a:tint val="75000"/>
                  </a:schemeClr>
                </a:solidFill>
              </a:defRPr>
            </a:lvl8pPr>
            <a:lvl9pPr marL="2743186" indent="0">
              <a:buNone/>
              <a:defRPr sz="105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B03C81F-1B16-4EB4-94B8-E4C0CE6F048E}" type="datetime1">
              <a:rPr kumimoji="1" lang="ja-JP" altLang="en-US" smtClean="0"/>
              <a:t>2017/4/20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pPr>
              <a:defRPr/>
            </a:pPr>
            <a:fld id="{BAC69F36-5A63-4BAA-BA14-5577857F8742}" type="slidenum">
              <a:rPr lang="en-US" altLang="ja-JP" smtClean="0"/>
              <a:pPr>
                <a:defRPr/>
              </a:pPr>
              <a:t>‹#›</a:t>
            </a:fld>
            <a:endParaRPr lang="en-US" altLang="ja-JP" dirty="0"/>
          </a:p>
        </p:txBody>
      </p:sp>
    </p:spTree>
    <p:extLst>
      <p:ext uri="{BB962C8B-B14F-4D97-AF65-F5344CB8AC3E}">
        <p14:creationId xmlns:p14="http://schemas.microsoft.com/office/powerpoint/2010/main" val="129943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11409"/>
            <a:ext cx="3028950" cy="653750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9"/>
            <a:ext cx="3028950" cy="653750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8181B34-9CC5-47AA-8DB5-A34CAD567468}" type="datetime1">
              <a:rPr kumimoji="1" lang="ja-JP" altLang="en-US" smtClean="0"/>
              <a:t>2017/4/20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pPr>
              <a:defRPr/>
            </a:pPr>
            <a:fld id="{8B504B0A-090E-4CB6-9E3C-F60F175A8498}" type="slidenum">
              <a:rPr lang="en-US" altLang="ja-JP" smtClean="0"/>
              <a:pPr>
                <a:defRPr/>
              </a:pPr>
              <a:t>‹#›</a:t>
            </a:fld>
            <a:endParaRPr lang="en-US" altLang="ja-JP" dirty="0"/>
          </a:p>
        </p:txBody>
      </p:sp>
    </p:spTree>
    <p:extLst>
      <p:ext uri="{BB962C8B-B14F-4D97-AF65-F5344CB8AC3E}">
        <p14:creationId xmlns:p14="http://schemas.microsoft.com/office/powerpoint/2010/main" val="75986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2" y="2217385"/>
            <a:ext cx="3030141" cy="924101"/>
          </a:xfrm>
        </p:spPr>
        <p:txBody>
          <a:bodyPr anchor="b"/>
          <a:lstStyle>
            <a:lvl1pPr marL="0" indent="0">
              <a:buNone/>
              <a:defRPr sz="1800" b="1"/>
            </a:lvl1pPr>
            <a:lvl2pPr marL="342899" indent="0">
              <a:buNone/>
              <a:defRPr sz="1500" b="1"/>
            </a:lvl2pPr>
            <a:lvl3pPr marL="685797" indent="0">
              <a:buNone/>
              <a:defRPr sz="1350" b="1"/>
            </a:lvl3pPr>
            <a:lvl4pPr marL="1028695" indent="0">
              <a:buNone/>
              <a:defRPr sz="1200" b="1"/>
            </a:lvl4pPr>
            <a:lvl5pPr marL="1371593" indent="0">
              <a:buNone/>
              <a:defRPr sz="1200" b="1"/>
            </a:lvl5pPr>
            <a:lvl6pPr marL="1714492" indent="0">
              <a:buNone/>
              <a:defRPr sz="1200" b="1"/>
            </a:lvl6pPr>
            <a:lvl7pPr marL="2057390" indent="0">
              <a:buNone/>
              <a:defRPr sz="1200" b="1"/>
            </a:lvl7pPr>
            <a:lvl8pPr marL="2400288" indent="0">
              <a:buNone/>
              <a:defRPr sz="1200" b="1"/>
            </a:lvl8pPr>
            <a:lvl9pPr marL="2743186"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2" y="3141486"/>
            <a:ext cx="3030141" cy="570741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3" y="2217385"/>
            <a:ext cx="3031331" cy="924101"/>
          </a:xfrm>
        </p:spPr>
        <p:txBody>
          <a:bodyPr anchor="b"/>
          <a:lstStyle>
            <a:lvl1pPr marL="0" indent="0">
              <a:buNone/>
              <a:defRPr sz="1800" b="1"/>
            </a:lvl1pPr>
            <a:lvl2pPr marL="342899" indent="0">
              <a:buNone/>
              <a:defRPr sz="1500" b="1"/>
            </a:lvl2pPr>
            <a:lvl3pPr marL="685797" indent="0">
              <a:buNone/>
              <a:defRPr sz="1350" b="1"/>
            </a:lvl3pPr>
            <a:lvl4pPr marL="1028695" indent="0">
              <a:buNone/>
              <a:defRPr sz="1200" b="1"/>
            </a:lvl4pPr>
            <a:lvl5pPr marL="1371593" indent="0">
              <a:buNone/>
              <a:defRPr sz="1200" b="1"/>
            </a:lvl5pPr>
            <a:lvl6pPr marL="1714492" indent="0">
              <a:buNone/>
              <a:defRPr sz="1200" b="1"/>
            </a:lvl6pPr>
            <a:lvl7pPr marL="2057390" indent="0">
              <a:buNone/>
              <a:defRPr sz="1200" b="1"/>
            </a:lvl7pPr>
            <a:lvl8pPr marL="2400288" indent="0">
              <a:buNone/>
              <a:defRPr sz="1200" b="1"/>
            </a:lvl8pPr>
            <a:lvl9pPr marL="2743186"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3" y="3141486"/>
            <a:ext cx="3031331" cy="570741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432DEE9-5B83-48CA-A1A6-598FB590C759}" type="datetime1">
              <a:rPr kumimoji="1" lang="ja-JP" altLang="en-US" smtClean="0"/>
              <a:t>2017/4/20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pPr>
              <a:defRPr/>
            </a:pPr>
            <a:fld id="{ED54E30C-EF10-4BAF-8CFE-DFC57482C429}" type="slidenum">
              <a:rPr lang="en-US" altLang="ja-JP" smtClean="0"/>
              <a:pPr>
                <a:defRPr/>
              </a:pPr>
              <a:t>‹#›</a:t>
            </a:fld>
            <a:endParaRPr lang="en-US" altLang="ja-JP" dirty="0"/>
          </a:p>
        </p:txBody>
      </p:sp>
    </p:spTree>
    <p:extLst>
      <p:ext uri="{BB962C8B-B14F-4D97-AF65-F5344CB8AC3E}">
        <p14:creationId xmlns:p14="http://schemas.microsoft.com/office/powerpoint/2010/main" val="1991275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FCD1BE6-8989-4458-B82E-FC21F75894EB}" type="datetime1">
              <a:rPr kumimoji="1" lang="ja-JP" altLang="en-US" smtClean="0"/>
              <a:t>2017/4/20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pPr>
              <a:defRPr/>
            </a:pPr>
            <a:fld id="{41D7323F-511E-4E8C-9E23-E4507E5697A6}" type="slidenum">
              <a:rPr lang="en-US" altLang="ja-JP" smtClean="0"/>
              <a:pPr>
                <a:defRPr/>
              </a:pPr>
              <a:t>‹#›</a:t>
            </a:fld>
            <a:endParaRPr lang="en-US" altLang="ja-JP" dirty="0"/>
          </a:p>
        </p:txBody>
      </p:sp>
    </p:spTree>
    <p:extLst>
      <p:ext uri="{BB962C8B-B14F-4D97-AF65-F5344CB8AC3E}">
        <p14:creationId xmlns:p14="http://schemas.microsoft.com/office/powerpoint/2010/main" val="3340364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842BE79-658B-45F6-9485-092481352231}" type="datetime1">
              <a:rPr kumimoji="1" lang="ja-JP" altLang="en-US" smtClean="0"/>
              <a:t>2017/4/20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45A188A5-96F2-47FA-AD4A-C38DEA0ACAD4}" type="slidenum">
              <a:rPr lang="en-US" altLang="ja-JP" smtClean="0"/>
              <a:pPr>
                <a:defRPr/>
              </a:pPr>
              <a:t>‹#›</a:t>
            </a:fld>
            <a:endParaRPr lang="en-US" altLang="ja-JP" dirty="0"/>
          </a:p>
        </p:txBody>
      </p:sp>
    </p:spTree>
    <p:extLst>
      <p:ext uri="{BB962C8B-B14F-4D97-AF65-F5344CB8AC3E}">
        <p14:creationId xmlns:p14="http://schemas.microsoft.com/office/powerpoint/2010/main" val="933217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05"/>
            <a:ext cx="2256235" cy="1678517"/>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0" y="394412"/>
            <a:ext cx="3833813" cy="845449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2" y="2072929"/>
            <a:ext cx="2256235" cy="6775980"/>
          </a:xfrm>
        </p:spPr>
        <p:txBody>
          <a:bodyPr/>
          <a:lstStyle>
            <a:lvl1pPr marL="0" indent="0">
              <a:buNone/>
              <a:defRPr sz="1050"/>
            </a:lvl1pPr>
            <a:lvl2pPr marL="342899" indent="0">
              <a:buNone/>
              <a:defRPr sz="900"/>
            </a:lvl2pPr>
            <a:lvl3pPr marL="685797" indent="0">
              <a:buNone/>
              <a:defRPr sz="750"/>
            </a:lvl3pPr>
            <a:lvl4pPr marL="1028695" indent="0">
              <a:buNone/>
              <a:defRPr sz="675"/>
            </a:lvl4pPr>
            <a:lvl5pPr marL="1371593" indent="0">
              <a:buNone/>
              <a:defRPr sz="675"/>
            </a:lvl5pPr>
            <a:lvl6pPr marL="1714492" indent="0">
              <a:buNone/>
              <a:defRPr sz="675"/>
            </a:lvl6pPr>
            <a:lvl7pPr marL="2057390" indent="0">
              <a:buNone/>
              <a:defRPr sz="675"/>
            </a:lvl7pPr>
            <a:lvl8pPr marL="2400288" indent="0">
              <a:buNone/>
              <a:defRPr sz="675"/>
            </a:lvl8pPr>
            <a:lvl9pPr marL="2743186"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0CA9D4E-03EF-46C4-9B64-9719565C87FA}" type="datetime1">
              <a:rPr kumimoji="1" lang="ja-JP" altLang="en-US" smtClean="0"/>
              <a:t>2017/4/20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pPr>
              <a:defRPr/>
            </a:pPr>
            <a:fld id="{7AD72E18-FB07-424F-A2F1-877E3B20775A}" type="slidenum">
              <a:rPr lang="en-US" altLang="ja-JP" smtClean="0"/>
              <a:pPr>
                <a:defRPr/>
              </a:pPr>
              <a:t>‹#›</a:t>
            </a:fld>
            <a:endParaRPr lang="en-US" altLang="ja-JP" dirty="0"/>
          </a:p>
        </p:txBody>
      </p:sp>
    </p:spTree>
    <p:extLst>
      <p:ext uri="{BB962C8B-B14F-4D97-AF65-F5344CB8AC3E}">
        <p14:creationId xmlns:p14="http://schemas.microsoft.com/office/powerpoint/2010/main" val="713803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400"/>
            </a:lvl1pPr>
            <a:lvl2pPr marL="342899" indent="0">
              <a:buNone/>
              <a:defRPr sz="2100"/>
            </a:lvl2pPr>
            <a:lvl3pPr marL="685797" indent="0">
              <a:buNone/>
              <a:defRPr sz="1800"/>
            </a:lvl3pPr>
            <a:lvl4pPr marL="1028695" indent="0">
              <a:buNone/>
              <a:defRPr sz="1500"/>
            </a:lvl4pPr>
            <a:lvl5pPr marL="1371593" indent="0">
              <a:buNone/>
              <a:defRPr sz="1500"/>
            </a:lvl5pPr>
            <a:lvl6pPr marL="1714492" indent="0">
              <a:buNone/>
              <a:defRPr sz="1500"/>
            </a:lvl6pPr>
            <a:lvl7pPr marL="2057390" indent="0">
              <a:buNone/>
              <a:defRPr sz="1500"/>
            </a:lvl7pPr>
            <a:lvl8pPr marL="2400288" indent="0">
              <a:buNone/>
              <a:defRPr sz="1500"/>
            </a:lvl8pPr>
            <a:lvl9pPr marL="2743186" indent="0">
              <a:buNone/>
              <a:defRPr sz="15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050"/>
            </a:lvl1pPr>
            <a:lvl2pPr marL="342899" indent="0">
              <a:buNone/>
              <a:defRPr sz="900"/>
            </a:lvl2pPr>
            <a:lvl3pPr marL="685797" indent="0">
              <a:buNone/>
              <a:defRPr sz="750"/>
            </a:lvl3pPr>
            <a:lvl4pPr marL="1028695" indent="0">
              <a:buNone/>
              <a:defRPr sz="675"/>
            </a:lvl4pPr>
            <a:lvl5pPr marL="1371593" indent="0">
              <a:buNone/>
              <a:defRPr sz="675"/>
            </a:lvl5pPr>
            <a:lvl6pPr marL="1714492" indent="0">
              <a:buNone/>
              <a:defRPr sz="675"/>
            </a:lvl6pPr>
            <a:lvl7pPr marL="2057390" indent="0">
              <a:buNone/>
              <a:defRPr sz="675"/>
            </a:lvl7pPr>
            <a:lvl8pPr marL="2400288" indent="0">
              <a:buNone/>
              <a:defRPr sz="675"/>
            </a:lvl8pPr>
            <a:lvl9pPr marL="2743186"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C6C2CD7-0880-4E5E-8C75-334FDB9CF0D6}" type="datetime1">
              <a:rPr kumimoji="1" lang="ja-JP" altLang="en-US" smtClean="0"/>
              <a:t>2017/4/20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pPr>
              <a:defRPr/>
            </a:pPr>
            <a:fld id="{39F87D14-7711-41E1-91A5-CD6459151B05}" type="slidenum">
              <a:rPr lang="en-US" altLang="ja-JP" smtClean="0"/>
              <a:pPr>
                <a:defRPr/>
              </a:pPr>
              <a:t>‹#›</a:t>
            </a:fld>
            <a:endParaRPr lang="en-US" altLang="ja-JP" dirty="0"/>
          </a:p>
        </p:txBody>
      </p:sp>
    </p:spTree>
    <p:extLst>
      <p:ext uri="{BB962C8B-B14F-4D97-AF65-F5344CB8AC3E}">
        <p14:creationId xmlns:p14="http://schemas.microsoft.com/office/powerpoint/2010/main" val="2549452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9"/>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404"/>
            <a:ext cx="160020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48D5669-C9D4-45B9-8F1F-11A22DDB4475}" type="datetime1">
              <a:rPr kumimoji="1" lang="ja-JP" altLang="en-US" smtClean="0"/>
              <a:t>2017/4/20</a:t>
            </a:fld>
            <a:endParaRPr kumimoji="1" lang="ja-JP" altLang="en-US"/>
          </a:p>
        </p:txBody>
      </p:sp>
      <p:sp>
        <p:nvSpPr>
          <p:cNvPr id="5" name="フッター プレースホルダー 4"/>
          <p:cNvSpPr>
            <a:spLocks noGrp="1"/>
          </p:cNvSpPr>
          <p:nvPr>
            <p:ph type="ftr" sz="quarter" idx="3"/>
          </p:nvPr>
        </p:nvSpPr>
        <p:spPr>
          <a:xfrm>
            <a:off x="2343150" y="9181404"/>
            <a:ext cx="2171700"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404"/>
            <a:ext cx="1600200" cy="527403"/>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Aft>
                <a:spcPct val="0"/>
              </a:spcAft>
              <a:defRPr/>
            </a:pPr>
            <a:fld id="{FC16FBFA-24A7-4E56-A85A-92D7AD93D0B7}" type="slidenum">
              <a:rPr lang="en-US" altLang="ja-JP" smtClean="0"/>
              <a:pPr fontAlgn="base">
                <a:spcAft>
                  <a:spcPct val="0"/>
                </a:spcAft>
                <a:defRPr/>
              </a:pPr>
              <a:t>‹#›</a:t>
            </a:fld>
            <a:endParaRPr lang="en-US" altLang="ja-JP" dirty="0"/>
          </a:p>
        </p:txBody>
      </p:sp>
    </p:spTree>
    <p:extLst>
      <p:ext uri="{BB962C8B-B14F-4D97-AF65-F5344CB8AC3E}">
        <p14:creationId xmlns:p14="http://schemas.microsoft.com/office/powerpoint/2010/main" val="17301741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sldNum="0" hdr="0" ftr="0" dt="0"/>
  <p:txStyles>
    <p:titleStyle>
      <a:lvl1pPr algn="ctr" defTabSz="685797" rtl="0" eaLnBrk="1" latinLnBrk="0" hangingPunct="1">
        <a:spcBef>
          <a:spcPct val="0"/>
        </a:spcBef>
        <a:buNone/>
        <a:defRPr kumimoji="1" sz="3300" kern="1200">
          <a:solidFill>
            <a:schemeClr val="tx1"/>
          </a:solidFill>
          <a:latin typeface="+mj-lt"/>
          <a:ea typeface="+mj-ea"/>
          <a:cs typeface="+mj-cs"/>
        </a:defRPr>
      </a:lvl1pPr>
    </p:titleStyle>
    <p:bodyStyle>
      <a:lvl1pPr marL="257174" indent="-257174" algn="l" defTabSz="68579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1pPr>
      <a:lvl2pPr marL="557210" indent="-214312" algn="l" defTabSz="68579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857246" indent="-171449" algn="l" defTabSz="685797"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200145" indent="-171449" algn="l" defTabSz="685797"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4pPr>
      <a:lvl5pPr marL="1543043" indent="-171449" algn="l" defTabSz="685797"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5pPr>
      <a:lvl6pPr marL="1885940" indent="-171449" algn="l" defTabSz="685797"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39" indent="-171449" algn="l" defTabSz="685797"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37" indent="-171449" algn="l" defTabSz="685797"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36" indent="-171449" algn="l" defTabSz="685797"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797" rtl="0" eaLnBrk="1" latinLnBrk="0" hangingPunct="1">
        <a:defRPr kumimoji="1" sz="1350" kern="1200">
          <a:solidFill>
            <a:schemeClr val="tx1"/>
          </a:solidFill>
          <a:latin typeface="+mn-lt"/>
          <a:ea typeface="+mn-ea"/>
          <a:cs typeface="+mn-cs"/>
        </a:defRPr>
      </a:lvl1pPr>
      <a:lvl2pPr marL="342899" algn="l" defTabSz="685797" rtl="0" eaLnBrk="1" latinLnBrk="0" hangingPunct="1">
        <a:defRPr kumimoji="1" sz="1350" kern="1200">
          <a:solidFill>
            <a:schemeClr val="tx1"/>
          </a:solidFill>
          <a:latin typeface="+mn-lt"/>
          <a:ea typeface="+mn-ea"/>
          <a:cs typeface="+mn-cs"/>
        </a:defRPr>
      </a:lvl2pPr>
      <a:lvl3pPr marL="685797" algn="l" defTabSz="685797" rtl="0" eaLnBrk="1" latinLnBrk="0" hangingPunct="1">
        <a:defRPr kumimoji="1" sz="1350" kern="1200">
          <a:solidFill>
            <a:schemeClr val="tx1"/>
          </a:solidFill>
          <a:latin typeface="+mn-lt"/>
          <a:ea typeface="+mn-ea"/>
          <a:cs typeface="+mn-cs"/>
        </a:defRPr>
      </a:lvl3pPr>
      <a:lvl4pPr marL="1028695" algn="l" defTabSz="685797" rtl="0" eaLnBrk="1" latinLnBrk="0" hangingPunct="1">
        <a:defRPr kumimoji="1" sz="1350" kern="1200">
          <a:solidFill>
            <a:schemeClr val="tx1"/>
          </a:solidFill>
          <a:latin typeface="+mn-lt"/>
          <a:ea typeface="+mn-ea"/>
          <a:cs typeface="+mn-cs"/>
        </a:defRPr>
      </a:lvl4pPr>
      <a:lvl5pPr marL="1371593" algn="l" defTabSz="685797" rtl="0" eaLnBrk="1" latinLnBrk="0" hangingPunct="1">
        <a:defRPr kumimoji="1" sz="1350" kern="1200">
          <a:solidFill>
            <a:schemeClr val="tx1"/>
          </a:solidFill>
          <a:latin typeface="+mn-lt"/>
          <a:ea typeface="+mn-ea"/>
          <a:cs typeface="+mn-cs"/>
        </a:defRPr>
      </a:lvl5pPr>
      <a:lvl6pPr marL="1714492" algn="l" defTabSz="685797" rtl="0" eaLnBrk="1" latinLnBrk="0" hangingPunct="1">
        <a:defRPr kumimoji="1" sz="1350" kern="1200">
          <a:solidFill>
            <a:schemeClr val="tx1"/>
          </a:solidFill>
          <a:latin typeface="+mn-lt"/>
          <a:ea typeface="+mn-ea"/>
          <a:cs typeface="+mn-cs"/>
        </a:defRPr>
      </a:lvl6pPr>
      <a:lvl7pPr marL="2057390" algn="l" defTabSz="685797" rtl="0" eaLnBrk="1" latinLnBrk="0" hangingPunct="1">
        <a:defRPr kumimoji="1" sz="1350" kern="1200">
          <a:solidFill>
            <a:schemeClr val="tx1"/>
          </a:solidFill>
          <a:latin typeface="+mn-lt"/>
          <a:ea typeface="+mn-ea"/>
          <a:cs typeface="+mn-cs"/>
        </a:defRPr>
      </a:lvl7pPr>
      <a:lvl8pPr marL="2400288" algn="l" defTabSz="685797" rtl="0" eaLnBrk="1" latinLnBrk="0" hangingPunct="1">
        <a:defRPr kumimoji="1" sz="1350" kern="1200">
          <a:solidFill>
            <a:schemeClr val="tx1"/>
          </a:solidFill>
          <a:latin typeface="+mn-lt"/>
          <a:ea typeface="+mn-ea"/>
          <a:cs typeface="+mn-cs"/>
        </a:defRPr>
      </a:lvl8pPr>
      <a:lvl9pPr marL="2743186" algn="l" defTabSz="685797"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ー 6"/>
          <p:cNvSpPr>
            <a:spLocks noGrp="1"/>
          </p:cNvSpPr>
          <p:nvPr>
            <p:ph type="body" sz="quarter" idx="17"/>
          </p:nvPr>
        </p:nvSpPr>
        <p:spPr>
          <a:xfrm>
            <a:off x="138170" y="2063419"/>
            <a:ext cx="3191127" cy="402775"/>
          </a:xfrm>
          <a:solidFill>
            <a:srgbClr val="99D6EC"/>
          </a:solidFill>
          <a:ln>
            <a:solidFill>
              <a:schemeClr val="tx1">
                <a:lumMod val="75000"/>
                <a:lumOff val="25000"/>
              </a:schemeClr>
            </a:solidFill>
          </a:ln>
        </p:spPr>
        <p:txBody>
          <a:bodyPr anchor="ctr"/>
          <a:lstStyle/>
          <a:p>
            <a:pPr marL="0" indent="0" algn="ctr">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東京</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電力エナジーパートナー</a:t>
            </a:r>
          </a:p>
        </p:txBody>
      </p:sp>
      <p:sp>
        <p:nvSpPr>
          <p:cNvPr id="10" name="正方形/長方形 9"/>
          <p:cNvSpPr/>
          <p:nvPr/>
        </p:nvSpPr>
        <p:spPr bwMode="auto">
          <a:xfrm>
            <a:off x="138789" y="2445311"/>
            <a:ext cx="3190508" cy="1890210"/>
          </a:xfrm>
          <a:prstGeom prst="rect">
            <a:avLst/>
          </a:prstGeom>
          <a:noFill/>
          <a:ln w="9525">
            <a:solidFill>
              <a:schemeClr val="tx1">
                <a:lumMod val="75000"/>
                <a:lumOff val="25000"/>
              </a:schemeClr>
            </a:solidFill>
            <a:miter lim="800000"/>
            <a:headEnd/>
            <a:tailEnd/>
          </a:ln>
          <a:effectLst/>
          <a:extLst/>
        </p:spPr>
        <p:txBody>
          <a:bodyPr wrap="none" rtlCol="0" anchor="ctr"/>
          <a:lstStyle/>
          <a:p>
            <a:pPr algn="l"/>
            <a:endParaRPr kumimoji="0" lang="ja-JP" altLang="en-US" sz="13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138789" y="2457392"/>
            <a:ext cx="3190508" cy="507831"/>
          </a:xfrm>
          <a:prstGeom prst="rect">
            <a:avLst/>
          </a:prstGeom>
          <a:noFill/>
        </p:spPr>
        <p:txBody>
          <a:bodyPr wrap="square" rtlCol="0">
            <a:spAutoFit/>
          </a:bodyPr>
          <a:lstStyle/>
          <a:p>
            <a:pPr marL="135731" indent="-135731">
              <a:spcBef>
                <a:spcPts val="450"/>
              </a:spcBef>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東電</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EP</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は日本瓦斯へのガス卸</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供給契約を</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締結した。都市</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ガス全面自由化</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初年度に</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両社合計</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で、</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万軒</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相当の新規開拓を目指す。</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プレースホルダー 6"/>
          <p:cNvSpPr>
            <a:spLocks noGrp="1"/>
          </p:cNvSpPr>
          <p:nvPr>
            <p:ph type="body" sz="quarter" idx="17"/>
          </p:nvPr>
        </p:nvSpPr>
        <p:spPr>
          <a:xfrm>
            <a:off x="138788" y="4422866"/>
            <a:ext cx="3191127" cy="402775"/>
          </a:xfrm>
          <a:solidFill>
            <a:srgbClr val="99D6EC"/>
          </a:solidFill>
          <a:ln>
            <a:solidFill>
              <a:schemeClr val="tx1">
                <a:lumMod val="75000"/>
                <a:lumOff val="25000"/>
              </a:schemeClr>
            </a:solidFill>
          </a:ln>
        </p:spPr>
        <p:txBody>
          <a:bodyPr/>
          <a:lstStyle/>
          <a:p>
            <a:pPr marL="0" indent="0" algn="ctr">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関西</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電力</a:t>
            </a:r>
          </a:p>
        </p:txBody>
      </p:sp>
      <p:sp>
        <p:nvSpPr>
          <p:cNvPr id="13" name="正方形/長方形 12"/>
          <p:cNvSpPr/>
          <p:nvPr/>
        </p:nvSpPr>
        <p:spPr bwMode="auto">
          <a:xfrm>
            <a:off x="139408" y="4774713"/>
            <a:ext cx="3190508" cy="1890210"/>
          </a:xfrm>
          <a:prstGeom prst="rect">
            <a:avLst/>
          </a:prstGeom>
          <a:noFill/>
          <a:ln w="9525">
            <a:solidFill>
              <a:schemeClr val="tx1">
                <a:lumMod val="75000"/>
                <a:lumOff val="25000"/>
              </a:schemeClr>
            </a:solidFill>
            <a:miter lim="800000"/>
            <a:headEnd/>
            <a:tailEnd/>
          </a:ln>
          <a:effectLst/>
          <a:extLst/>
        </p:spPr>
        <p:txBody>
          <a:bodyPr wrap="none" rtlCol="0" anchor="ctr"/>
          <a:lstStyle/>
          <a:p>
            <a:pPr algn="l"/>
            <a:endParaRPr kumimoji="0" lang="ja-JP" altLang="en-US" sz="13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39408" y="4786794"/>
            <a:ext cx="3190508" cy="369332"/>
          </a:xfrm>
          <a:prstGeom prst="rect">
            <a:avLst/>
          </a:prstGeom>
          <a:noFill/>
        </p:spPr>
        <p:txBody>
          <a:bodyPr wrap="square" rtlCol="0">
            <a:spAutoFit/>
          </a:bodyPr>
          <a:lstStyle/>
          <a:p>
            <a:pPr marL="135731" indent="-135731">
              <a:spcBef>
                <a:spcPts val="450"/>
              </a:spcBef>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関電と岩谷産業は「関電ガスサポート株式会社」</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の共同出資（</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51%</a:t>
            </a:r>
            <a:r>
              <a:rPr lang="ja-JP" altLang="en-US" sz="900"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49%</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）による設立に合意。</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139407" y="5175406"/>
            <a:ext cx="1495551" cy="784830"/>
          </a:xfrm>
          <a:prstGeom prst="rect">
            <a:avLst/>
          </a:prstGeom>
          <a:noFill/>
        </p:spPr>
        <p:txBody>
          <a:bodyPr wrap="square" rtlCol="0">
            <a:spAutoFit/>
          </a:bodyPr>
          <a:lstStyle/>
          <a:p>
            <a:pPr marL="135731" indent="-135731">
              <a:spcBef>
                <a:spcPts val="450"/>
              </a:spcBef>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同社では、</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関電</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のガス販売と岩谷産業のガス関連機器の販売ノウハウを組み合わせ、ガス販売と保安を担う。</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プレースホルダー 6"/>
          <p:cNvSpPr>
            <a:spLocks noGrp="1"/>
          </p:cNvSpPr>
          <p:nvPr>
            <p:ph type="body" sz="quarter" idx="17"/>
          </p:nvPr>
        </p:nvSpPr>
        <p:spPr>
          <a:xfrm>
            <a:off x="3528086" y="4404730"/>
            <a:ext cx="3191127" cy="402775"/>
          </a:xfrm>
          <a:solidFill>
            <a:srgbClr val="99D6EC"/>
          </a:solidFill>
          <a:ln>
            <a:solidFill>
              <a:schemeClr val="tx1">
                <a:lumMod val="75000"/>
                <a:lumOff val="25000"/>
              </a:schemeClr>
            </a:solidFill>
          </a:ln>
        </p:spPr>
        <p:txBody>
          <a:bodyPr anchor="ctr"/>
          <a:lstStyle/>
          <a:p>
            <a:pPr marL="0" indent="0" algn="ctr">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中部電力</a:t>
            </a:r>
          </a:p>
        </p:txBody>
      </p:sp>
      <p:sp>
        <p:nvSpPr>
          <p:cNvPr id="17" name="正方形/長方形 16"/>
          <p:cNvSpPr/>
          <p:nvPr/>
        </p:nvSpPr>
        <p:spPr bwMode="auto">
          <a:xfrm>
            <a:off x="3528706" y="4780239"/>
            <a:ext cx="3190508" cy="1890210"/>
          </a:xfrm>
          <a:prstGeom prst="rect">
            <a:avLst/>
          </a:prstGeom>
          <a:noFill/>
          <a:ln w="9525">
            <a:solidFill>
              <a:schemeClr val="tx1">
                <a:lumMod val="75000"/>
                <a:lumOff val="25000"/>
              </a:schemeClr>
            </a:solidFill>
            <a:miter lim="800000"/>
            <a:headEnd/>
            <a:tailEnd/>
          </a:ln>
          <a:effectLst/>
          <a:extLst/>
        </p:spPr>
        <p:txBody>
          <a:bodyPr wrap="none" rtlCol="0" anchor="ctr"/>
          <a:lstStyle/>
          <a:p>
            <a:pPr algn="l"/>
            <a:endParaRPr kumimoji="0" lang="ja-JP" altLang="en-US" sz="135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2073" y="5333713"/>
            <a:ext cx="1702046" cy="1185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テキスト ボックス 23"/>
          <p:cNvSpPr txBox="1"/>
          <p:nvPr/>
        </p:nvSpPr>
        <p:spPr>
          <a:xfrm>
            <a:off x="138788" y="6033120"/>
            <a:ext cx="1633463" cy="577081"/>
          </a:xfrm>
          <a:prstGeom prst="rect">
            <a:avLst/>
          </a:prstGeom>
          <a:noFill/>
        </p:spPr>
        <p:txBody>
          <a:bodyPr wrap="square" rtlCol="0">
            <a:spAutoFit/>
          </a:bodyPr>
          <a:lstStyle/>
          <a:p>
            <a:pPr marL="135731" indent="-135731">
              <a:spcBef>
                <a:spcPts val="450"/>
              </a:spcBef>
              <a:buFont typeface="Wingdings" panose="05000000000000000000" pitchFamily="2" charset="2"/>
              <a:buChar char="l"/>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販売窓口</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拠点、販売スタッフ</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250</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名体制を目指す。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5"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34959" y="2846767"/>
            <a:ext cx="1669160" cy="1357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テキスト ボックス 25"/>
          <p:cNvSpPr txBox="1"/>
          <p:nvPr/>
        </p:nvSpPr>
        <p:spPr>
          <a:xfrm>
            <a:off x="138788" y="2997022"/>
            <a:ext cx="1495551" cy="1200329"/>
          </a:xfrm>
          <a:prstGeom prst="rect">
            <a:avLst/>
          </a:prstGeom>
          <a:noFill/>
        </p:spPr>
        <p:txBody>
          <a:bodyPr wrap="square" rtlCol="0">
            <a:spAutoFit/>
          </a:bodyPr>
          <a:lstStyle/>
          <a:p>
            <a:pPr marL="135731" indent="-135731">
              <a:spcBef>
                <a:spcPts val="450"/>
              </a:spcBef>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両社のガス</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販売に必要</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なノウハウ</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融合したプラットフォームの構築、新た</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にガス小売分野へ参入する事業者へ、安定的なガスの供給と</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サービスの提供を目指している。</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p:cNvSpPr txBox="1"/>
          <p:nvPr/>
        </p:nvSpPr>
        <p:spPr>
          <a:xfrm>
            <a:off x="3528706" y="4788030"/>
            <a:ext cx="3190508" cy="1392689"/>
          </a:xfrm>
          <a:prstGeom prst="rect">
            <a:avLst/>
          </a:prstGeom>
          <a:noFill/>
        </p:spPr>
        <p:txBody>
          <a:bodyPr wrap="square" rtlCol="0">
            <a:spAutoFit/>
          </a:bodyPr>
          <a:lstStyle/>
          <a:p>
            <a:pPr marL="135731" indent="-135731">
              <a:spcBef>
                <a:spcPts val="450"/>
              </a:spcBef>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東邦ガス供給区域で都市ガス小売（家庭等）を実施しており、同社との競争が</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見込まれている</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marL="135731" indent="-135731">
              <a:spcBef>
                <a:spcPts val="450"/>
              </a:spcBef>
              <a:buFont typeface="Wingdings" panose="05000000000000000000" pitchFamily="2" charset="2"/>
              <a:buChar char="l"/>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2017</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月には、ガス</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小売ガス料金メニューを</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設定。</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marL="135731" indent="-135731">
              <a:spcBef>
                <a:spcPts val="450"/>
              </a:spcBef>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電気・ガスの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セット</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販売による価格低減や、電気・ガスの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請求の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一本化による消費者利便の向上などを差別化要素として打ち出している。（家庭用には</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種類のガス料金メニューと電気とのセットメニューを設定）</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marL="135731" indent="-135731">
              <a:spcBef>
                <a:spcPts val="450"/>
              </a:spcBef>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今後</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年間で</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万件の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契約獲得を目指す。</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プレースホルダー 6"/>
          <p:cNvSpPr>
            <a:spLocks noGrp="1"/>
          </p:cNvSpPr>
          <p:nvPr>
            <p:ph type="body" sz="quarter" idx="17"/>
          </p:nvPr>
        </p:nvSpPr>
        <p:spPr>
          <a:xfrm>
            <a:off x="139407" y="6736936"/>
            <a:ext cx="3191127" cy="402775"/>
          </a:xfrm>
          <a:solidFill>
            <a:srgbClr val="99D6EC"/>
          </a:solidFill>
          <a:ln>
            <a:solidFill>
              <a:schemeClr val="tx1">
                <a:lumMod val="75000"/>
                <a:lumOff val="25000"/>
              </a:schemeClr>
            </a:solidFill>
          </a:ln>
        </p:spPr>
        <p:txBody>
          <a:bodyPr anchor="ctr"/>
          <a:lstStyle/>
          <a:p>
            <a:pPr marL="0" indent="0" algn="ctr">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大阪ガス</a:t>
            </a:r>
          </a:p>
        </p:txBody>
      </p:sp>
      <p:sp>
        <p:nvSpPr>
          <p:cNvPr id="32" name="正方形/長方形 31"/>
          <p:cNvSpPr/>
          <p:nvPr/>
        </p:nvSpPr>
        <p:spPr bwMode="auto">
          <a:xfrm>
            <a:off x="138789" y="7113240"/>
            <a:ext cx="3190508" cy="1890210"/>
          </a:xfrm>
          <a:prstGeom prst="rect">
            <a:avLst/>
          </a:prstGeom>
          <a:noFill/>
          <a:ln w="9525">
            <a:solidFill>
              <a:schemeClr val="tx1">
                <a:lumMod val="75000"/>
                <a:lumOff val="25000"/>
              </a:schemeClr>
            </a:solidFill>
            <a:miter lim="800000"/>
            <a:headEnd/>
            <a:tailEnd/>
          </a:ln>
          <a:effectLst/>
          <a:extLst/>
        </p:spPr>
        <p:txBody>
          <a:bodyPr wrap="none" rtlCol="0" anchor="ctr"/>
          <a:lstStyle/>
          <a:p>
            <a:pPr algn="l"/>
            <a:endParaRPr kumimoji="0" lang="ja-JP" altLang="en-US" sz="13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139408" y="7128713"/>
            <a:ext cx="3190508" cy="987450"/>
          </a:xfrm>
          <a:prstGeom prst="rect">
            <a:avLst/>
          </a:prstGeom>
          <a:noFill/>
        </p:spPr>
        <p:txBody>
          <a:bodyPr wrap="square" rtlCol="0">
            <a:spAutoFit/>
          </a:bodyPr>
          <a:lstStyle/>
          <a:p>
            <a:pPr marL="135731" indent="-135731">
              <a:spcBef>
                <a:spcPts val="450"/>
              </a:spcBef>
              <a:buFont typeface="Wingdings" panose="05000000000000000000" pitchFamily="2" charset="2"/>
              <a:buChar char="l"/>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2016</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年電力小売事業（低圧）へ参画し、</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2016</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年度末で</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万件の獲得を達成している。（目標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万件）</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marL="135731" indent="-135731">
              <a:spcBef>
                <a:spcPts val="450"/>
              </a:spcBef>
              <a:buFont typeface="Wingdings" panose="05000000000000000000" pitchFamily="2" charset="2"/>
              <a:buChar char="l"/>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2000</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年に、同社は東京ガス・</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NTT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ファシリティースと共同設立した「株式会社エネット」を通じ、電力小売を実施しており、全国２万件に年間</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110 </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億</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kWh</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を供給している。（新電力シェアトップ）</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4"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b="13292"/>
          <a:stretch/>
        </p:blipFill>
        <p:spPr bwMode="auto">
          <a:xfrm>
            <a:off x="498315" y="8135600"/>
            <a:ext cx="2581724" cy="797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テキスト プレースホルダー 6"/>
          <p:cNvSpPr>
            <a:spLocks noGrp="1"/>
          </p:cNvSpPr>
          <p:nvPr>
            <p:ph type="body" sz="quarter" idx="17"/>
          </p:nvPr>
        </p:nvSpPr>
        <p:spPr>
          <a:xfrm>
            <a:off x="3541280" y="2063445"/>
            <a:ext cx="3191747" cy="402775"/>
          </a:xfrm>
          <a:solidFill>
            <a:srgbClr val="99D6EC"/>
          </a:solidFill>
          <a:ln>
            <a:solidFill>
              <a:schemeClr val="tx1">
                <a:lumMod val="75000"/>
                <a:lumOff val="25000"/>
              </a:schemeClr>
            </a:solidFill>
          </a:ln>
        </p:spPr>
        <p:txBody>
          <a:bodyPr anchor="ctr"/>
          <a:lstStyle/>
          <a:p>
            <a:pPr marL="0" indent="0" algn="ctr">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九州電力</a:t>
            </a:r>
          </a:p>
        </p:txBody>
      </p:sp>
      <p:sp>
        <p:nvSpPr>
          <p:cNvPr id="30" name="正方形/長方形 29"/>
          <p:cNvSpPr/>
          <p:nvPr/>
        </p:nvSpPr>
        <p:spPr bwMode="auto">
          <a:xfrm>
            <a:off x="3541282" y="2439750"/>
            <a:ext cx="3190508" cy="1890210"/>
          </a:xfrm>
          <a:prstGeom prst="rect">
            <a:avLst/>
          </a:prstGeom>
          <a:noFill/>
          <a:ln w="9525">
            <a:solidFill>
              <a:schemeClr val="tx1">
                <a:lumMod val="75000"/>
                <a:lumOff val="25000"/>
              </a:schemeClr>
            </a:solidFill>
            <a:miter lim="800000"/>
            <a:headEnd/>
            <a:tailEnd/>
          </a:ln>
          <a:effectLst/>
          <a:extLst/>
        </p:spPr>
        <p:txBody>
          <a:bodyPr wrap="none" rtlCol="0" anchor="ctr"/>
          <a:lstStyle/>
          <a:p>
            <a:pPr algn="l"/>
            <a:endParaRPr kumimoji="0" lang="ja-JP" altLang="en-US" sz="13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p:cNvSpPr txBox="1"/>
          <p:nvPr/>
        </p:nvSpPr>
        <p:spPr>
          <a:xfrm>
            <a:off x="3590824" y="2461388"/>
            <a:ext cx="1745738" cy="1554272"/>
          </a:xfrm>
          <a:prstGeom prst="rect">
            <a:avLst/>
          </a:prstGeom>
          <a:noFill/>
        </p:spPr>
        <p:txBody>
          <a:bodyPr wrap="square" rtlCol="0">
            <a:spAutoFit/>
          </a:bodyPr>
          <a:lstStyle>
            <a:defPPr>
              <a:defRPr lang="ja-JP"/>
            </a:defPPr>
            <a:lvl1pPr marL="180975" indent="-180975">
              <a:spcBef>
                <a:spcPts val="600"/>
              </a:spcBef>
              <a:buFont typeface="Wingdings" panose="05000000000000000000" pitchFamily="2" charset="2"/>
              <a:buChar char="l"/>
              <a:defRPr sz="1400">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九電は出光・東ガスと、超々臨界圧石炭火力 </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万</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kW</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級</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新設の為、共同で「</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株</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千葉袖ケ浦　　　　　　　　　エナジー」を設立。</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東ガスの関東圏内の顧客基盤、九電の石炭火力運　　　　　　　　　　　　転ノウハウ、出光興産の石炭調達力等による相乗　　　　　　　　　　　　　効果を期待。</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4"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39671" y="2812868"/>
            <a:ext cx="1483695" cy="1485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テキスト プレースホルダー 6"/>
          <p:cNvSpPr>
            <a:spLocks noGrp="1"/>
          </p:cNvSpPr>
          <p:nvPr>
            <p:ph type="body" sz="quarter" idx="17"/>
          </p:nvPr>
        </p:nvSpPr>
        <p:spPr>
          <a:xfrm>
            <a:off x="3521984" y="6754053"/>
            <a:ext cx="3191127" cy="402775"/>
          </a:xfrm>
          <a:solidFill>
            <a:srgbClr val="99D6EC"/>
          </a:solidFill>
          <a:ln>
            <a:solidFill>
              <a:schemeClr val="tx1">
                <a:lumMod val="75000"/>
                <a:lumOff val="25000"/>
              </a:schemeClr>
            </a:solidFill>
          </a:ln>
        </p:spPr>
        <p:txBody>
          <a:bodyPr anchor="ctr"/>
          <a:lstStyle/>
          <a:p>
            <a:pPr marL="0" indent="0" algn="ctr">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神戸製鋼所</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bwMode="auto">
          <a:xfrm>
            <a:off x="3521366" y="7130356"/>
            <a:ext cx="3190508" cy="1890210"/>
          </a:xfrm>
          <a:prstGeom prst="rect">
            <a:avLst/>
          </a:prstGeom>
          <a:noFill/>
          <a:ln w="9525">
            <a:solidFill>
              <a:schemeClr val="tx1">
                <a:lumMod val="75000"/>
                <a:lumOff val="25000"/>
              </a:schemeClr>
            </a:solidFill>
            <a:miter lim="800000"/>
            <a:headEnd/>
            <a:tailEnd/>
          </a:ln>
          <a:effectLst/>
          <a:extLst/>
        </p:spPr>
        <p:txBody>
          <a:bodyPr wrap="none" rtlCol="0" anchor="ctr"/>
          <a:lstStyle/>
          <a:p>
            <a:pPr algn="l"/>
            <a:endParaRPr kumimoji="0" lang="ja-JP" altLang="en-US" sz="13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3521985" y="7145829"/>
            <a:ext cx="3190508" cy="507831"/>
          </a:xfrm>
          <a:prstGeom prst="rect">
            <a:avLst/>
          </a:prstGeom>
          <a:noFill/>
        </p:spPr>
        <p:txBody>
          <a:bodyPr wrap="square" rtlCol="0">
            <a:spAutoFit/>
          </a:bodyPr>
          <a:lstStyle/>
          <a:p>
            <a:pPr marL="135731" indent="-135731">
              <a:spcBef>
                <a:spcPts val="450"/>
              </a:spcBef>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神戸製鋼所は、東京ガスと電力及びガスの相互供給契約を締結し、</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125</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万</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kW</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級の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GTCC</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を新設する為、特別目的会社となる「</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株</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コベルコパワー真岡」を設立</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8" name="図 47" descr="画面の領域"/>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45242" y="7665712"/>
            <a:ext cx="1795762" cy="1234750"/>
          </a:xfrm>
          <a:prstGeom prst="rect">
            <a:avLst/>
          </a:prstGeom>
        </p:spPr>
      </p:pic>
      <p:sp>
        <p:nvSpPr>
          <p:cNvPr id="49" name="テキスト ボックス 48"/>
          <p:cNvSpPr txBox="1"/>
          <p:nvPr/>
        </p:nvSpPr>
        <p:spPr>
          <a:xfrm>
            <a:off x="3528703" y="7650852"/>
            <a:ext cx="1304453" cy="1061829"/>
          </a:xfrm>
          <a:prstGeom prst="rect">
            <a:avLst/>
          </a:prstGeom>
          <a:noFill/>
        </p:spPr>
        <p:txBody>
          <a:bodyPr wrap="square" rtlCol="0">
            <a:spAutoFit/>
          </a:bodyPr>
          <a:lstStyle/>
          <a:p>
            <a:pPr marL="135731" indent="-135731">
              <a:spcBef>
                <a:spcPts val="450"/>
              </a:spcBef>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国内初</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の本格的な内陸型火力発電所であり、電源の分散立地によるエネルギーインフラの強靭化や地域の発展などに期待。</a:t>
            </a:r>
          </a:p>
        </p:txBody>
      </p:sp>
    </p:spTree>
    <p:extLst>
      <p:ext uri="{BB962C8B-B14F-4D97-AF65-F5344CB8AC3E}">
        <p14:creationId xmlns:p14="http://schemas.microsoft.com/office/powerpoint/2010/main" val="22040976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TotalTime>
  <Words>436</Words>
  <Application>Microsoft Office PowerPoint</Application>
  <PresentationFormat>A4 210 x 297 mm</PresentationFormat>
  <Paragraphs>22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Wingdings</vt:lpstr>
      <vt:lpstr>Office ​​テーマ</vt:lpstr>
      <vt:lpstr>PowerPoint プレゼンテーション</vt:lpstr>
    </vt:vector>
  </TitlesOfParts>
  <Company>JPOWER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JPOWER GROUP</dc:creator>
  <cp:lastModifiedBy>admin-nt</cp:lastModifiedBy>
  <cp:revision>29</cp:revision>
  <cp:lastPrinted>2017-04-20T00:06:26Z</cp:lastPrinted>
  <dcterms:created xsi:type="dcterms:W3CDTF">2017-03-30T00:56:35Z</dcterms:created>
  <dcterms:modified xsi:type="dcterms:W3CDTF">2017-04-20T00:07:15Z</dcterms:modified>
</cp:coreProperties>
</file>