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47C2-26DC-4F03-9A6E-7FBE63BAB7B0}" type="datetimeFigureOut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3509-C8A2-40EE-935C-AA9FF6AF49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26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47C2-26DC-4F03-9A6E-7FBE63BAB7B0}" type="datetimeFigureOut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3509-C8A2-40EE-935C-AA9FF6AF49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892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47C2-26DC-4F03-9A6E-7FBE63BAB7B0}" type="datetimeFigureOut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3509-C8A2-40EE-935C-AA9FF6AF49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552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47C2-26DC-4F03-9A6E-7FBE63BAB7B0}" type="datetimeFigureOut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3509-C8A2-40EE-935C-AA9FF6AF49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02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47C2-26DC-4F03-9A6E-7FBE63BAB7B0}" type="datetimeFigureOut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3509-C8A2-40EE-935C-AA9FF6AF49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513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47C2-26DC-4F03-9A6E-7FBE63BAB7B0}" type="datetimeFigureOut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3509-C8A2-40EE-935C-AA9FF6AF49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355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47C2-26DC-4F03-9A6E-7FBE63BAB7B0}" type="datetimeFigureOut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3509-C8A2-40EE-935C-AA9FF6AF49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687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47C2-26DC-4F03-9A6E-7FBE63BAB7B0}" type="datetimeFigureOut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3509-C8A2-40EE-935C-AA9FF6AF49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649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47C2-26DC-4F03-9A6E-7FBE63BAB7B0}" type="datetimeFigureOut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3509-C8A2-40EE-935C-AA9FF6AF49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031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47C2-26DC-4F03-9A6E-7FBE63BAB7B0}" type="datetimeFigureOut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3509-C8A2-40EE-935C-AA9FF6AF49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799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47C2-26DC-4F03-9A6E-7FBE63BAB7B0}" type="datetimeFigureOut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3509-C8A2-40EE-935C-AA9FF6AF49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7167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047C2-26DC-4F03-9A6E-7FBE63BAB7B0}" type="datetimeFigureOut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43509-C8A2-40EE-935C-AA9FF6AF49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5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-169416" y="2644775"/>
            <a:ext cx="3236913" cy="1930400"/>
          </a:xfrm>
          <a:prstGeom prst="roundRect">
            <a:avLst>
              <a:gd name="adj" fmla="val 12645"/>
            </a:avLst>
          </a:prstGeom>
          <a:solidFill>
            <a:schemeClr val="tx2">
              <a:lumMod val="20000"/>
              <a:lumOff val="80000"/>
              <a:alpha val="1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64" tIns="41983" rIns="83964" bIns="41983" anchor="ctr"/>
          <a:lstStyle/>
          <a:p>
            <a:pPr algn="ctr">
              <a:defRPr/>
            </a:pPr>
            <a:endParaRPr lang="en-US" altLang="ja-JP" sz="13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3170684" y="2644775"/>
            <a:ext cx="6102350" cy="3525838"/>
          </a:xfrm>
          <a:prstGeom prst="roundRect">
            <a:avLst>
              <a:gd name="adj" fmla="val 5622"/>
            </a:avLst>
          </a:prstGeom>
          <a:solidFill>
            <a:schemeClr val="accent6">
              <a:lumMod val="20000"/>
              <a:lumOff val="80000"/>
              <a:alpha val="1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64" tIns="41983" rIns="83964" bIns="41983" anchor="ctr"/>
          <a:lstStyle/>
          <a:p>
            <a:pPr algn="ctr">
              <a:defRPr/>
            </a:pPr>
            <a:endParaRPr lang="en-US" altLang="ja-JP" sz="13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8304659" y="3316288"/>
            <a:ext cx="6350" cy="261937"/>
          </a:xfrm>
          <a:prstGeom prst="straightConnector1">
            <a:avLst/>
          </a:prstGeom>
          <a:ln w="47625" cap="flat">
            <a:solidFill>
              <a:schemeClr val="bg1">
                <a:lumMod val="50000"/>
              </a:schemeClr>
            </a:solidFill>
            <a:miter lim="800000"/>
            <a:tailEnd type="arrow" w="sm" len="sm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>
            <a:off x="2056259" y="3316288"/>
            <a:ext cx="0" cy="261937"/>
          </a:xfrm>
          <a:prstGeom prst="straightConnector1">
            <a:avLst/>
          </a:prstGeom>
          <a:ln w="47625" cap="flat">
            <a:solidFill>
              <a:schemeClr val="bg1">
                <a:lumMod val="50000"/>
              </a:schemeClr>
            </a:solidFill>
            <a:miter lim="800000"/>
            <a:tailEnd type="arrow" w="sm" len="sm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>
            <a:off x="7204522" y="2317750"/>
            <a:ext cx="0" cy="1241425"/>
          </a:xfrm>
          <a:prstGeom prst="straightConnector1">
            <a:avLst/>
          </a:prstGeom>
          <a:ln w="47625" cap="flat">
            <a:miter lim="800000"/>
            <a:tailEnd type="arrow" w="sm" len="sm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>
            <a:off x="952947" y="2317750"/>
            <a:ext cx="0" cy="1241425"/>
          </a:xfrm>
          <a:prstGeom prst="straightConnector1">
            <a:avLst/>
          </a:prstGeom>
          <a:ln w="47625" cap="flat">
            <a:miter lim="800000"/>
            <a:tailEnd type="arrow" w="sm" len="sm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角丸四角形 9"/>
          <p:cNvSpPr/>
          <p:nvPr/>
        </p:nvSpPr>
        <p:spPr>
          <a:xfrm>
            <a:off x="19497" y="3563938"/>
            <a:ext cx="2897187" cy="522287"/>
          </a:xfrm>
          <a:prstGeom prst="roundRect">
            <a:avLst>
              <a:gd name="adj" fmla="val 24937"/>
            </a:avLst>
          </a:prstGeom>
          <a:solidFill>
            <a:schemeClr val="tx2">
              <a:lumMod val="60000"/>
              <a:lumOff val="40000"/>
            </a:schemeClr>
          </a:solidFill>
          <a:ln w="31750"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64" tIns="41983" rIns="83964" bIns="41983" anchor="ctr"/>
          <a:lstStyle/>
          <a:p>
            <a:pPr algn="ctr">
              <a:defRPr/>
            </a:pPr>
            <a:r>
              <a:rPr lang="en-US" altLang="ja-JP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City-OG</a:t>
            </a:r>
            <a:r>
              <a:rPr lang="ja-JP" altLang="en-US" sz="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en-US" altLang="ja-JP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Gas</a:t>
            </a:r>
            <a:r>
              <a:rPr lang="en-US" altLang="ja-JP" sz="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en-US" altLang="ja-JP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Energy</a:t>
            </a:r>
            <a:r>
              <a:rPr lang="en-US" altLang="ja-JP" sz="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en-US" altLang="ja-JP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Services</a:t>
            </a:r>
            <a:br>
              <a:rPr lang="en-US" altLang="ja-JP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City-OG</a:t>
            </a:r>
            <a:r>
              <a:rPr lang="ja-JP" alt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6221859" y="3563938"/>
            <a:ext cx="2787650" cy="522287"/>
          </a:xfrm>
          <a:prstGeom prst="roundRect">
            <a:avLst>
              <a:gd name="adj" fmla="val 24937"/>
            </a:avLst>
          </a:prstGeom>
          <a:solidFill>
            <a:schemeClr val="accent6">
              <a:lumMod val="75000"/>
            </a:schemeClr>
          </a:solidFill>
          <a:ln w="31750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64" tIns="41983" rIns="83964" bIns="41983" anchor="ctr"/>
          <a:lstStyle/>
          <a:p>
            <a:pPr algn="ctr">
              <a:defRPr/>
            </a:pPr>
            <a:r>
              <a:rPr lang="en-US" altLang="ja-JP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NS-OG Energy Solutions</a:t>
            </a:r>
            <a:br>
              <a:rPr lang="en-US" altLang="ja-JP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1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1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NSET</a:t>
            </a:r>
            <a:r>
              <a:rPr lang="ja-JP" altLang="en-US" sz="1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4535934" y="1535113"/>
            <a:ext cx="11113" cy="392112"/>
          </a:xfrm>
          <a:prstGeom prst="straightConnector1">
            <a:avLst/>
          </a:prstGeom>
          <a:ln w="47625" cap="flat">
            <a:miter lim="800000"/>
            <a:tailEnd type="arrow" w="sm" len="sm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2913509" y="1208088"/>
            <a:ext cx="3268663" cy="392112"/>
          </a:xfrm>
          <a:prstGeom prst="roundRect">
            <a:avLst>
              <a:gd name="adj" fmla="val 33291"/>
            </a:avLst>
          </a:prstGeom>
          <a:solidFill>
            <a:schemeClr val="tx2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64" tIns="41983" rIns="83964" bIns="41983" anchor="ctr"/>
          <a:lstStyle/>
          <a:p>
            <a:pPr algn="ctr">
              <a:defRPr/>
            </a:pPr>
            <a:r>
              <a:rPr lang="ja-JP" alt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大阪ガス（</a:t>
            </a:r>
            <a:r>
              <a:rPr lang="en-US" altLang="ja-JP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OG</a:t>
            </a:r>
            <a:r>
              <a:rPr lang="ja-JP" alt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</a:p>
        </p:txBody>
      </p:sp>
      <p:pic>
        <p:nvPicPr>
          <p:cNvPr id="14" name="Picture 2" descr="「国旗 画像」の画像検索結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778" y="2709863"/>
            <a:ext cx="525462" cy="3429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http://freesozai.jp/sozai/nation_flag/img/ntf_124/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747" y="2709863"/>
            <a:ext cx="523875" cy="3429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テキスト ボックス 2056"/>
          <p:cNvSpPr txBox="1">
            <a:spLocks noChangeArrowheads="1"/>
          </p:cNvSpPr>
          <p:nvPr/>
        </p:nvSpPr>
        <p:spPr bwMode="auto">
          <a:xfrm>
            <a:off x="-169416" y="3046413"/>
            <a:ext cx="85883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964" tIns="41983" rIns="83964" bIns="41983">
            <a:spAutoFit/>
          </a:bodyPr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 sz="16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000"/>
              <a:t>シンガポール</a:t>
            </a:r>
          </a:p>
        </p:txBody>
      </p:sp>
      <p:sp>
        <p:nvSpPr>
          <p:cNvPr id="17" name="テキスト ボックス 54"/>
          <p:cNvSpPr txBox="1">
            <a:spLocks noChangeArrowheads="1"/>
          </p:cNvSpPr>
          <p:nvPr/>
        </p:nvSpPr>
        <p:spPr bwMode="auto">
          <a:xfrm>
            <a:off x="3269109" y="3022600"/>
            <a:ext cx="5334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64" tIns="41983" rIns="83964" bIns="41983">
            <a:spAutoFit/>
          </a:bodyPr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 sz="16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000"/>
              <a:t>タ　イ</a:t>
            </a:r>
          </a:p>
        </p:txBody>
      </p:sp>
      <p:sp>
        <p:nvSpPr>
          <p:cNvPr id="18" name="テキスト ボックス 66"/>
          <p:cNvSpPr txBox="1">
            <a:spLocks noChangeArrowheads="1"/>
          </p:cNvSpPr>
          <p:nvPr/>
        </p:nvSpPr>
        <p:spPr bwMode="auto">
          <a:xfrm>
            <a:off x="130622" y="4110038"/>
            <a:ext cx="2868612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64" tIns="41983" rIns="83964" bIns="41983">
            <a:spAutoFit/>
          </a:bodyPr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 sz="16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30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シンガポール産業用市場における</a:t>
            </a:r>
            <a:endParaRPr lang="en-US" altLang="ja-JP" sz="1300">
              <a:solidFill>
                <a:srgbClr val="00206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30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天然ガス需要開発および販売</a:t>
            </a:r>
          </a:p>
        </p:txBody>
      </p:sp>
      <p:sp>
        <p:nvSpPr>
          <p:cNvPr id="19" name="テキスト ボックス 67"/>
          <p:cNvSpPr txBox="1">
            <a:spLocks noChangeArrowheads="1"/>
          </p:cNvSpPr>
          <p:nvPr/>
        </p:nvSpPr>
        <p:spPr bwMode="auto">
          <a:xfrm>
            <a:off x="6264722" y="4162425"/>
            <a:ext cx="280035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64" tIns="41983" rIns="83964" bIns="41983">
            <a:spAutoFit/>
          </a:bodyPr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 sz="16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30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タイにおけるコージェネＥＳ事業</a:t>
            </a:r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4069209" y="2317750"/>
            <a:ext cx="0" cy="1241425"/>
          </a:xfrm>
          <a:prstGeom prst="straightConnector1">
            <a:avLst/>
          </a:prstGeom>
          <a:ln w="47625" cap="flat">
            <a:miter lim="800000"/>
            <a:tailEnd type="arrow" w="sm" len="sm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>
            <a:off x="5202684" y="3316288"/>
            <a:ext cx="0" cy="261937"/>
          </a:xfrm>
          <a:prstGeom prst="straightConnector1">
            <a:avLst/>
          </a:prstGeom>
          <a:ln w="47625" cap="flat">
            <a:solidFill>
              <a:schemeClr val="bg1">
                <a:lumMod val="50000"/>
              </a:schemeClr>
            </a:solidFill>
            <a:miter lim="800000"/>
            <a:tailEnd type="arrow" w="sm" len="sm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4713734" y="3848100"/>
            <a:ext cx="19050" cy="1268413"/>
          </a:xfrm>
          <a:prstGeom prst="straightConnector1">
            <a:avLst/>
          </a:prstGeom>
          <a:ln w="47625" cap="flat">
            <a:miter lim="800000"/>
            <a:tailEnd type="arrow" w="sm" len="sm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>
            <a:off x="6001197" y="4852988"/>
            <a:ext cx="0" cy="261937"/>
          </a:xfrm>
          <a:prstGeom prst="straightConnector1">
            <a:avLst/>
          </a:prstGeom>
          <a:ln w="47625" cap="flat">
            <a:solidFill>
              <a:schemeClr val="bg1">
                <a:lumMod val="50000"/>
              </a:schemeClr>
            </a:solidFill>
            <a:miter lim="800000"/>
            <a:tailEnd type="arrow" w="sm" len="sm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角丸四角形 23"/>
          <p:cNvSpPr/>
          <p:nvPr/>
        </p:nvSpPr>
        <p:spPr>
          <a:xfrm>
            <a:off x="3307209" y="3563938"/>
            <a:ext cx="2763838" cy="522287"/>
          </a:xfrm>
          <a:prstGeom prst="roundRect">
            <a:avLst>
              <a:gd name="adj" fmla="val 24937"/>
            </a:avLst>
          </a:prstGeom>
          <a:solidFill>
            <a:schemeClr val="accent6">
              <a:lumMod val="75000"/>
            </a:schemeClr>
          </a:solidFill>
          <a:ln w="31750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64" tIns="41983" rIns="83964" bIns="41983" anchor="ctr"/>
          <a:lstStyle/>
          <a:p>
            <a:pPr algn="ctr">
              <a:defRPr/>
            </a:pPr>
            <a:r>
              <a:rPr lang="en-US" altLang="ja-JP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Osaka Gas Thailand</a:t>
            </a:r>
          </a:p>
          <a:p>
            <a:pPr algn="ctr">
              <a:defRPr/>
            </a:pPr>
            <a:r>
              <a:rPr lang="ja-JP" altLang="en-US" sz="1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1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OGT</a:t>
            </a:r>
            <a:r>
              <a:rPr lang="ja-JP" altLang="en-US" sz="1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3989834" y="5145088"/>
            <a:ext cx="2814638" cy="522287"/>
          </a:xfrm>
          <a:prstGeom prst="roundRect">
            <a:avLst>
              <a:gd name="adj" fmla="val 24937"/>
            </a:avLst>
          </a:prstGeom>
          <a:solidFill>
            <a:schemeClr val="accent6">
              <a:lumMod val="75000"/>
            </a:schemeClr>
          </a:solidFill>
          <a:ln w="31750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64" tIns="41983" rIns="83964" bIns="41983" anchor="ctr"/>
          <a:lstStyle/>
          <a:p>
            <a:pPr algn="ctr">
              <a:defRPr/>
            </a:pPr>
            <a:r>
              <a:rPr lang="en-US" altLang="ja-JP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OGP Energy Solutions</a:t>
            </a:r>
            <a:br>
              <a:rPr lang="en-US" altLang="ja-JP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1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1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OGPS</a:t>
            </a:r>
            <a:r>
              <a:rPr lang="ja-JP" altLang="en-US" sz="1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ja-JP" altLang="en-US" sz="1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570859" y="1603375"/>
            <a:ext cx="752475" cy="361950"/>
          </a:xfrm>
          <a:prstGeom prst="rect">
            <a:avLst/>
          </a:prstGeom>
          <a:noFill/>
        </p:spPr>
        <p:txBody>
          <a:bodyPr wrap="none" lIns="83964" tIns="41983" rIns="83964" bIns="41983" anchor="ctr" anchorCtr="1">
            <a:spAutoFit/>
          </a:bodyPr>
          <a:lstStyle/>
          <a:p>
            <a:pPr>
              <a:defRPr/>
            </a:pPr>
            <a:r>
              <a:rPr lang="en-US" altLang="ja-JP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100%</a:t>
            </a:r>
            <a:endParaRPr lang="ja-JP" altLang="en-US" sz="1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00484" y="3206750"/>
            <a:ext cx="606425" cy="361950"/>
          </a:xfrm>
          <a:prstGeom prst="rect">
            <a:avLst/>
          </a:prstGeom>
          <a:noFill/>
        </p:spPr>
        <p:txBody>
          <a:bodyPr wrap="none" lIns="83964" tIns="41983" rIns="83964" bIns="41983" anchor="ctr" anchorCtr="1">
            <a:spAutoFit/>
          </a:bodyPr>
          <a:lstStyle/>
          <a:p>
            <a:pPr>
              <a:defRPr/>
            </a:pPr>
            <a:r>
              <a:rPr lang="en-US" altLang="ja-JP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49%</a:t>
            </a:r>
            <a:endParaRPr lang="ja-JP" altLang="en-US" sz="1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068959" y="3279775"/>
            <a:ext cx="482600" cy="284163"/>
          </a:xfrm>
          <a:prstGeom prst="rect">
            <a:avLst/>
          </a:prstGeom>
          <a:noFill/>
        </p:spPr>
        <p:txBody>
          <a:bodyPr wrap="none" lIns="83964" tIns="41983" rIns="83964" bIns="41983" anchor="ctr" anchorCtr="1">
            <a:spAutoFit/>
          </a:bodyPr>
          <a:lstStyle/>
          <a:p>
            <a:pPr>
              <a:defRPr/>
            </a:pPr>
            <a:r>
              <a:rPr lang="en-US" altLang="ja-JP" sz="13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51%</a:t>
            </a:r>
            <a:endParaRPr lang="ja-JP" altLang="en-US" sz="13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571109" y="3206750"/>
            <a:ext cx="606425" cy="361950"/>
          </a:xfrm>
          <a:prstGeom prst="rect">
            <a:avLst/>
          </a:prstGeom>
          <a:noFill/>
        </p:spPr>
        <p:txBody>
          <a:bodyPr wrap="none" lIns="83964" tIns="41983" rIns="83964" bIns="41983" anchor="ctr" anchorCtr="1">
            <a:spAutoFit/>
          </a:bodyPr>
          <a:lstStyle/>
          <a:p>
            <a:pPr>
              <a:defRPr/>
            </a:pPr>
            <a:r>
              <a:rPr lang="en-US" altLang="ja-JP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30%</a:t>
            </a:r>
            <a:endParaRPr lang="ja-JP" altLang="en-US" sz="1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8334822" y="3279775"/>
            <a:ext cx="482600" cy="284163"/>
          </a:xfrm>
          <a:prstGeom prst="rect">
            <a:avLst/>
          </a:prstGeom>
          <a:noFill/>
        </p:spPr>
        <p:txBody>
          <a:bodyPr wrap="none" lIns="83964" tIns="41983" rIns="83964" bIns="41983" anchor="ctr" anchorCtr="1">
            <a:spAutoFit/>
          </a:bodyPr>
          <a:lstStyle/>
          <a:p>
            <a:pPr>
              <a:defRPr/>
            </a:pPr>
            <a:r>
              <a:rPr lang="en-US" altLang="ja-JP" sz="13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70%</a:t>
            </a:r>
            <a:endParaRPr lang="ja-JP" altLang="en-US" sz="13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435797" y="3206750"/>
            <a:ext cx="606425" cy="361950"/>
          </a:xfrm>
          <a:prstGeom prst="rect">
            <a:avLst/>
          </a:prstGeom>
          <a:noFill/>
        </p:spPr>
        <p:txBody>
          <a:bodyPr wrap="none" lIns="83964" tIns="41983" rIns="83964" bIns="41983" anchor="ctr" anchorCtr="1">
            <a:spAutoFit/>
          </a:bodyPr>
          <a:lstStyle/>
          <a:p>
            <a:pPr>
              <a:defRPr/>
            </a:pPr>
            <a:r>
              <a:rPr lang="en-US" altLang="ja-JP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49%</a:t>
            </a:r>
            <a:endParaRPr lang="ja-JP" altLang="en-US" sz="1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242372" y="3279775"/>
            <a:ext cx="482600" cy="284163"/>
          </a:xfrm>
          <a:prstGeom prst="rect">
            <a:avLst/>
          </a:prstGeom>
          <a:noFill/>
        </p:spPr>
        <p:txBody>
          <a:bodyPr wrap="none" lIns="83964" tIns="41983" rIns="83964" bIns="41983" anchor="ctr" anchorCtr="1">
            <a:spAutoFit/>
          </a:bodyPr>
          <a:lstStyle/>
          <a:p>
            <a:pPr>
              <a:defRPr/>
            </a:pPr>
            <a:r>
              <a:rPr lang="en-US" altLang="ja-JP" sz="13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51%</a:t>
            </a:r>
            <a:endParaRPr lang="ja-JP" altLang="en-US" sz="13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126359" y="4808538"/>
            <a:ext cx="606425" cy="361950"/>
          </a:xfrm>
          <a:prstGeom prst="rect">
            <a:avLst/>
          </a:prstGeom>
          <a:noFill/>
        </p:spPr>
        <p:txBody>
          <a:bodyPr wrap="none" lIns="83964" tIns="41983" rIns="83964" bIns="41983" anchor="ctr" anchorCtr="1">
            <a:spAutoFit/>
          </a:bodyPr>
          <a:lstStyle/>
          <a:p>
            <a:pPr>
              <a:defRPr/>
            </a:pPr>
            <a:r>
              <a:rPr lang="en-US" altLang="ja-JP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60%</a:t>
            </a:r>
            <a:endParaRPr lang="ja-JP" altLang="en-US" sz="1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004372" y="4881563"/>
            <a:ext cx="481012" cy="285750"/>
          </a:xfrm>
          <a:prstGeom prst="rect">
            <a:avLst/>
          </a:prstGeom>
          <a:noFill/>
        </p:spPr>
        <p:txBody>
          <a:bodyPr wrap="none" lIns="83964" tIns="41983" rIns="83964" bIns="41983" anchor="ctr" anchorCtr="1">
            <a:spAutoFit/>
          </a:bodyPr>
          <a:lstStyle/>
          <a:p>
            <a:pPr>
              <a:defRPr/>
            </a:pPr>
            <a:r>
              <a:rPr lang="en-US" altLang="ja-JP" sz="13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40%</a:t>
            </a:r>
            <a:endParaRPr lang="ja-JP" altLang="en-US" sz="13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1195834" y="2927350"/>
            <a:ext cx="1668463" cy="388938"/>
          </a:xfrm>
          <a:prstGeom prst="roundRect">
            <a:avLst>
              <a:gd name="adj" fmla="val 13655"/>
            </a:avLst>
          </a:prstGeom>
          <a:solidFill>
            <a:schemeClr val="accent6">
              <a:lumMod val="20000"/>
              <a:lumOff val="80000"/>
            </a:schemeClr>
          </a:solidFill>
          <a:ln w="31750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64" tIns="41983" rIns="83964" bIns="41983" anchor="ctr"/>
          <a:lstStyle/>
          <a:p>
            <a:pPr algn="ctr">
              <a:defRPr/>
            </a:pPr>
            <a:r>
              <a:rPr lang="en-US" altLang="ja-JP" sz="1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CITY GAS</a:t>
            </a:r>
            <a:endParaRPr lang="en-US" altLang="ja-JP" sz="1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defRPr/>
            </a:pPr>
            <a:r>
              <a:rPr lang="ja-JP" altLang="en-US" sz="1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（現地ガス会社）</a:t>
            </a:r>
          </a:p>
        </p:txBody>
      </p:sp>
      <p:sp>
        <p:nvSpPr>
          <p:cNvPr id="36" name="角丸四角形 35"/>
          <p:cNvSpPr/>
          <p:nvPr/>
        </p:nvSpPr>
        <p:spPr>
          <a:xfrm>
            <a:off x="7471222" y="2927350"/>
            <a:ext cx="1668462" cy="388938"/>
          </a:xfrm>
          <a:prstGeom prst="roundRect">
            <a:avLst>
              <a:gd name="adj" fmla="val 16959"/>
            </a:avLst>
          </a:prstGeom>
          <a:solidFill>
            <a:schemeClr val="accent6">
              <a:lumMod val="20000"/>
              <a:lumOff val="80000"/>
            </a:schemeClr>
          </a:solidFill>
          <a:ln w="31750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64" tIns="41983" rIns="83964" bIns="41983" anchor="ctr"/>
          <a:lstStyle/>
          <a:p>
            <a:pPr algn="ctr">
              <a:defRPr/>
            </a:pPr>
            <a:r>
              <a:rPr lang="ja-JP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新日鉄住金</a:t>
            </a:r>
            <a:r>
              <a:rPr lang="en-US" altLang="ja-JP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/>
            </a:r>
            <a:br>
              <a:rPr lang="en-US" altLang="ja-JP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エンジニアリング</a:t>
            </a:r>
            <a:endParaRPr lang="en-US" altLang="ja-JP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4335909" y="2927350"/>
            <a:ext cx="1735138" cy="388938"/>
          </a:xfrm>
          <a:prstGeom prst="roundRect">
            <a:avLst>
              <a:gd name="adj" fmla="val 16959"/>
            </a:avLst>
          </a:prstGeom>
          <a:solidFill>
            <a:schemeClr val="accent6">
              <a:lumMod val="20000"/>
              <a:lumOff val="80000"/>
            </a:schemeClr>
          </a:solidFill>
          <a:ln w="31750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64" tIns="41983" rIns="83964" bIns="41983" anchor="ctr"/>
          <a:lstStyle/>
          <a:p>
            <a:pPr algn="ctr">
              <a:defRPr/>
            </a:pPr>
            <a:r>
              <a:rPr lang="ja-JP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日系メガバンク</a:t>
            </a:r>
            <a:endParaRPr lang="en-US" altLang="ja-JP" sz="11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defRPr/>
            </a:pPr>
            <a:r>
              <a:rPr lang="ja-JP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現地出資会社</a:t>
            </a:r>
            <a:endParaRPr lang="en-US" altLang="ja-JP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5136009" y="4494213"/>
            <a:ext cx="1706563" cy="407987"/>
          </a:xfrm>
          <a:prstGeom prst="roundRect">
            <a:avLst>
              <a:gd name="adj" fmla="val 13655"/>
            </a:avLst>
          </a:prstGeom>
          <a:solidFill>
            <a:schemeClr val="accent6">
              <a:lumMod val="20000"/>
              <a:lumOff val="80000"/>
            </a:schemeClr>
          </a:solidFill>
          <a:ln w="31750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64" tIns="41983" rIns="83964" bIns="41983" anchor="ctr"/>
          <a:lstStyle/>
          <a:p>
            <a:pPr algn="ctr">
              <a:defRPr/>
            </a:pPr>
            <a:r>
              <a:rPr lang="en-US" altLang="ja-JP" sz="1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PTT</a:t>
            </a:r>
            <a:r>
              <a:rPr lang="ja-JP" altLang="en-US" sz="1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en-US" altLang="ja-JP" sz="1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(Group)</a:t>
            </a:r>
            <a:endParaRPr lang="en-US" altLang="ja-JP" sz="1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9" name="テキスト ボックス 69"/>
          <p:cNvSpPr txBox="1">
            <a:spLocks noChangeArrowheads="1"/>
          </p:cNvSpPr>
          <p:nvPr/>
        </p:nvSpPr>
        <p:spPr bwMode="auto">
          <a:xfrm>
            <a:off x="3210372" y="4162425"/>
            <a:ext cx="3063875" cy="284163"/>
          </a:xfrm>
          <a:prstGeom prst="rect">
            <a:avLst/>
          </a:prstGeom>
          <a:solidFill>
            <a:schemeClr val="bg1">
              <a:alpha val="4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64" tIns="41983" rIns="83964" bIns="41983">
            <a:spAutoFit/>
          </a:bodyPr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 sz="16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30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タイにおけるユーティリティ関連事業</a:t>
            </a:r>
          </a:p>
        </p:txBody>
      </p:sp>
      <p:sp>
        <p:nvSpPr>
          <p:cNvPr id="40" name="テキスト ボックス 70"/>
          <p:cNvSpPr txBox="1">
            <a:spLocks noChangeArrowheads="1"/>
          </p:cNvSpPr>
          <p:nvPr/>
        </p:nvSpPr>
        <p:spPr bwMode="auto">
          <a:xfrm>
            <a:off x="3581847" y="5756275"/>
            <a:ext cx="36544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64" tIns="41983" rIns="83964" bIns="41983">
            <a:spAutoFit/>
          </a:bodyPr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 sz="16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30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タイにおけるボイラ・工業炉導管ＥＳ事業</a:t>
            </a:r>
          </a:p>
        </p:txBody>
      </p:sp>
      <p:pic>
        <p:nvPicPr>
          <p:cNvPr id="41" name="Picture 6" descr="http://www8.cao.go.jp/chosei/kokkikokka/hinomaru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09084" y="1236663"/>
            <a:ext cx="455613" cy="29845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角丸四角形 41"/>
          <p:cNvSpPr/>
          <p:nvPr/>
        </p:nvSpPr>
        <p:spPr>
          <a:xfrm>
            <a:off x="111572" y="1958975"/>
            <a:ext cx="8872537" cy="425450"/>
          </a:xfrm>
          <a:prstGeom prst="roundRect">
            <a:avLst>
              <a:gd name="adj" fmla="val 24937"/>
            </a:avLst>
          </a:prstGeom>
          <a:solidFill>
            <a:schemeClr val="tx2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64" tIns="41983" rIns="83964" bIns="41983" anchor="ctr"/>
          <a:lstStyle/>
          <a:p>
            <a:pPr algn="ctr">
              <a:defRPr/>
            </a:pPr>
            <a:r>
              <a:rPr lang="en-US" altLang="ja-JP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Osaka Gas Singapore </a:t>
            </a:r>
            <a:r>
              <a:rPr lang="ja-JP" alt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OGS</a:t>
            </a:r>
            <a:r>
              <a:rPr lang="ja-JP" alt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</a:p>
        </p:txBody>
      </p:sp>
      <p:pic>
        <p:nvPicPr>
          <p:cNvPr id="43" name="Picture 2" descr="「国旗 画像」の画像検索結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5609" y="2014538"/>
            <a:ext cx="503238" cy="328612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角丸四角形 43"/>
          <p:cNvSpPr/>
          <p:nvPr/>
        </p:nvSpPr>
        <p:spPr>
          <a:xfrm>
            <a:off x="-169416" y="4718050"/>
            <a:ext cx="3236913" cy="1452563"/>
          </a:xfrm>
          <a:prstGeom prst="roundRect">
            <a:avLst>
              <a:gd name="adj" fmla="val 17164"/>
            </a:avLst>
          </a:prstGeom>
          <a:solidFill>
            <a:srgbClr val="00B050">
              <a:alpha val="10000"/>
            </a:srgbClr>
          </a:solidFill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64" tIns="41983" rIns="83964" bIns="41983" anchor="ctr"/>
          <a:lstStyle/>
          <a:p>
            <a:pPr algn="ctr">
              <a:defRPr/>
            </a:pPr>
            <a:endParaRPr lang="en-US" altLang="ja-JP" sz="13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778" y="4794250"/>
            <a:ext cx="571500" cy="373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6" name="テキスト ボックス 51"/>
          <p:cNvSpPr txBox="1">
            <a:spLocks noChangeArrowheads="1"/>
          </p:cNvSpPr>
          <p:nvPr/>
        </p:nvSpPr>
        <p:spPr bwMode="auto">
          <a:xfrm>
            <a:off x="-180528" y="5132388"/>
            <a:ext cx="86995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64" tIns="41983" rIns="83964" bIns="41983">
            <a:spAutoFit/>
          </a:bodyPr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 sz="16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000"/>
              <a:t>インドネシア</a:t>
            </a:r>
          </a:p>
        </p:txBody>
      </p:sp>
      <p:sp>
        <p:nvSpPr>
          <p:cNvPr id="47" name="角丸四角形 46"/>
          <p:cNvSpPr/>
          <p:nvPr/>
        </p:nvSpPr>
        <p:spPr>
          <a:xfrm>
            <a:off x="19497" y="5353050"/>
            <a:ext cx="2897187" cy="522288"/>
          </a:xfrm>
          <a:prstGeom prst="roundRect">
            <a:avLst>
              <a:gd name="adj" fmla="val 24937"/>
            </a:avLst>
          </a:prstGeom>
          <a:solidFill>
            <a:schemeClr val="accent3">
              <a:lumMod val="75000"/>
            </a:schemeClr>
          </a:solidFill>
          <a:ln w="31750"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64" tIns="41983" rIns="83964" bIns="41983" anchor="ctr"/>
          <a:lstStyle/>
          <a:p>
            <a:pPr algn="ctr">
              <a:defRPr/>
            </a:pPr>
            <a:r>
              <a:rPr lang="en-US" altLang="ja-JP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Osaka Gas Singapore</a:t>
            </a:r>
            <a:br>
              <a:rPr lang="en-US" altLang="ja-JP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en-US" altLang="ja-JP" sz="1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Jakarta Rep. Office</a:t>
            </a:r>
            <a:endParaRPr lang="ja-JP" altLang="en-US" sz="1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8" name="テキスト ボックス 53"/>
          <p:cNvSpPr txBox="1">
            <a:spLocks noChangeArrowheads="1"/>
          </p:cNvSpPr>
          <p:nvPr/>
        </p:nvSpPr>
        <p:spPr bwMode="auto">
          <a:xfrm>
            <a:off x="-55116" y="5907088"/>
            <a:ext cx="317341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64" tIns="41983" rIns="83964" bIns="41983">
            <a:spAutoFit/>
          </a:bodyPr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 sz="16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lnSpc>
                <a:spcPct val="125000"/>
              </a:lnSpc>
              <a:spcBef>
                <a:spcPct val="20000"/>
              </a:spcBef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68B7"/>
              </a:buClr>
              <a:buFont typeface="Wingdings" pitchFamily="2" charset="2"/>
              <a:buChar char="l"/>
              <a:defRPr kumimoji="1" sz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30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インドネシアにおける事業環境調査</a:t>
            </a:r>
          </a:p>
        </p:txBody>
      </p:sp>
    </p:spTree>
    <p:extLst>
      <p:ext uri="{BB962C8B-B14F-4D97-AF65-F5344CB8AC3E}">
        <p14:creationId xmlns:p14="http://schemas.microsoft.com/office/powerpoint/2010/main" val="35902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画面に合わせる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大阪ガス株式会社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村上  和隆</dc:creator>
  <cp:lastModifiedBy>METI</cp:lastModifiedBy>
  <cp:revision>4</cp:revision>
  <dcterms:created xsi:type="dcterms:W3CDTF">2017-03-30T01:46:51Z</dcterms:created>
  <dcterms:modified xsi:type="dcterms:W3CDTF">2017-04-07T05:14:02Z</dcterms:modified>
</cp:coreProperties>
</file>