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2968373884383"/>
          <c:y val="5.5907126173364088E-2"/>
          <c:w val="0.85111492241602782"/>
          <c:h val="0.7739405381464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国内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2014年度</c:v>
                </c:pt>
                <c:pt idx="1">
                  <c:v>2025年度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1726</c:v>
                </c:pt>
                <c:pt idx="1">
                  <c:v>2000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海外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2014年度</c:v>
                </c:pt>
                <c:pt idx="1">
                  <c:v>2025年度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609</c:v>
                </c:pt>
                <c:pt idx="1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120000"/>
        <c:axId val="93121536"/>
      </c:barChart>
      <c:catAx>
        <c:axId val="93120000"/>
        <c:scaling>
          <c:orientation val="minMax"/>
        </c:scaling>
        <c:delete val="0"/>
        <c:axPos val="b"/>
        <c:majorTickMark val="out"/>
        <c:minorTickMark val="none"/>
        <c:tickLblPos val="nextTo"/>
        <c:crossAx val="93121536"/>
        <c:crosses val="autoZero"/>
        <c:auto val="1"/>
        <c:lblAlgn val="ctr"/>
        <c:lblOffset val="100"/>
        <c:noMultiLvlLbl val="0"/>
      </c:catAx>
      <c:valAx>
        <c:axId val="9312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93120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519669110839537"/>
          <c:y val="0.91988529767852278"/>
          <c:w val="0.64897256786283009"/>
          <c:h val="8.01147023214771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aseline="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660219571562753E-2"/>
          <c:y val="1.4507246096312099E-3"/>
          <c:w val="0.58621567300602961"/>
          <c:h val="0.9985492753903687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設備出力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rgbClr val="FF0000"/>
              </a:solidFill>
              <a:effectLst/>
            </c:spPr>
          </c:dPt>
          <c:dPt>
            <c:idx val="1"/>
            <c:bubble3D val="0"/>
            <c:spPr>
              <a:solidFill>
                <a:srgbClr val="66CCFF"/>
              </a:solidFill>
            </c:spPr>
          </c:dPt>
          <c:dPt>
            <c:idx val="2"/>
            <c:bubble3D val="0"/>
            <c:spPr>
              <a:solidFill>
                <a:srgbClr val="66FF99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cat>
            <c:strRef>
              <c:f>Sheet1!$A$2:$A$5</c:f>
              <c:strCache>
                <c:ptCount val="4"/>
                <c:pt idx="0">
                  <c:v>火力</c:v>
                </c:pt>
                <c:pt idx="1">
                  <c:v>水力</c:v>
                </c:pt>
                <c:pt idx="2">
                  <c:v>原子力</c:v>
                </c:pt>
                <c:pt idx="3">
                  <c:v>再生可能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1003.232</c:v>
                </c:pt>
                <c:pt idx="1">
                  <c:v>857.36500000000001</c:v>
                </c:pt>
                <c:pt idx="2">
                  <c:v>138.30000000000001</c:v>
                </c:pt>
                <c:pt idx="3">
                  <c:v>60.873250000000006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scene3d>
          <a:camera prst="orthographicFront"/>
          <a:lightRig rig="threePt" dir="t"/>
        </a:scene3d>
        <a:sp3d>
          <a:bevelT w="6350"/>
        </a:sp3d>
      </c:spPr>
    </c:plotArea>
    <c:legend>
      <c:legendPos val="r"/>
      <c:layout/>
      <c:overlay val="0"/>
      <c:txPr>
        <a:bodyPr/>
        <a:lstStyle/>
        <a:p>
          <a:pPr>
            <a:defRPr sz="1500" baseline="0">
              <a:latin typeface="Meiryo UI" panose="020B0604030504040204" pitchFamily="50" charset="-128"/>
              <a:ea typeface="Meiryo UI" panose="020B060403050404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1282264933525"/>
          <c:y val="0.148631097665961"/>
          <c:w val="0.77445283857349168"/>
          <c:h val="0.65363062739408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海外設備出力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2014年度</c:v>
                </c:pt>
                <c:pt idx="1">
                  <c:v>2025年度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608.89800000000002</c:v>
                </c:pt>
                <c:pt idx="1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795456"/>
        <c:axId val="95805440"/>
      </c:barChart>
      <c:catAx>
        <c:axId val="95795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ja-JP"/>
          </a:p>
        </c:txPr>
        <c:crossAx val="95805440"/>
        <c:crosses val="autoZero"/>
        <c:auto val="1"/>
        <c:lblAlgn val="ctr"/>
        <c:lblOffset val="100"/>
        <c:noMultiLvlLbl val="0"/>
      </c:catAx>
      <c:valAx>
        <c:axId val="9580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795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500" baseline="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0.20977</cdr:x>
      <cdr:y>0.03142</cdr:y>
    </cdr:to>
    <cdr:sp macro="" textlink="">
      <cdr:nvSpPr>
        <cdr:cNvPr id="2" name="テキスト ボックス 25"/>
        <cdr:cNvSpPr txBox="1"/>
      </cdr:nvSpPr>
      <cdr:spPr>
        <a:xfrm xmlns:a="http://schemas.openxmlformats.org/drawingml/2006/main">
          <a:off x="0" y="-3469"/>
          <a:ext cx="808704" cy="15388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 anchor="ctr" anchorCtr="0">
          <a:spAutoFit/>
        </a:bodyPr>
        <a:lstStyle xmlns:a="http://schemas.openxmlformats.org/drawingml/2006/main">
          <a:defPPr>
            <a:defRPr lang="ja-JP"/>
          </a:defPPr>
          <a:lvl1pPr algn="l" rtl="0" fontAlgn="base">
            <a:spcBef>
              <a:spcPct val="0"/>
            </a:spcBef>
            <a:spcAft>
              <a:spcPct val="0"/>
            </a:spcAft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5pPr>
          <a:lvl6pPr marL="2286000" algn="l" defTabSz="914400" rtl="0" eaLnBrk="1" latinLnBrk="0" hangingPunct="1"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6pPr>
          <a:lvl7pPr marL="2743200" algn="l" defTabSz="914400" rtl="0" eaLnBrk="1" latinLnBrk="0" hangingPunct="1"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7pPr>
          <a:lvl8pPr marL="3200400" algn="l" defTabSz="914400" rtl="0" eaLnBrk="1" latinLnBrk="0" hangingPunct="1"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8pPr>
          <a:lvl9pPr marL="3657600" algn="l" defTabSz="914400" rtl="0" eaLnBrk="1" latinLnBrk="0" hangingPunct="1">
            <a:defRPr kumimoji="1" sz="2400" kern="12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  <a:cs typeface="+mn-cs"/>
            </a:defRPr>
          </a:lvl9pPr>
        </a:lstStyle>
        <a:p xmlns:a="http://schemas.openxmlformats.org/drawingml/2006/main">
          <a:pPr fontAlgn="ctr" hangingPunct="0">
            <a:spcBef>
              <a:spcPts val="0"/>
            </a:spcBef>
            <a:spcAft>
              <a:spcPts val="100"/>
            </a:spcAft>
          </a:pPr>
          <a:r>
            <a:rPr kumimoji="0" lang="ja-JP" altLang="en-US" sz="1000" dirty="0">
              <a:solidFill>
                <a:srgbClr val="000000"/>
              </a:solidFill>
              <a:latin typeface="Arial"/>
              <a:ea typeface="ＭＳ Ｐゴシック"/>
            </a:rPr>
            <a:t>（</a:t>
          </a:r>
          <a:r>
            <a:rPr kumimoji="0" lang="ja-JP" altLang="en-US" sz="1000" dirty="0" smtClean="0">
              <a:solidFill>
                <a:srgbClr val="000000"/>
              </a:solidFill>
              <a:latin typeface="Arial"/>
              <a:ea typeface="ＭＳ Ｐゴシック"/>
            </a:rPr>
            <a:t>万</a:t>
          </a:r>
          <a:r>
            <a:rPr kumimoji="0" lang="en-US" altLang="ja-JP" sz="1000" dirty="0" smtClean="0">
              <a:solidFill>
                <a:srgbClr val="000000"/>
              </a:solidFill>
              <a:latin typeface="Arial"/>
              <a:ea typeface="ＭＳ Ｐゴシック"/>
            </a:rPr>
            <a:t>kW</a:t>
          </a:r>
          <a:r>
            <a:rPr kumimoji="0" lang="ja-JP" altLang="en-US" sz="1000" dirty="0" smtClean="0">
              <a:solidFill>
                <a:srgbClr val="000000"/>
              </a:solidFill>
              <a:latin typeface="Arial"/>
              <a:ea typeface="ＭＳ Ｐゴシック"/>
            </a:rPr>
            <a:t>）</a:t>
          </a:r>
          <a:endParaRPr kumimoji="0" lang="zh-TW" altLang="en-US" sz="1000" dirty="0">
            <a:solidFill>
              <a:srgbClr val="000000"/>
            </a:solidFill>
            <a:latin typeface="Arial"/>
            <a:ea typeface="ＭＳ Ｐゴシック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0.16364</cdr:x>
      <cdr:y>0.28768</cdr:y>
    </cdr:from>
    <cdr:to>
      <cdr:x>0.58182</cdr:x>
      <cdr:y>0.70118</cdr:y>
    </cdr:to>
    <cdr:sp macro="" textlink="">
      <cdr:nvSpPr>
        <cdr:cNvPr id="2" name="正方形/長方形 1"/>
        <cdr:cNvSpPr/>
      </cdr:nvSpPr>
      <cdr:spPr bwMode="auto">
        <a:xfrm xmlns:a="http://schemas.openxmlformats.org/drawingml/2006/main">
          <a:off x="648072" y="668861"/>
          <a:ext cx="1656177" cy="9614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  <a:headEnd type="none" w="med" len="med"/>
          <a:tailEnd type="none" w="med" len="med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vert="horz" wrap="square" lIns="36000" tIns="36000" rIns="36000" bIns="36000" numCol="1" rtlCol="0" anchor="ctr" anchorCtr="1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設備</a:t>
          </a:r>
          <a:r>
            <a:rPr lang="ja-JP" altLang="en-US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出力</a:t>
          </a:r>
          <a:endParaRPr lang="en-US" altLang="ja-JP" sz="1800" b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2,000</a:t>
          </a:r>
          <a:r>
            <a:rPr lang="ja-JP" altLang="en-US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万</a:t>
          </a:r>
          <a:r>
            <a: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kW</a:t>
          </a:r>
          <a:endParaRPr lang="ja-JP" sz="1800" b="1" dirty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0.11306</cdr:x>
      <cdr:y>0.08043</cdr:y>
    </cdr:to>
    <cdr:sp macro="" textlink="">
      <cdr:nvSpPr>
        <cdr:cNvPr id="2" name="テキスト ボックス 25"/>
        <cdr:cNvSpPr txBox="1"/>
      </cdr:nvSpPr>
      <cdr:spPr>
        <a:xfrm xmlns:a="http://schemas.openxmlformats.org/drawingml/2006/main">
          <a:off x="-4712601" y="-4437113"/>
          <a:ext cx="442518" cy="1447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fontAlgn="ctr" hangingPunct="0">
            <a:spcBef>
              <a:spcPts val="0"/>
            </a:spcBef>
            <a:spcAft>
              <a:spcPts val="100"/>
            </a:spcAft>
          </a:pPr>
          <a:r>
            <a:rPr kumimoji="0" lang="ja-JP" altLang="en-US" sz="1000" dirty="0">
              <a:solidFill>
                <a:srgbClr val="000000"/>
              </a:solidFill>
              <a:latin typeface="Arial"/>
              <a:ea typeface="ＭＳ Ｐゴシック"/>
            </a:rPr>
            <a:t>（</a:t>
          </a:r>
          <a:r>
            <a:rPr kumimoji="0" lang="ja-JP" altLang="en-US" sz="1000" dirty="0" smtClean="0">
              <a:solidFill>
                <a:srgbClr val="000000"/>
              </a:solidFill>
              <a:latin typeface="Arial"/>
              <a:ea typeface="ＭＳ Ｐゴシック"/>
            </a:rPr>
            <a:t>万</a:t>
          </a:r>
          <a:r>
            <a:rPr kumimoji="0" lang="en-US" altLang="ja-JP" sz="1000" dirty="0" smtClean="0">
              <a:solidFill>
                <a:srgbClr val="000000"/>
              </a:solidFill>
              <a:latin typeface="Arial"/>
              <a:ea typeface="ＭＳ Ｐゴシック"/>
            </a:rPr>
            <a:t>kW</a:t>
          </a:r>
          <a:r>
            <a:rPr kumimoji="0" lang="ja-JP" altLang="en-US" sz="1000" dirty="0" smtClean="0">
              <a:solidFill>
                <a:srgbClr val="000000"/>
              </a:solidFill>
              <a:latin typeface="Arial"/>
              <a:ea typeface="ＭＳ Ｐゴシック"/>
            </a:rPr>
            <a:t>）</a:t>
          </a:r>
          <a:endParaRPr kumimoji="0" lang="zh-TW" altLang="en-US" sz="1000" dirty="0">
            <a:solidFill>
              <a:srgbClr val="000000"/>
            </a:solidFill>
            <a:latin typeface="Arial"/>
            <a:ea typeface="ＭＳ Ｐゴシック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03FCD-D0FA-41DE-8AE5-C98FCFF0220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99E2-AA52-4A7E-A277-93103B736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2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2800" y="0"/>
            <a:ext cx="5207000" cy="3905250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240" y="4505265"/>
            <a:ext cx="5026722" cy="4113696"/>
          </a:xfrm>
        </p:spPr>
        <p:txBody>
          <a:bodyPr/>
          <a:lstStyle/>
          <a:p>
            <a:pPr marL="90247" indent="-90247">
              <a:lnSpc>
                <a:spcPct val="165000"/>
              </a:lnSpc>
              <a:spcBef>
                <a:spcPct val="25000"/>
              </a:spcBef>
              <a:buClr>
                <a:srgbClr val="3399FF"/>
              </a:buClr>
              <a:buSzPct val="80000"/>
            </a:pPr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3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86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05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94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0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80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53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71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02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98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7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E0B7-600A-49C5-BBF7-8A574844078F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040C-9202-4D6F-83BD-59675D021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6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8409843" y="6523039"/>
            <a:ext cx="734157" cy="230187"/>
          </a:xfrm>
        </p:spPr>
        <p:txBody>
          <a:bodyPr/>
          <a:lstStyle/>
          <a:p>
            <a:fld id="{FE09A0E9-09DC-4615-A60D-09102AE6359C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1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24378" y="116632"/>
            <a:ext cx="9144000" cy="432048"/>
          </a:xfrm>
          <a:prstGeom prst="rect">
            <a:avLst/>
          </a:prstGeom>
        </p:spPr>
        <p:txBody>
          <a:bodyPr/>
          <a:lstStyle>
            <a:lvl1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+mj-lt"/>
                <a:ea typeface="+mj-ea"/>
                <a:cs typeface="Arial Unicode MS" pitchFamily="34" charset="-128"/>
              </a:defRPr>
            </a:lvl1pPr>
            <a:lvl2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</a:defRPr>
            </a:lvl6pPr>
            <a:lvl7pPr marL="9144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</a:defRPr>
            </a:lvl7pPr>
            <a:lvl8pPr marL="13716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</a:defRPr>
            </a:lvl8pPr>
            <a:lvl9pPr marL="18288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ja-JP" altLang="en-US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【J-POWER</a:t>
            </a:r>
            <a:r>
              <a:rPr lang="ja-JP" altLang="en-US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年目標</a:t>
            </a:r>
            <a:r>
              <a:rPr lang="en-US" altLang="ja-JP" b="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3"/>
          <p:cNvSpPr txBox="1">
            <a:spLocks/>
          </p:cNvSpPr>
          <p:nvPr/>
        </p:nvSpPr>
        <p:spPr>
          <a:xfrm>
            <a:off x="251520" y="889399"/>
            <a:ext cx="4320480" cy="470691"/>
          </a:xfrm>
          <a:prstGeom prst="rect">
            <a:avLst/>
          </a:prstGeom>
        </p:spPr>
        <p:txBody>
          <a:bodyPr anchor="ctr" anchorCtr="0"/>
          <a:lstStyle>
            <a:lvl1pPr algn="l" defTabSz="957263" rtl="0" eaLnBrk="1" fontAlgn="base" hangingPunct="1">
              <a:spcBef>
                <a:spcPct val="45000"/>
              </a:spcBef>
              <a:spcAft>
                <a:spcPct val="45000"/>
              </a:spcAft>
              <a:buClr>
                <a:srgbClr val="CC3300"/>
              </a:buClr>
              <a:defRPr kumimoji="1" sz="1200">
                <a:solidFill>
                  <a:schemeClr val="tx1"/>
                </a:solidFill>
                <a:latin typeface="+mn-lt"/>
                <a:ea typeface="+mn-ea"/>
                <a:cs typeface="Arial Unicode MS" pitchFamily="34" charset="-128"/>
              </a:defRPr>
            </a:lvl1pPr>
            <a:lvl2pPr marL="244475" indent="-242888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kumimoji="1" sz="1200">
                <a:solidFill>
                  <a:schemeClr val="tx1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06400" indent="-160338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547688" indent="-139700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31838" indent="-182563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1189038" indent="-182563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</a:defRPr>
            </a:lvl6pPr>
            <a:lvl7pPr marL="1646238" indent="-182563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</a:defRPr>
            </a:lvl7pPr>
            <a:lvl8pPr marL="2103438" indent="-182563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</a:defRPr>
            </a:lvl8pPr>
            <a:lvl9pPr marL="2560638" indent="-182563" algn="l" defTabSz="957263" rtl="0" eaLnBrk="1" fontAlgn="base" hangingPunct="1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Font typeface="Symbol" pitchFamily="18" charset="2"/>
              <a:buChar char="-"/>
              <a:defRPr kumimoji="1" sz="1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Tx/>
              <a:buBlip>
                <a:blip r:embed="rId3"/>
              </a:buBlip>
            </a:pPr>
            <a:r>
              <a:rPr lang="ja-JP" altLang="en-US" sz="24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発電能力</a:t>
            </a:r>
            <a:r>
              <a:rPr lang="ja-JP" altLang="en-US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endParaRPr lang="ja-JP" altLang="en-US" sz="2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3"/>
          <p:cNvSpPr txBox="1">
            <a:spLocks/>
          </p:cNvSpPr>
          <p:nvPr/>
        </p:nvSpPr>
        <p:spPr bwMode="auto">
          <a:xfrm>
            <a:off x="4545238" y="3789041"/>
            <a:ext cx="4280774" cy="502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l" defTabSz="627063">
              <a:buFontTx/>
              <a:buBlip>
                <a:blip r:embed="rId3"/>
              </a:buBlip>
            </a:pPr>
            <a:r>
              <a:rPr lang="ja-JP" altLang="en-US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海外持分出力：</a:t>
            </a:r>
            <a:r>
              <a:rPr lang="en-US" altLang="ja-JP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1,000</a:t>
            </a:r>
            <a:r>
              <a:rPr lang="ja-JP" altLang="en-US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endParaRPr lang="ja-JP" altLang="en-US" sz="20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466516469"/>
              </p:ext>
            </p:extLst>
          </p:nvPr>
        </p:nvGraphicFramePr>
        <p:xfrm>
          <a:off x="450927" y="1483318"/>
          <a:ext cx="3855198" cy="4898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サブタイトル 3"/>
          <p:cNvSpPr txBox="1">
            <a:spLocks/>
          </p:cNvSpPr>
          <p:nvPr/>
        </p:nvSpPr>
        <p:spPr bwMode="auto">
          <a:xfrm>
            <a:off x="4520858" y="806427"/>
            <a:ext cx="4371622" cy="502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l" defTabSz="627063">
              <a:buFontTx/>
              <a:buBlip>
                <a:blip r:embed="rId3"/>
              </a:buBlip>
            </a:pPr>
            <a:r>
              <a:rPr lang="ja-JP" altLang="en-US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国内発電資産の構成</a:t>
            </a:r>
            <a:r>
              <a:rPr lang="en-US" altLang="ja-JP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(2025</a:t>
            </a:r>
            <a:r>
              <a:rPr lang="ja-JP" altLang="en-US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20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20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1279617784"/>
              </p:ext>
            </p:extLst>
          </p:nvPr>
        </p:nvGraphicFramePr>
        <p:xfrm>
          <a:off x="5170220" y="1391987"/>
          <a:ext cx="3389915" cy="2253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086135774"/>
              </p:ext>
            </p:extLst>
          </p:nvPr>
        </p:nvGraphicFramePr>
        <p:xfrm>
          <a:off x="4712601" y="4291630"/>
          <a:ext cx="3914003" cy="194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902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44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7</cp:revision>
  <dcterms:created xsi:type="dcterms:W3CDTF">2017-03-29T23:24:02Z</dcterms:created>
  <dcterms:modified xsi:type="dcterms:W3CDTF">2017-05-10T04:06:24Z</dcterms:modified>
</cp:coreProperties>
</file>