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0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0064C8"/>
    <a:srgbClr val="D1CC00"/>
    <a:srgbClr val="99D6EC"/>
    <a:srgbClr val="0098D0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0813" autoAdjust="0"/>
  </p:normalViewPr>
  <p:slideViewPr>
    <p:cSldViewPr>
      <p:cViewPr varScale="1">
        <p:scale>
          <a:sx n="99" d="100"/>
          <a:sy n="99" d="100"/>
        </p:scale>
        <p:origin x="-90" y="-13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30" y="60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8816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  <a:noFill/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 w="25400"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 marL="342900" indent="-342900">
              <a:buFont typeface="Wingdings" panose="05000000000000000000" pitchFamily="2" charset="2"/>
              <a:buChar char="l"/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16920134"/>
              </p:ext>
            </p:extLst>
          </p:nvPr>
        </p:nvGraphicFramePr>
        <p:xfrm>
          <a:off x="5817096" y="3182592"/>
          <a:ext cx="3279588" cy="341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800"/>
                <a:gridCol w="1176603"/>
                <a:gridCol w="1156185"/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管内</a:t>
                      </a:r>
                      <a:endParaRPr kumimoji="1" lang="ja-JP" altLang="en-US" sz="11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自社内切替実績</a:t>
                      </a:r>
                      <a:endParaRPr kumimoji="1" lang="en-US" altLang="ja-JP" sz="1100" dirty="0" smtClean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単位：万件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]</a:t>
                      </a:r>
                      <a:endParaRPr kumimoji="1" lang="ja-JP" altLang="en-US" sz="1100" dirty="0" smtClean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率 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※</a:t>
                      </a:r>
                    </a:p>
                    <a:p>
                      <a:pPr algn="ctr"/>
                      <a:r>
                        <a:rPr kumimoji="1" lang="en-US" altLang="ja-JP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単位：％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1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北海道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0.1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東北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0.3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東京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中部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95.4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北陸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0.7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関西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中国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8.4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四国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0.6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九州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沖縄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0.1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全国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223.8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テキスト ボックス 17"/>
          <p:cNvSpPr txBox="1">
            <a:spLocks noChangeAspect="1"/>
          </p:cNvSpPr>
          <p:nvPr/>
        </p:nvSpPr>
        <p:spPr>
          <a:xfrm>
            <a:off x="503292" y="2841438"/>
            <a:ext cx="4809748" cy="307696"/>
          </a:xfrm>
          <a:prstGeom prst="rect">
            <a:avLst/>
          </a:prstGeom>
          <a:noFill/>
        </p:spPr>
        <p:txBody>
          <a:bodyPr wrap="square" lIns="91357" tIns="45680" rIns="91357" bIns="45680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＜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地域別の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スイッチング（他社切替）件数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12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月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末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＞</a:t>
            </a:r>
            <a:endParaRPr lang="ja-JP" altLang="en-US" sz="14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03963069"/>
              </p:ext>
            </p:extLst>
          </p:nvPr>
        </p:nvGraphicFramePr>
        <p:xfrm>
          <a:off x="1098663" y="3195656"/>
          <a:ext cx="3075850" cy="337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426"/>
                <a:gridCol w="1118894"/>
                <a:gridCol w="1011530"/>
              </a:tblGrid>
              <a:tr h="3847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管内</a:t>
                      </a:r>
                      <a:endParaRPr kumimoji="1" lang="ja-JP" altLang="en-US" sz="1100" b="1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3305" marR="63305" marT="66040" marB="660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他社切替実績</a:t>
                      </a:r>
                      <a:endParaRPr lang="en-US" altLang="ja-JP" sz="1100" b="1" kern="100" dirty="0" smtClean="0"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sz="1100" b="1" kern="100" dirty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単位</a:t>
                      </a:r>
                      <a:r>
                        <a:rPr 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lang="ja-JP" altLang="en-US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件】</a:t>
                      </a:r>
                      <a:endParaRPr lang="ja-JP" sz="1100" b="1" kern="100" dirty="0"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47478" marR="474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率　</a:t>
                      </a:r>
                      <a:r>
                        <a:rPr lang="en-US" alt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【単位：</a:t>
                      </a:r>
                      <a:r>
                        <a:rPr lang="ja-JP" altLang="en-US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lang="ja-JP" altLang="ja-JP" sz="1100" b="1" kern="100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47478" marR="47478" marT="0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北海道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東北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東京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中部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北陸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0.7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関西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4.5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中国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四国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九州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沖縄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全国</a:t>
                      </a:r>
                      <a:endParaRPr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1352600" y="6654632"/>
            <a:ext cx="4078653" cy="230752"/>
          </a:xfrm>
          <a:prstGeom prst="rect">
            <a:avLst/>
          </a:prstGeom>
        </p:spPr>
        <p:txBody>
          <a:bodyPr wrap="square" lIns="91357" tIns="45680" rIns="91357" bIns="45680">
            <a:spAutoFit/>
          </a:bodyPr>
          <a:lstStyle/>
          <a:p>
            <a:pPr marL="444100" indent="-444100"/>
            <a:r>
              <a:rPr lang="en-US" altLang="ja-JP" sz="9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※ 2015</a:t>
            </a:r>
            <a:r>
              <a:rPr lang="ja-JP" altLang="en-US" sz="9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年度の一般家庭等の通常の契約口数（約</a:t>
            </a:r>
            <a:r>
              <a:rPr lang="en-US" altLang="ja-JP" sz="9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6,253</a:t>
            </a:r>
            <a:r>
              <a:rPr lang="ja-JP" altLang="en-US" sz="9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万件）を用いて試算</a:t>
            </a:r>
          </a:p>
        </p:txBody>
      </p:sp>
      <p:sp>
        <p:nvSpPr>
          <p:cNvPr id="22" name="スライド番号プレースホルダー 1"/>
          <p:cNvSpPr txBox="1">
            <a:spLocks/>
          </p:cNvSpPr>
          <p:nvPr/>
        </p:nvSpPr>
        <p:spPr>
          <a:xfrm>
            <a:off x="7617296" y="6880304"/>
            <a:ext cx="23114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defPPr>
              <a:defRPr lang="ja-JP"/>
            </a:defPPr>
            <a:lvl1pPr marL="0" algn="r" defTabSz="91341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6704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10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11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822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52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234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693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643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" name="テキスト ボックス 24"/>
          <p:cNvSpPr txBox="1">
            <a:spLocks noChangeAspect="1"/>
          </p:cNvSpPr>
          <p:nvPr/>
        </p:nvSpPr>
        <p:spPr>
          <a:xfrm>
            <a:off x="5457056" y="2825575"/>
            <a:ext cx="4081442" cy="323085"/>
          </a:xfrm>
          <a:prstGeom prst="rect">
            <a:avLst/>
          </a:prstGeom>
          <a:noFill/>
        </p:spPr>
        <p:txBody>
          <a:bodyPr wrap="square" lIns="91357" tIns="45680" rIns="91357" bIns="45680" rtlCol="0">
            <a:spAutoFit/>
          </a:bodyPr>
          <a:lstStyle/>
          <a:p>
            <a:pPr algn="ctr"/>
            <a:r>
              <a:rPr lang="ja-JP" altLang="en-US" sz="1500" dirty="0">
                <a:latin typeface="+mn-ea"/>
                <a:cs typeface="Meiryo UI" panose="020B0604030504040204" pitchFamily="50" charset="-128"/>
              </a:rPr>
              <a:t>＜地域別</a:t>
            </a:r>
            <a:r>
              <a:rPr lang="ja-JP" altLang="en-US" sz="1500" dirty="0" smtClean="0">
                <a:latin typeface="+mn-ea"/>
                <a:cs typeface="Meiryo UI" panose="020B0604030504040204" pitchFamily="50" charset="-128"/>
              </a:rPr>
              <a:t>の自社内契約切替件数</a:t>
            </a:r>
            <a:r>
              <a:rPr lang="ja-JP" altLang="en-US" sz="1500" dirty="0" smtClean="0">
                <a:latin typeface="+mn-ea"/>
                <a:cs typeface="Meiryo UI" panose="020B0604030504040204" pitchFamily="50" charset="-128"/>
              </a:rPr>
              <a:t>：</a:t>
            </a:r>
            <a:r>
              <a:rPr lang="en-US" altLang="ja-JP" sz="1500" dirty="0" smtClean="0">
                <a:latin typeface="+mn-ea"/>
                <a:cs typeface="Meiryo UI" panose="020B0604030504040204" pitchFamily="50" charset="-128"/>
              </a:rPr>
              <a:t>12</a:t>
            </a:r>
            <a:r>
              <a:rPr lang="ja-JP" altLang="en-US" sz="1500" dirty="0" smtClean="0">
                <a:latin typeface="+mn-ea"/>
                <a:cs typeface="Meiryo UI" panose="020B0604030504040204" pitchFamily="50" charset="-128"/>
              </a:rPr>
              <a:t>月</a:t>
            </a:r>
            <a:r>
              <a:rPr lang="ja-JP" altLang="en-US" sz="1500" dirty="0">
                <a:latin typeface="+mn-ea"/>
                <a:cs typeface="Meiryo UI" panose="020B0604030504040204" pitchFamily="50" charset="-128"/>
              </a:rPr>
              <a:t>末＞</a:t>
            </a:r>
          </a:p>
        </p:txBody>
      </p:sp>
      <p:sp>
        <p:nvSpPr>
          <p:cNvPr id="29" name="テキスト ボックス 28"/>
          <p:cNvSpPr txBox="1">
            <a:spLocks noChangeAspect="1"/>
          </p:cNvSpPr>
          <p:nvPr/>
        </p:nvSpPr>
        <p:spPr>
          <a:xfrm>
            <a:off x="4808984" y="6639166"/>
            <a:ext cx="5793015" cy="246140"/>
          </a:xfrm>
          <a:prstGeom prst="rect">
            <a:avLst/>
          </a:prstGeom>
          <a:noFill/>
        </p:spPr>
        <p:txBody>
          <a:bodyPr wrap="square" lIns="91357" tIns="45680" rIns="91357" bIns="45680" rtlCol="0">
            <a:spAutoFit/>
          </a:bodyPr>
          <a:lstStyle/>
          <a:p>
            <a:pPr algn="ctr"/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（出所）電力･ガス取引監視等委員会 電力</a:t>
            </a:r>
            <a:r>
              <a:rPr lang="ja-JP" altLang="en-US" sz="1000" dirty="0" smtClean="0">
                <a:latin typeface="+mn-ea"/>
                <a:cs typeface="Meiryo UI" panose="020B0604030504040204" pitchFamily="50" charset="-128"/>
              </a:rPr>
              <a:t>取引報（</a:t>
            </a:r>
            <a:r>
              <a:rPr lang="en-US" altLang="ja-JP" sz="1000" dirty="0" smtClean="0">
                <a:latin typeface="+mn-ea"/>
                <a:cs typeface="Meiryo UI" panose="020B0604030504040204" pitchFamily="50" charset="-128"/>
              </a:rPr>
              <a:t>2016</a:t>
            </a:r>
            <a:r>
              <a:rPr lang="ja-JP" altLang="en-US" sz="10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+mn-ea"/>
                <a:cs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+mn-ea"/>
                <a:cs typeface="Meiryo UI" panose="020B0604030504040204" pitchFamily="50" charset="-128"/>
              </a:rPr>
              <a:t>月実績）</a:t>
            </a:r>
            <a:endParaRPr lang="en-US" altLang="ja-JP" sz="10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94600" y="6499614"/>
            <a:ext cx="2311400" cy="365125"/>
          </a:xfrm>
        </p:spPr>
        <p:txBody>
          <a:bodyPr/>
          <a:lstStyle/>
          <a:p>
            <a:fld id="{9BA00D0E-A040-4014-AF34-FC72ADD3BB9B}" type="slidenum">
              <a:rPr kumimoji="1" lang="ja-JP" altLang="en-US" sz="1600" smtClean="0">
                <a:solidFill>
                  <a:schemeClr val="tx1"/>
                </a:solidFill>
                <a:latin typeface="+mn-ea"/>
                <a:ea typeface="+mn-ea"/>
              </a:rPr>
              <a:t>0</a:t>
            </a:fld>
            <a:endParaRPr kumimoji="1" lang="ja-JP" altLang="en-US" sz="16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50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9380</TotalTime>
  <Words>165</Words>
  <Application>Microsoft Office PowerPoint</Application>
  <PresentationFormat>A4 210 x 297 mm</PresentationFormat>
  <Paragraphs>82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電力システム改革貫徹のための小委員会事務局提出資料</dc:title>
  <dc:creator>METI</dc:creator>
  <cp:lastModifiedBy>METI</cp:lastModifiedBy>
  <cp:revision>577</cp:revision>
  <cp:lastPrinted>2017-04-14T12:48:01Z</cp:lastPrinted>
  <dcterms:created xsi:type="dcterms:W3CDTF">2016-08-30T05:09:32Z</dcterms:created>
  <dcterms:modified xsi:type="dcterms:W3CDTF">2017-05-08T02:03:34Z</dcterms:modified>
</cp:coreProperties>
</file>