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07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0064C8"/>
    <a:srgbClr val="D1CC00"/>
    <a:srgbClr val="99D6EC"/>
    <a:srgbClr val="0098D0"/>
    <a:srgbClr val="FF5A00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 autoAdjust="0"/>
    <p:restoredTop sz="90813" autoAdjust="0"/>
  </p:normalViewPr>
  <p:slideViewPr>
    <p:cSldViewPr>
      <p:cViewPr varScale="1">
        <p:scale>
          <a:sx n="99" d="100"/>
          <a:sy n="99" d="100"/>
        </p:scale>
        <p:origin x="-90" y="-13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30" y="600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788165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  <a:noFill/>
        </p:spPr>
        <p:txBody>
          <a:bodyPr wrap="square">
            <a:spAutoFit/>
          </a:bodyPr>
          <a:lstStyle>
            <a:lvl1pPr algn="l">
              <a:defRPr lang="ja-JP" altLang="en-US" sz="2400" b="1">
                <a:solidFill>
                  <a:schemeClr val="tx1"/>
                </a:solidFill>
                <a:latin typeface="+mn-ea"/>
                <a:ea typeface="+mn-ea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 w="25400"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 marL="342900" indent="-342900">
              <a:buFont typeface="Wingdings" panose="05000000000000000000" pitchFamily="2" charset="2"/>
              <a:buChar char="l"/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dirty="0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2017/5/8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表 1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716920134"/>
              </p:ext>
            </p:extLst>
          </p:nvPr>
        </p:nvGraphicFramePr>
        <p:xfrm>
          <a:off x="5817096" y="3182592"/>
          <a:ext cx="3279588" cy="3414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800"/>
                <a:gridCol w="1176603"/>
                <a:gridCol w="1156185"/>
              </a:tblGrid>
              <a:tr h="4267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管内</a:t>
                      </a:r>
                      <a:endParaRPr kumimoji="1" lang="ja-JP" altLang="en-US" sz="1100" dirty="0"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自社内切替実績</a:t>
                      </a:r>
                      <a:endParaRPr kumimoji="1" lang="en-US" altLang="ja-JP" sz="1100" dirty="0" smtClean="0"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[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単位：万件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]</a:t>
                      </a:r>
                      <a:endParaRPr kumimoji="1" lang="ja-JP" altLang="en-US" sz="1100" dirty="0" smtClean="0"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率 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※</a:t>
                      </a:r>
                    </a:p>
                    <a:p>
                      <a:pPr algn="ctr"/>
                      <a:r>
                        <a:rPr kumimoji="1" lang="en-US" altLang="ja-JP" sz="1100" dirty="0" smtClean="0"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単位：％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】</a:t>
                      </a:r>
                      <a:endParaRPr kumimoji="1" lang="ja-JP" altLang="en-US" sz="1100" dirty="0"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7164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北海道</a:t>
                      </a:r>
                      <a:endParaRPr lang="en-US" altLang="ja-JP" sz="1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0.1</a:t>
                      </a:r>
                    </a:p>
                  </a:txBody>
                  <a:tcPr marL="9525" marR="9525" marT="9525" marB="0" anchor="ctr"/>
                </a:tc>
              </a:tr>
              <a:tr h="27164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東北</a:t>
                      </a:r>
                      <a:endParaRPr lang="en-US" altLang="ja-JP" sz="1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0.3</a:t>
                      </a:r>
                    </a:p>
                  </a:txBody>
                  <a:tcPr marL="9525" marR="9525" marT="9525" marB="0" anchor="ctr"/>
                </a:tc>
              </a:tr>
              <a:tr h="27164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東京</a:t>
                      </a:r>
                      <a:endParaRPr lang="en-US" altLang="ja-JP" sz="1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64.6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2.8</a:t>
                      </a:r>
                    </a:p>
                  </a:txBody>
                  <a:tcPr marL="9525" marR="9525" marT="9525" marB="0" anchor="ctr"/>
                </a:tc>
              </a:tr>
              <a:tr h="27164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中部</a:t>
                      </a:r>
                      <a:endParaRPr lang="en-US" altLang="ja-JP" sz="1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95.4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12.5</a:t>
                      </a:r>
                    </a:p>
                  </a:txBody>
                  <a:tcPr marL="9525" marR="9525" marT="9525" marB="0" anchor="ctr"/>
                </a:tc>
              </a:tr>
              <a:tr h="2716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北陸</a:t>
                      </a:r>
                      <a:endParaRPr kumimoji="1" lang="en-US" altLang="ja-JP" sz="1100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0.7</a:t>
                      </a:r>
                    </a:p>
                  </a:txBody>
                  <a:tcPr marL="9525" marR="9525" marT="9525" marB="0" anchor="ctr"/>
                </a:tc>
              </a:tr>
              <a:tr h="27164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関西</a:t>
                      </a:r>
                      <a:endParaRPr lang="en-US" altLang="ja-JP" sz="1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21.7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2.2</a:t>
                      </a:r>
                    </a:p>
                  </a:txBody>
                  <a:tcPr marL="9525" marR="9525" marT="9525" marB="0" anchor="ctr"/>
                </a:tc>
              </a:tr>
              <a:tr h="27164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中国</a:t>
                      </a:r>
                      <a:endParaRPr lang="en-US" altLang="ja-JP" sz="1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29.5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8.4</a:t>
                      </a:r>
                    </a:p>
                  </a:txBody>
                  <a:tcPr marL="9525" marR="9525" marT="9525" marB="0" anchor="ctr"/>
                </a:tc>
              </a:tr>
              <a:tr h="27164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四国</a:t>
                      </a:r>
                      <a:endParaRPr lang="en-US" altLang="ja-JP" sz="1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0.6</a:t>
                      </a:r>
                    </a:p>
                  </a:txBody>
                  <a:tcPr marL="9525" marR="9525" marT="9525" marB="0" anchor="ctr"/>
                </a:tc>
              </a:tr>
              <a:tr h="27164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九州</a:t>
                      </a:r>
                      <a:endParaRPr lang="en-US" altLang="ja-JP" sz="1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1.4</a:t>
                      </a:r>
                    </a:p>
                  </a:txBody>
                  <a:tcPr marL="9525" marR="9525" marT="9525" marB="0" anchor="ctr"/>
                </a:tc>
              </a:tr>
              <a:tr h="27164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沖縄</a:t>
                      </a:r>
                      <a:endParaRPr lang="en-US" altLang="ja-JP" sz="1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0.1</a:t>
                      </a:r>
                    </a:p>
                  </a:txBody>
                  <a:tcPr marL="9525" marR="9525" marT="9525" marB="0" anchor="ctr"/>
                </a:tc>
              </a:tr>
              <a:tr h="27164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全国</a:t>
                      </a:r>
                      <a:endParaRPr lang="en-US" altLang="ja-JP" sz="1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223.8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3.6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8" name="テキスト ボックス 17"/>
          <p:cNvSpPr txBox="1">
            <a:spLocks noChangeAspect="1"/>
          </p:cNvSpPr>
          <p:nvPr/>
        </p:nvSpPr>
        <p:spPr>
          <a:xfrm>
            <a:off x="503292" y="2841438"/>
            <a:ext cx="4809748" cy="307696"/>
          </a:xfrm>
          <a:prstGeom prst="rect">
            <a:avLst/>
          </a:prstGeom>
          <a:noFill/>
        </p:spPr>
        <p:txBody>
          <a:bodyPr wrap="square" lIns="91357" tIns="45680" rIns="91357" bIns="45680" rtlCol="0">
            <a:spAutoFit/>
          </a:bodyPr>
          <a:lstStyle/>
          <a:p>
            <a:r>
              <a:rPr lang="ja-JP" altLang="en-US" sz="1400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＜</a:t>
            </a:r>
            <a:r>
              <a:rPr lang="ja-JP" altLang="en-US" sz="140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地域別の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スイッチング（他社切替）件数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：</a:t>
            </a:r>
            <a:r>
              <a:rPr lang="en-US" altLang="ja-JP" sz="1400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12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月</a:t>
            </a:r>
            <a:r>
              <a:rPr lang="ja-JP" altLang="en-US" sz="140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末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＞</a:t>
            </a:r>
            <a:endParaRPr lang="ja-JP" altLang="en-US" sz="140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</p:txBody>
      </p:sp>
      <p:graphicFrame>
        <p:nvGraphicFramePr>
          <p:cNvPr id="20" name="表 19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903963069"/>
              </p:ext>
            </p:extLst>
          </p:nvPr>
        </p:nvGraphicFramePr>
        <p:xfrm>
          <a:off x="1098663" y="3195656"/>
          <a:ext cx="3075850" cy="3372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5426"/>
                <a:gridCol w="1118894"/>
                <a:gridCol w="1011530"/>
              </a:tblGrid>
              <a:tr h="3847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管内</a:t>
                      </a:r>
                      <a:endParaRPr kumimoji="1" lang="ja-JP" altLang="en-US" sz="1100" b="1" dirty="0"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63305" marR="63305" marT="66040" marB="6604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他社切替実績</a:t>
                      </a:r>
                      <a:endParaRPr lang="en-US" altLang="ja-JP" sz="1100" b="1" kern="100" dirty="0" smtClean="0"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100" dirty="0" smtClean="0"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lang="ja-JP" sz="1100" b="1" kern="100" dirty="0"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単位</a:t>
                      </a:r>
                      <a:r>
                        <a:rPr lang="ja-JP" sz="1100" b="1" kern="100" dirty="0" smtClean="0"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：</a:t>
                      </a:r>
                      <a:r>
                        <a:rPr lang="ja-JP" altLang="en-US" sz="1100" b="1" kern="100" dirty="0" smtClean="0"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万</a:t>
                      </a:r>
                      <a:r>
                        <a:rPr lang="ja-JP" sz="1100" b="1" kern="100" dirty="0" smtClean="0"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件】</a:t>
                      </a:r>
                      <a:endParaRPr lang="ja-JP" sz="1100" b="1" kern="100" dirty="0">
                        <a:effectLst/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47478" marR="474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率　</a:t>
                      </a:r>
                      <a:r>
                        <a:rPr lang="en-US" altLang="ja-JP" sz="1100" b="1" kern="100" dirty="0" smtClean="0"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100" b="1" kern="100" dirty="0" smtClean="0"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【単位：</a:t>
                      </a:r>
                      <a:r>
                        <a:rPr lang="ja-JP" altLang="en-US" sz="1100" b="1" kern="100" dirty="0" smtClean="0"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％</a:t>
                      </a:r>
                      <a:r>
                        <a:rPr lang="ja-JP" altLang="ja-JP" sz="1100" b="1" kern="100" dirty="0" smtClean="0">
                          <a:effectLst/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】</a:t>
                      </a:r>
                    </a:p>
                  </a:txBody>
                  <a:tcPr marL="47478" marR="47478" marT="0" marB="0" anchor="ctr"/>
                </a:tc>
              </a:tr>
              <a:tr h="27164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北海道</a:t>
                      </a:r>
                      <a:endParaRPr lang="en-US" altLang="ja-JP" sz="1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11.4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4.1</a:t>
                      </a:r>
                    </a:p>
                  </a:txBody>
                  <a:tcPr marL="9525" marR="9525" marT="9525" marB="0" anchor="ctr"/>
                </a:tc>
              </a:tr>
              <a:tr h="27164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東北</a:t>
                      </a:r>
                      <a:endParaRPr lang="en-US" altLang="ja-JP" sz="1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1.3</a:t>
                      </a:r>
                    </a:p>
                  </a:txBody>
                  <a:tcPr marL="9525" marR="9525" marT="9525" marB="0" anchor="ctr"/>
                </a:tc>
              </a:tr>
              <a:tr h="27164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東京</a:t>
                      </a:r>
                      <a:endParaRPr lang="en-US" altLang="ja-JP" sz="1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5.7</a:t>
                      </a:r>
                    </a:p>
                  </a:txBody>
                  <a:tcPr marL="9525" marR="9525" marT="9525" marB="0" anchor="ctr"/>
                </a:tc>
              </a:tr>
              <a:tr h="27164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中部</a:t>
                      </a:r>
                      <a:endParaRPr lang="en-US" altLang="ja-JP" sz="1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2.2</a:t>
                      </a:r>
                    </a:p>
                  </a:txBody>
                  <a:tcPr marL="9525" marR="9525" marT="9525" marB="0" anchor="ctr"/>
                </a:tc>
              </a:tr>
              <a:tr h="2716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北陸</a:t>
                      </a:r>
                      <a:endParaRPr kumimoji="1" lang="en-US" altLang="ja-JP" sz="1100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0.7</a:t>
                      </a:r>
                    </a:p>
                  </a:txBody>
                  <a:tcPr marL="9525" marR="9525" marT="9525" marB="0" anchor="ctr"/>
                </a:tc>
              </a:tr>
              <a:tr h="27164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関西</a:t>
                      </a:r>
                      <a:endParaRPr lang="en-US" altLang="ja-JP" sz="1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45.7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4.5</a:t>
                      </a:r>
                    </a:p>
                  </a:txBody>
                  <a:tcPr marL="9525" marR="9525" marT="9525" marB="0" anchor="ctr"/>
                </a:tc>
              </a:tr>
              <a:tr h="27164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中国</a:t>
                      </a:r>
                      <a:endParaRPr lang="en-US" altLang="ja-JP" sz="1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0.2</a:t>
                      </a:r>
                    </a:p>
                  </a:txBody>
                  <a:tcPr marL="9525" marR="9525" marT="9525" marB="0" anchor="ctr"/>
                </a:tc>
              </a:tr>
              <a:tr h="27164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四国</a:t>
                      </a:r>
                      <a:endParaRPr lang="en-US" altLang="ja-JP" sz="1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0.8</a:t>
                      </a:r>
                    </a:p>
                  </a:txBody>
                  <a:tcPr marL="9525" marR="9525" marT="9525" marB="0" anchor="ctr"/>
                </a:tc>
              </a:tr>
              <a:tr h="27164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九州</a:t>
                      </a:r>
                      <a:endParaRPr lang="en-US" altLang="ja-JP" sz="1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1.7</a:t>
                      </a:r>
                    </a:p>
                  </a:txBody>
                  <a:tcPr marL="9525" marR="9525" marT="9525" marB="0" anchor="ctr"/>
                </a:tc>
              </a:tr>
              <a:tr h="27164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沖縄</a:t>
                      </a:r>
                      <a:endParaRPr lang="en-US" altLang="ja-JP" sz="1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－</a:t>
                      </a:r>
                    </a:p>
                  </a:txBody>
                  <a:tcPr marL="9525" marR="9525" marT="9525" marB="0" anchor="ctr"/>
                </a:tc>
              </a:tr>
              <a:tr h="27164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全国</a:t>
                      </a:r>
                      <a:endParaRPr lang="en-US" altLang="ja-JP" sz="1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62308" marR="63305" marT="52000" marB="52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3.6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1" name="正方形/長方形 20"/>
          <p:cNvSpPr/>
          <p:nvPr/>
        </p:nvSpPr>
        <p:spPr>
          <a:xfrm>
            <a:off x="1352600" y="6654632"/>
            <a:ext cx="4078653" cy="230752"/>
          </a:xfrm>
          <a:prstGeom prst="rect">
            <a:avLst/>
          </a:prstGeom>
        </p:spPr>
        <p:txBody>
          <a:bodyPr wrap="square" lIns="91357" tIns="45680" rIns="91357" bIns="45680">
            <a:spAutoFit/>
          </a:bodyPr>
          <a:lstStyle/>
          <a:p>
            <a:pPr marL="444100" indent="-444100"/>
            <a:r>
              <a:rPr lang="en-US" altLang="ja-JP" sz="90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※ 2015</a:t>
            </a:r>
            <a:r>
              <a:rPr lang="ja-JP" altLang="en-US" sz="90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年度の一般家庭等の通常の契約口数（約</a:t>
            </a:r>
            <a:r>
              <a:rPr lang="en-US" altLang="ja-JP" sz="90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6,253</a:t>
            </a:r>
            <a:r>
              <a:rPr lang="ja-JP" altLang="en-US" sz="90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万件）を用いて試算</a:t>
            </a:r>
          </a:p>
        </p:txBody>
      </p:sp>
      <p:sp>
        <p:nvSpPr>
          <p:cNvPr id="22" name="スライド番号プレースホルダー 1"/>
          <p:cNvSpPr txBox="1">
            <a:spLocks/>
          </p:cNvSpPr>
          <p:nvPr/>
        </p:nvSpPr>
        <p:spPr>
          <a:xfrm>
            <a:off x="7617296" y="6880304"/>
            <a:ext cx="2311400" cy="365125"/>
          </a:xfrm>
          <a:prstGeom prst="rect">
            <a:avLst/>
          </a:prstGeom>
        </p:spPr>
        <p:txBody>
          <a:bodyPr vert="horz" lIns="91357" tIns="45680" rIns="91357" bIns="45680" rtlCol="0" anchor="ctr"/>
          <a:lstStyle>
            <a:defPPr>
              <a:defRPr lang="ja-JP"/>
            </a:defPPr>
            <a:lvl1pPr marL="0" algn="r" defTabSz="913410" rtl="0" eaLnBrk="1" latinLnBrk="0" hangingPunct="1">
              <a:defRPr kumimoji="1" sz="14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456704" algn="l" defTabSz="91341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410" algn="l" defTabSz="91341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0118" algn="l" defTabSz="91341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6822" algn="l" defTabSz="91341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3528" algn="l" defTabSz="91341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0234" algn="l" defTabSz="91341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6938" algn="l" defTabSz="91341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3643" algn="l" defTabSz="91341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25" name="テキスト ボックス 24"/>
          <p:cNvSpPr txBox="1">
            <a:spLocks noChangeAspect="1"/>
          </p:cNvSpPr>
          <p:nvPr/>
        </p:nvSpPr>
        <p:spPr>
          <a:xfrm>
            <a:off x="5457056" y="2825575"/>
            <a:ext cx="4081442" cy="323085"/>
          </a:xfrm>
          <a:prstGeom prst="rect">
            <a:avLst/>
          </a:prstGeom>
          <a:noFill/>
        </p:spPr>
        <p:txBody>
          <a:bodyPr wrap="square" lIns="91357" tIns="45680" rIns="91357" bIns="45680" rtlCol="0">
            <a:spAutoFit/>
          </a:bodyPr>
          <a:lstStyle/>
          <a:p>
            <a:pPr algn="ctr"/>
            <a:r>
              <a:rPr lang="ja-JP" altLang="en-US" sz="1500" dirty="0">
                <a:latin typeface="+mn-ea"/>
                <a:cs typeface="Meiryo UI" panose="020B0604030504040204" pitchFamily="50" charset="-128"/>
              </a:rPr>
              <a:t>＜地域別</a:t>
            </a:r>
            <a:r>
              <a:rPr lang="ja-JP" altLang="en-US" sz="1500" dirty="0" smtClean="0">
                <a:latin typeface="+mn-ea"/>
                <a:cs typeface="Meiryo UI" panose="020B0604030504040204" pitchFamily="50" charset="-128"/>
              </a:rPr>
              <a:t>の自社内契約切替件数</a:t>
            </a:r>
            <a:r>
              <a:rPr lang="ja-JP" altLang="en-US" sz="1500" dirty="0" smtClean="0">
                <a:latin typeface="+mn-ea"/>
                <a:cs typeface="Meiryo UI" panose="020B0604030504040204" pitchFamily="50" charset="-128"/>
              </a:rPr>
              <a:t>：</a:t>
            </a:r>
            <a:r>
              <a:rPr lang="en-US" altLang="ja-JP" sz="1500" dirty="0" smtClean="0">
                <a:latin typeface="+mn-ea"/>
                <a:cs typeface="Meiryo UI" panose="020B0604030504040204" pitchFamily="50" charset="-128"/>
              </a:rPr>
              <a:t>12</a:t>
            </a:r>
            <a:r>
              <a:rPr lang="ja-JP" altLang="en-US" sz="1500" dirty="0" smtClean="0">
                <a:latin typeface="+mn-ea"/>
                <a:cs typeface="Meiryo UI" panose="020B0604030504040204" pitchFamily="50" charset="-128"/>
              </a:rPr>
              <a:t>月</a:t>
            </a:r>
            <a:r>
              <a:rPr lang="ja-JP" altLang="en-US" sz="1500" dirty="0">
                <a:latin typeface="+mn-ea"/>
                <a:cs typeface="Meiryo UI" panose="020B0604030504040204" pitchFamily="50" charset="-128"/>
              </a:rPr>
              <a:t>末＞</a:t>
            </a:r>
          </a:p>
        </p:txBody>
      </p:sp>
      <p:sp>
        <p:nvSpPr>
          <p:cNvPr id="29" name="テキスト ボックス 28"/>
          <p:cNvSpPr txBox="1">
            <a:spLocks noChangeAspect="1"/>
          </p:cNvSpPr>
          <p:nvPr/>
        </p:nvSpPr>
        <p:spPr>
          <a:xfrm>
            <a:off x="4808984" y="6639166"/>
            <a:ext cx="5793015" cy="246140"/>
          </a:xfrm>
          <a:prstGeom prst="rect">
            <a:avLst/>
          </a:prstGeom>
          <a:noFill/>
        </p:spPr>
        <p:txBody>
          <a:bodyPr wrap="square" lIns="91357" tIns="45680" rIns="91357" bIns="45680" rtlCol="0">
            <a:spAutoFit/>
          </a:bodyPr>
          <a:lstStyle/>
          <a:p>
            <a:pPr algn="ctr"/>
            <a:r>
              <a:rPr lang="ja-JP" altLang="en-US" sz="1000" dirty="0">
                <a:latin typeface="+mn-ea"/>
                <a:cs typeface="Meiryo UI" panose="020B0604030504040204" pitchFamily="50" charset="-128"/>
              </a:rPr>
              <a:t>（出所）電力･ガス取引監視等委員会 電力</a:t>
            </a:r>
            <a:r>
              <a:rPr lang="ja-JP" altLang="en-US" sz="1000" dirty="0" smtClean="0">
                <a:latin typeface="+mn-ea"/>
                <a:cs typeface="Meiryo UI" panose="020B0604030504040204" pitchFamily="50" charset="-128"/>
              </a:rPr>
              <a:t>取引報（</a:t>
            </a:r>
            <a:r>
              <a:rPr lang="en-US" altLang="ja-JP" sz="1000" dirty="0" smtClean="0">
                <a:latin typeface="+mn-ea"/>
                <a:cs typeface="Meiryo UI" panose="020B0604030504040204" pitchFamily="50" charset="-128"/>
              </a:rPr>
              <a:t>2016</a:t>
            </a:r>
            <a:r>
              <a:rPr lang="ja-JP" altLang="en-US" sz="1000" dirty="0" smtClean="0">
                <a:latin typeface="+mn-ea"/>
                <a:cs typeface="Meiryo UI" panose="020B0604030504040204" pitchFamily="50" charset="-128"/>
              </a:rPr>
              <a:t>年</a:t>
            </a:r>
            <a:r>
              <a:rPr lang="en-US" altLang="ja-JP" sz="1000" dirty="0" smtClean="0">
                <a:latin typeface="+mn-ea"/>
                <a:cs typeface="Meiryo UI" panose="020B0604030504040204" pitchFamily="50" charset="-128"/>
              </a:rPr>
              <a:t>12</a:t>
            </a:r>
            <a:r>
              <a:rPr lang="ja-JP" altLang="en-US" sz="1000" dirty="0" smtClean="0">
                <a:latin typeface="+mn-ea"/>
                <a:cs typeface="Meiryo UI" panose="020B0604030504040204" pitchFamily="50" charset="-128"/>
              </a:rPr>
              <a:t>月実績）</a:t>
            </a:r>
            <a:endParaRPr lang="en-US" altLang="ja-JP" sz="1000" dirty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1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594600" y="6499614"/>
            <a:ext cx="2311400" cy="365125"/>
          </a:xfrm>
        </p:spPr>
        <p:txBody>
          <a:bodyPr/>
          <a:lstStyle/>
          <a:p>
            <a:fld id="{9BA00D0E-A040-4014-AF34-FC72ADD3BB9B}" type="slidenum">
              <a:rPr kumimoji="1" lang="ja-JP" altLang="en-US" sz="1600" smtClean="0">
                <a:solidFill>
                  <a:schemeClr val="tx1"/>
                </a:solidFill>
                <a:latin typeface="+mn-ea"/>
                <a:ea typeface="+mn-ea"/>
              </a:rPr>
              <a:t>0</a:t>
            </a:fld>
            <a:endParaRPr kumimoji="1" lang="ja-JP" altLang="en-US" sz="1600" dirty="0">
              <a:solidFill>
                <a:schemeClr val="tx1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0508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9380</TotalTime>
  <Words>165</Words>
  <Application>Microsoft Office PowerPoint</Application>
  <PresentationFormat>A4 210 x 297 mm</PresentationFormat>
  <Paragraphs>82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電力システム改革貫徹のための小委員会事務局提出資料</dc:title>
  <dc:creator>METI</dc:creator>
  <cp:lastModifiedBy>METI</cp:lastModifiedBy>
  <cp:revision>577</cp:revision>
  <cp:lastPrinted>2017-04-14T12:48:01Z</cp:lastPrinted>
  <dcterms:created xsi:type="dcterms:W3CDTF">2016-08-30T05:09:32Z</dcterms:created>
  <dcterms:modified xsi:type="dcterms:W3CDTF">2017-05-08T02:03:34Z</dcterms:modified>
</cp:coreProperties>
</file>