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98D0"/>
    <a:srgbClr val="99D6EC"/>
    <a:srgbClr val="FF5A00"/>
    <a:srgbClr val="0064C8"/>
    <a:srgbClr val="B197D3"/>
    <a:srgbClr val="FFB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>
        <p:scale>
          <a:sx n="70" d="100"/>
          <a:sy n="70" d="100"/>
        </p:scale>
        <p:origin x="-1170" y="-198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6700" cy="370205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63D988-8A88-4400-BEF4-60C0AC4A7721}" type="slidenum">
              <a:rPr lang="en-US" altLang="ja-JP" smtClean="0"/>
              <a:pPr>
                <a:defRPr/>
              </a:pPr>
              <a:t>0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63618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2017/4/11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2017/4/11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2017/4/11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E35FC-0CE9-4206-8654-4891A7F1CF4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16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412750" y="990600"/>
            <a:ext cx="9075341" cy="5410200"/>
          </a:xfrm>
        </p:spPr>
        <p:txBody>
          <a:bodyPr/>
          <a:lstStyle>
            <a:lvl1pPr>
              <a:defRPr baseline="0">
                <a:latin typeface="源真ゴシックP Medium" pitchFamily="50" charset="-128"/>
                <a:ea typeface="源真ゴシックP Medium" pitchFamily="50" charset="-128"/>
              </a:defRPr>
            </a:lvl1pPr>
            <a:lvl2pPr marL="358732" marR="0" indent="-179366" algn="l" defTabSz="914290" rtl="0" eaLnBrk="0" fontAlgn="base" latinLnBrk="0" hangingPunct="0">
              <a:lnSpc>
                <a:spcPct val="90000"/>
              </a:lnSpc>
              <a:spcBef>
                <a:spcPts val="1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ＭＳ 明朝" pitchFamily="17" charset="-128"/>
              <a:buChar char="▌"/>
              <a:tabLst/>
              <a:defRPr baseline="0">
                <a:latin typeface="源真ゴシックP Medium" pitchFamily="50" charset="-128"/>
                <a:ea typeface="源真ゴシックP Medium" pitchFamily="50" charset="-128"/>
              </a:defRPr>
            </a:lvl2pPr>
            <a:lvl3pPr>
              <a:defRPr baseline="0">
                <a:latin typeface="源真ゴシックP Medium" pitchFamily="50" charset="-128"/>
                <a:ea typeface="源真ゴシックP Medium" pitchFamily="50" charset="-128"/>
              </a:defRPr>
            </a:lvl3pPr>
            <a:lvl4pPr>
              <a:defRPr baseline="0">
                <a:latin typeface="源真ゴシックP Medium" pitchFamily="50" charset="-128"/>
                <a:ea typeface="源真ゴシックP Medium" pitchFamily="50" charset="-128"/>
              </a:defRPr>
            </a:lvl4pPr>
            <a:lvl5pPr>
              <a:defRPr baseline="0">
                <a:latin typeface="源真ゴシックP Medium" pitchFamily="50" charset="-128"/>
                <a:ea typeface="源真ゴシックP Medium" pitchFamily="50" charset="-128"/>
              </a:defRPr>
            </a:lvl5pPr>
          </a:lstStyle>
          <a:p>
            <a:pPr marL="358732" marR="0" lvl="1" indent="-179366" algn="l" defTabSz="914290" rtl="0" eaLnBrk="0" fontAlgn="base" latinLnBrk="0" hangingPunct="0">
              <a:lnSpc>
                <a:spcPct val="90000"/>
              </a:lnSpc>
              <a:spcBef>
                <a:spcPts val="1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ＭＳ 明朝" pitchFamily="17" charset="-128"/>
              <a:buChar char="▌"/>
              <a:tabLst/>
              <a:defRPr/>
            </a:pPr>
            <a:r>
              <a:rPr lang="ja-JP" altLang="en-GB" dirty="0" smtClean="0"/>
              <a:t>第 </a:t>
            </a:r>
            <a:r>
              <a:rPr lang="en-GB" altLang="ja-JP" dirty="0" smtClean="0"/>
              <a:t>1 </a:t>
            </a:r>
            <a:r>
              <a:rPr lang="ja-JP" altLang="en-GB" dirty="0" smtClean="0"/>
              <a:t>レベル</a:t>
            </a:r>
            <a:endParaRPr lang="en-US" altLang="ja-JP" dirty="0" smtClean="0"/>
          </a:p>
        </p:txBody>
      </p:sp>
      <p:sp>
        <p:nvSpPr>
          <p:cNvPr id="11" name="直角三角形 10"/>
          <p:cNvSpPr/>
          <p:nvPr userDrawn="1"/>
        </p:nvSpPr>
        <p:spPr>
          <a:xfrm flipH="1" flipV="1">
            <a:off x="9438498" y="-1"/>
            <a:ext cx="467502" cy="413666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Picture 12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65231" y="38101"/>
            <a:ext cx="211535" cy="15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9906000" cy="863715"/>
          </a:xfrm>
          <a:prstGeom prst="rect">
            <a:avLst/>
          </a:prstGeom>
          <a:noFill/>
        </p:spPr>
        <p:txBody>
          <a:bodyPr/>
          <a:lstStyle>
            <a:lvl1pPr>
              <a:defRPr sz="3200" baseline="0">
                <a:solidFill>
                  <a:schemeClr val="bg1"/>
                </a:solidFill>
                <a:latin typeface="源真ゴシックP Heavy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296442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2017/4/11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769424" y="71046"/>
            <a:ext cx="108316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50" b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機密性○</a:t>
            </a:r>
            <a:endParaRPr kumimoji="1" lang="en-US" altLang="ja-JP" sz="1050" b="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  <p:sldLayoutId id="214748366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073970"/>
              </p:ext>
            </p:extLst>
          </p:nvPr>
        </p:nvGraphicFramePr>
        <p:xfrm>
          <a:off x="80019" y="908605"/>
          <a:ext cx="5507981" cy="276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3359"/>
                <a:gridCol w="4594622"/>
              </a:tblGrid>
              <a:tr h="48145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※ 2015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年末現在／</a:t>
                      </a:r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2015</a:t>
                      </a:r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年実績／グループ計 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</a:tr>
              <a:tr h="401208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会社名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Centrica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</a:tr>
              <a:tr h="401208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本社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バークシャー（イギリス）</a:t>
                      </a:r>
                    </a:p>
                  </a:txBody>
                  <a:tcPr marL="99060" marR="99060" anchor="ctr"/>
                </a:tc>
              </a:tr>
              <a:tr h="682054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主要事業エリア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イギリス、ノルウェー、オランダ、ドリニダード・ドバゴ、アメリカ、カナダ</a:t>
                      </a:r>
                      <a:endParaRPr kumimoji="1" lang="en-US" altLang="ja-JP" sz="14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</a:tr>
              <a:tr h="401208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総資産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189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億ポンド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</a:tr>
              <a:tr h="401208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売上高</a:t>
                      </a:r>
                      <a:endParaRPr kumimoji="1" lang="ja-JP" altLang="en-US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marR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28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億ポンド、純利益：▲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9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億ポンド</a:t>
                      </a:r>
                    </a:p>
                  </a:txBody>
                  <a:tcPr marL="99060" marR="99060" anchor="ctr"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5588000" y="876185"/>
            <a:ext cx="4495570" cy="280075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9" tIns="45715" rIns="91429" bIns="45715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イギリス最大のエネルギー企業（電力・ガス供給）で、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British Gas 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のブランド名にて、一般家庭・事業所への供給契約を保有</a:t>
            </a: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buFont typeface="Wingdings" pitchFamily="2" charset="2"/>
              <a:buChar char="ü"/>
            </a:pP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buFont typeface="Wingdings" pitchFamily="2" charset="2"/>
              <a:buChar char="ü"/>
            </a:pP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同社は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1997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、イギリスの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独占企業であった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British Gas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が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つ（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Centrica</a:t>
            </a:r>
            <a:r>
              <a:rPr lang="ja-JP" altLang="en-US" sz="1600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BG Group</a:t>
            </a:r>
            <a:r>
              <a:rPr lang="ja-JP" altLang="en-US" sz="1600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Transco plc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）に分かれてできた会社</a:t>
            </a: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buFont typeface="Wingdings" pitchFamily="2" charset="2"/>
              <a:buChar char="ü"/>
            </a:pP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buFont typeface="Wingdings" pitchFamily="2" charset="2"/>
              <a:buChar char="ü"/>
            </a:pPr>
            <a:r>
              <a:rPr lang="ja-JP" altLang="en-US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イギリス、</a:t>
            </a:r>
            <a:r>
              <a:rPr lang="ja-JP" altLang="en-US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北米およびドリニダード・ドバゴでの上流事業（天然ガス・原油の探鉱・開発事業）にも積極的</a:t>
            </a:r>
            <a:endParaRPr lang="en-US" altLang="ja-JP" sz="16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4009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439</TotalTime>
  <Words>133</Words>
  <Application>Microsoft Office PowerPoint</Application>
  <PresentationFormat>A4 210 x 297 mm</PresentationFormat>
  <Paragraphs>17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Engie／フランス　 基本情報</dc:title>
  <dc:creator>METI</dc:creator>
  <cp:lastModifiedBy>METI</cp:lastModifiedBy>
  <cp:revision>26</cp:revision>
  <cp:lastPrinted>2015-08-21T06:55:03Z</cp:lastPrinted>
  <dcterms:created xsi:type="dcterms:W3CDTF">2017-03-30T11:44:52Z</dcterms:created>
  <dcterms:modified xsi:type="dcterms:W3CDTF">2017-04-11T10:11:04Z</dcterms:modified>
</cp:coreProperties>
</file>