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C8"/>
    <a:srgbClr val="FF5A00"/>
    <a:srgbClr val="F5750B"/>
    <a:srgbClr val="FFBE3C"/>
    <a:srgbClr val="FFCC00"/>
    <a:srgbClr val="FFFF99"/>
    <a:srgbClr val="E3EBD1"/>
    <a:srgbClr val="DAE5C1"/>
    <a:srgbClr val="B197D3"/>
    <a:srgbClr val="99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98545" autoAdjust="0"/>
  </p:normalViewPr>
  <p:slideViewPr>
    <p:cSldViewPr>
      <p:cViewPr>
        <p:scale>
          <a:sx n="80" d="100"/>
          <a:sy n="80" d="100"/>
        </p:scale>
        <p:origin x="-954" y="-73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グループ化 162"/>
          <p:cNvGrpSpPr/>
          <p:nvPr/>
        </p:nvGrpSpPr>
        <p:grpSpPr>
          <a:xfrm rot="10800000">
            <a:off x="6457695" y="876267"/>
            <a:ext cx="1584000" cy="298800"/>
            <a:chOff x="15928182" y="2828239"/>
            <a:chExt cx="1188000" cy="298800"/>
          </a:xfrm>
        </p:grpSpPr>
        <p:grpSp>
          <p:nvGrpSpPr>
            <p:cNvPr id="164" name="グループ化 163"/>
            <p:cNvGrpSpPr/>
            <p:nvPr/>
          </p:nvGrpSpPr>
          <p:grpSpPr>
            <a:xfrm>
              <a:off x="15928182" y="2828239"/>
              <a:ext cx="792000" cy="298800"/>
              <a:chOff x="15928182" y="2828239"/>
              <a:chExt cx="792000" cy="298800"/>
            </a:xfrm>
          </p:grpSpPr>
          <p:sp>
            <p:nvSpPr>
              <p:cNvPr id="168" name="正方形/長方形 167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latin typeface="+mn-ea"/>
                </a:endParaRPr>
              </a:p>
            </p:txBody>
          </p:sp>
          <p:sp>
            <p:nvSpPr>
              <p:cNvPr id="169" name="直角三角形 168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lt1"/>
                  </a:solidFill>
                  <a:latin typeface="+mn-ea"/>
                </a:endParaRPr>
              </a:p>
            </p:txBody>
          </p:sp>
        </p:grpSp>
        <p:grpSp>
          <p:nvGrpSpPr>
            <p:cNvPr id="165" name="グループ化 164"/>
            <p:cNvGrpSpPr/>
            <p:nvPr/>
          </p:nvGrpSpPr>
          <p:grpSpPr>
            <a:xfrm rot="10800000">
              <a:off x="16324182" y="2828239"/>
              <a:ext cx="792000" cy="298800"/>
              <a:chOff x="15928182" y="2828239"/>
              <a:chExt cx="792000" cy="298800"/>
            </a:xfrm>
          </p:grpSpPr>
          <p:sp>
            <p:nvSpPr>
              <p:cNvPr id="166" name="正方形/長方形 165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67" name="直角三角形 166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</p:grpSp>
      <p:grpSp>
        <p:nvGrpSpPr>
          <p:cNvPr id="128" name="グループ化 127"/>
          <p:cNvGrpSpPr/>
          <p:nvPr/>
        </p:nvGrpSpPr>
        <p:grpSpPr>
          <a:xfrm>
            <a:off x="6457695" y="5761354"/>
            <a:ext cx="1584000" cy="298800"/>
            <a:chOff x="15928182" y="2828239"/>
            <a:chExt cx="1188000" cy="298800"/>
          </a:xfrm>
        </p:grpSpPr>
        <p:grpSp>
          <p:nvGrpSpPr>
            <p:cNvPr id="129" name="グループ化 128"/>
            <p:cNvGrpSpPr/>
            <p:nvPr/>
          </p:nvGrpSpPr>
          <p:grpSpPr>
            <a:xfrm>
              <a:off x="15928182" y="2828239"/>
              <a:ext cx="792000" cy="298800"/>
              <a:chOff x="15928182" y="2828239"/>
              <a:chExt cx="792000" cy="298800"/>
            </a:xfrm>
          </p:grpSpPr>
          <p:sp>
            <p:nvSpPr>
              <p:cNvPr id="133" name="正方形/長方形 132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latin typeface="+mn-ea"/>
                </a:endParaRPr>
              </a:p>
            </p:txBody>
          </p:sp>
          <p:sp>
            <p:nvSpPr>
              <p:cNvPr id="134" name="直角三角形 133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lt1"/>
                  </a:solidFill>
                  <a:latin typeface="+mn-ea"/>
                </a:endParaRPr>
              </a:p>
            </p:txBody>
          </p:sp>
        </p:grpSp>
        <p:grpSp>
          <p:nvGrpSpPr>
            <p:cNvPr id="130" name="グループ化 129"/>
            <p:cNvGrpSpPr/>
            <p:nvPr/>
          </p:nvGrpSpPr>
          <p:grpSpPr>
            <a:xfrm rot="10800000">
              <a:off x="16324182" y="2828239"/>
              <a:ext cx="792000" cy="298800"/>
              <a:chOff x="15928182" y="2828239"/>
              <a:chExt cx="792000" cy="298800"/>
            </a:xfrm>
          </p:grpSpPr>
          <p:sp>
            <p:nvSpPr>
              <p:cNvPr id="131" name="正方形/長方形 130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32" name="直角三角形 131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</p:grpSp>
      <p:grpSp>
        <p:nvGrpSpPr>
          <p:cNvPr id="135" name="グループ化 134"/>
          <p:cNvGrpSpPr/>
          <p:nvPr/>
        </p:nvGrpSpPr>
        <p:grpSpPr>
          <a:xfrm>
            <a:off x="6457871" y="5003093"/>
            <a:ext cx="1584000" cy="298800"/>
            <a:chOff x="15928182" y="2828239"/>
            <a:chExt cx="1188000" cy="298800"/>
          </a:xfrm>
        </p:grpSpPr>
        <p:grpSp>
          <p:nvGrpSpPr>
            <p:cNvPr id="136" name="グループ化 135"/>
            <p:cNvGrpSpPr/>
            <p:nvPr/>
          </p:nvGrpSpPr>
          <p:grpSpPr>
            <a:xfrm>
              <a:off x="15928182" y="2828239"/>
              <a:ext cx="792000" cy="298800"/>
              <a:chOff x="15928182" y="2828239"/>
              <a:chExt cx="792000" cy="298800"/>
            </a:xfrm>
          </p:grpSpPr>
          <p:sp>
            <p:nvSpPr>
              <p:cNvPr id="140" name="正方形/長方形 139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latin typeface="+mn-ea"/>
                </a:endParaRPr>
              </a:p>
            </p:txBody>
          </p:sp>
          <p:sp>
            <p:nvSpPr>
              <p:cNvPr id="141" name="直角三角形 140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lt1"/>
                  </a:solidFill>
                  <a:latin typeface="+mn-ea"/>
                </a:endParaRPr>
              </a:p>
            </p:txBody>
          </p:sp>
        </p:grpSp>
        <p:grpSp>
          <p:nvGrpSpPr>
            <p:cNvPr id="137" name="グループ化 136"/>
            <p:cNvGrpSpPr/>
            <p:nvPr/>
          </p:nvGrpSpPr>
          <p:grpSpPr>
            <a:xfrm rot="10800000">
              <a:off x="16324182" y="2828239"/>
              <a:ext cx="792000" cy="298800"/>
              <a:chOff x="15928182" y="2828239"/>
              <a:chExt cx="792000" cy="298800"/>
            </a:xfrm>
          </p:grpSpPr>
          <p:sp>
            <p:nvSpPr>
              <p:cNvPr id="138" name="正方形/長方形 137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39" name="直角三角形 138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</p:grpSp>
      <p:grpSp>
        <p:nvGrpSpPr>
          <p:cNvPr id="142" name="グループ化 141"/>
          <p:cNvGrpSpPr/>
          <p:nvPr/>
        </p:nvGrpSpPr>
        <p:grpSpPr>
          <a:xfrm>
            <a:off x="6457871" y="4075219"/>
            <a:ext cx="1584000" cy="298800"/>
            <a:chOff x="15928182" y="2828239"/>
            <a:chExt cx="1188000" cy="298800"/>
          </a:xfrm>
        </p:grpSpPr>
        <p:grpSp>
          <p:nvGrpSpPr>
            <p:cNvPr id="143" name="グループ化 142"/>
            <p:cNvGrpSpPr/>
            <p:nvPr/>
          </p:nvGrpSpPr>
          <p:grpSpPr>
            <a:xfrm>
              <a:off x="15928182" y="2828239"/>
              <a:ext cx="792000" cy="298800"/>
              <a:chOff x="15928182" y="2828239"/>
              <a:chExt cx="792000" cy="298800"/>
            </a:xfrm>
          </p:grpSpPr>
          <p:sp>
            <p:nvSpPr>
              <p:cNvPr id="147" name="正方形/長方形 146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latin typeface="+mn-ea"/>
                </a:endParaRPr>
              </a:p>
            </p:txBody>
          </p:sp>
          <p:sp>
            <p:nvSpPr>
              <p:cNvPr id="148" name="直角三角形 147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lt1"/>
                  </a:solidFill>
                  <a:latin typeface="+mn-ea"/>
                </a:endParaRPr>
              </a:p>
            </p:txBody>
          </p:sp>
        </p:grpSp>
        <p:grpSp>
          <p:nvGrpSpPr>
            <p:cNvPr id="144" name="グループ化 143"/>
            <p:cNvGrpSpPr/>
            <p:nvPr/>
          </p:nvGrpSpPr>
          <p:grpSpPr>
            <a:xfrm rot="10800000">
              <a:off x="16324182" y="2828239"/>
              <a:ext cx="792000" cy="298800"/>
              <a:chOff x="15928182" y="2828239"/>
              <a:chExt cx="792000" cy="298800"/>
            </a:xfrm>
          </p:grpSpPr>
          <p:sp>
            <p:nvSpPr>
              <p:cNvPr id="145" name="正方形/長方形 144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46" name="直角三角形 145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</p:grpSp>
      <p:grpSp>
        <p:nvGrpSpPr>
          <p:cNvPr id="149" name="グループ化 148"/>
          <p:cNvGrpSpPr/>
          <p:nvPr/>
        </p:nvGrpSpPr>
        <p:grpSpPr>
          <a:xfrm>
            <a:off x="6463909" y="2851554"/>
            <a:ext cx="1584000" cy="298800"/>
            <a:chOff x="15928182" y="2828239"/>
            <a:chExt cx="1188000" cy="298800"/>
          </a:xfrm>
        </p:grpSpPr>
        <p:grpSp>
          <p:nvGrpSpPr>
            <p:cNvPr id="150" name="グループ化 149"/>
            <p:cNvGrpSpPr/>
            <p:nvPr/>
          </p:nvGrpSpPr>
          <p:grpSpPr>
            <a:xfrm>
              <a:off x="15928182" y="2828239"/>
              <a:ext cx="792000" cy="298800"/>
              <a:chOff x="15928182" y="2828239"/>
              <a:chExt cx="792000" cy="298800"/>
            </a:xfrm>
          </p:grpSpPr>
          <p:sp>
            <p:nvSpPr>
              <p:cNvPr id="154" name="正方形/長方形 153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latin typeface="+mn-ea"/>
                </a:endParaRPr>
              </a:p>
            </p:txBody>
          </p:sp>
          <p:sp>
            <p:nvSpPr>
              <p:cNvPr id="155" name="直角三角形 154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lt1"/>
                  </a:solidFill>
                  <a:latin typeface="+mn-ea"/>
                </a:endParaRPr>
              </a:p>
            </p:txBody>
          </p:sp>
        </p:grpSp>
        <p:grpSp>
          <p:nvGrpSpPr>
            <p:cNvPr id="151" name="グループ化 150"/>
            <p:cNvGrpSpPr/>
            <p:nvPr/>
          </p:nvGrpSpPr>
          <p:grpSpPr>
            <a:xfrm rot="10800000">
              <a:off x="16324182" y="2828239"/>
              <a:ext cx="792000" cy="298800"/>
              <a:chOff x="15928182" y="2828239"/>
              <a:chExt cx="792000" cy="298800"/>
            </a:xfrm>
          </p:grpSpPr>
          <p:sp>
            <p:nvSpPr>
              <p:cNvPr id="152" name="正方形/長方形 151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53" name="直角三角形 152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</p:grpSp>
      <p:grpSp>
        <p:nvGrpSpPr>
          <p:cNvPr id="156" name="グループ化 155"/>
          <p:cNvGrpSpPr/>
          <p:nvPr/>
        </p:nvGrpSpPr>
        <p:grpSpPr>
          <a:xfrm>
            <a:off x="6457695" y="2030269"/>
            <a:ext cx="1584000" cy="298800"/>
            <a:chOff x="15928182" y="2828239"/>
            <a:chExt cx="1188000" cy="298800"/>
          </a:xfrm>
        </p:grpSpPr>
        <p:grpSp>
          <p:nvGrpSpPr>
            <p:cNvPr id="157" name="グループ化 156"/>
            <p:cNvGrpSpPr/>
            <p:nvPr/>
          </p:nvGrpSpPr>
          <p:grpSpPr>
            <a:xfrm>
              <a:off x="15928182" y="2828239"/>
              <a:ext cx="792000" cy="298800"/>
              <a:chOff x="15928182" y="2828239"/>
              <a:chExt cx="792000" cy="298800"/>
            </a:xfrm>
          </p:grpSpPr>
          <p:sp>
            <p:nvSpPr>
              <p:cNvPr id="161" name="正方形/長方形 160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latin typeface="+mn-ea"/>
                </a:endParaRPr>
              </a:p>
            </p:txBody>
          </p:sp>
          <p:sp>
            <p:nvSpPr>
              <p:cNvPr id="162" name="直角三角形 161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lt1"/>
                  </a:solidFill>
                  <a:latin typeface="+mn-ea"/>
                </a:endParaRPr>
              </a:p>
            </p:txBody>
          </p:sp>
        </p:grpSp>
        <p:grpSp>
          <p:nvGrpSpPr>
            <p:cNvPr id="158" name="グループ化 157"/>
            <p:cNvGrpSpPr/>
            <p:nvPr/>
          </p:nvGrpSpPr>
          <p:grpSpPr>
            <a:xfrm rot="10800000">
              <a:off x="16324182" y="2828239"/>
              <a:ext cx="792000" cy="298800"/>
              <a:chOff x="15928182" y="2828239"/>
              <a:chExt cx="792000" cy="298800"/>
            </a:xfrm>
          </p:grpSpPr>
          <p:sp>
            <p:nvSpPr>
              <p:cNvPr id="159" name="正方形/長方形 158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60" name="直角三角形 159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</p:grpSp>
      <p:sp>
        <p:nvSpPr>
          <p:cNvPr id="30" name="正方形/長方形 29"/>
          <p:cNvSpPr/>
          <p:nvPr/>
        </p:nvSpPr>
        <p:spPr>
          <a:xfrm>
            <a:off x="6457695" y="891994"/>
            <a:ext cx="1584176" cy="29798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Centrica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6457695" y="2030226"/>
            <a:ext cx="1584176" cy="29798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RWE </a:t>
            </a:r>
            <a:r>
              <a:rPr lang="en-US" altLang="ja-JP" sz="1600" dirty="0" err="1" smtClean="0">
                <a:solidFill>
                  <a:schemeClr val="tx1"/>
                </a:solidFill>
                <a:latin typeface="+mn-ea"/>
              </a:rPr>
              <a:t>N</a:t>
            </a:r>
            <a:r>
              <a:rPr lang="en-US" altLang="ja-JP" sz="1600" dirty="0" err="1">
                <a:solidFill>
                  <a:schemeClr val="tx1"/>
                </a:solidFill>
                <a:latin typeface="+mn-ea"/>
              </a:rPr>
              <a:t>p</a:t>
            </a:r>
            <a:r>
              <a:rPr lang="en-US" altLang="ja-JP" sz="1600" dirty="0" err="1" smtClean="0">
                <a:solidFill>
                  <a:schemeClr val="tx1"/>
                </a:solidFill>
                <a:latin typeface="+mn-ea"/>
              </a:rPr>
              <a:t>ower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80" name="直線コネクタ 79"/>
          <p:cNvCxnSpPr/>
          <p:nvPr/>
        </p:nvCxnSpPr>
        <p:spPr>
          <a:xfrm>
            <a:off x="3397354" y="1149701"/>
            <a:ext cx="1" cy="537111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713097" y="2851964"/>
            <a:ext cx="1584176" cy="298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PowerGen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-1390258" y="2671349"/>
            <a:ext cx="1584176" cy="29798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CEGB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697055" y="1959059"/>
            <a:ext cx="1584176" cy="47274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National Power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97054" y="4938743"/>
            <a:ext cx="3760259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1991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年民営化　</a:t>
            </a:r>
            <a:r>
              <a:rPr lang="en-US" altLang="ja-JP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Manweb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買収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Thus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買収　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577375" y="2030226"/>
            <a:ext cx="1584176" cy="298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Innogy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1" name="直線矢印コネクタ 20"/>
          <p:cNvCxnSpPr>
            <a:stCxn id="17" idx="3"/>
            <a:endCxn id="19" idx="1"/>
          </p:cNvCxnSpPr>
          <p:nvPr/>
        </p:nvCxnSpPr>
        <p:spPr>
          <a:xfrm flipV="1">
            <a:off x="2281231" y="2179626"/>
            <a:ext cx="1296144" cy="1580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2713279" y="3580455"/>
            <a:ext cx="1584176" cy="298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Eastern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779109" y="4451222"/>
            <a:ext cx="16561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1998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年原子力切り出し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457695" y="4077885"/>
            <a:ext cx="1584176" cy="29798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EDF Energy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-1391177" y="5389189"/>
            <a:ext cx="1584176" cy="29798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NSHEB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17335" y="5603350"/>
            <a:ext cx="115212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1998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年統合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-1391177" y="5775285"/>
            <a:ext cx="1584176" cy="29798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Southern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（配電）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457695" y="5003093"/>
            <a:ext cx="1584176" cy="29798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err="1">
                <a:solidFill>
                  <a:schemeClr val="tx1"/>
                </a:solidFill>
                <a:latin typeface="+mn-ea"/>
              </a:rPr>
              <a:t>ScottishPower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457695" y="5762174"/>
            <a:ext cx="1584176" cy="29798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SSE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+mn-ea"/>
              </a:rPr>
              <a:t>※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31" name="カギ線コネクタ 30"/>
          <p:cNvCxnSpPr>
            <a:stCxn id="16" idx="3"/>
            <a:endCxn id="35" idx="1"/>
          </p:cNvCxnSpPr>
          <p:nvPr/>
        </p:nvCxnSpPr>
        <p:spPr>
          <a:xfrm>
            <a:off x="193918" y="2820339"/>
            <a:ext cx="503137" cy="140694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stCxn id="15" idx="3"/>
            <a:endCxn id="50" idx="1"/>
          </p:cNvCxnSpPr>
          <p:nvPr/>
        </p:nvCxnSpPr>
        <p:spPr>
          <a:xfrm flipV="1">
            <a:off x="2297273" y="3000954"/>
            <a:ext cx="4160422" cy="41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4513479" y="3580455"/>
            <a:ext cx="1584176" cy="298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TXU Europe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713279" y="4077885"/>
            <a:ext cx="1584176" cy="298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British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Energy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697055" y="4077885"/>
            <a:ext cx="1584176" cy="298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Nuclear Electric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73309" y="4527270"/>
            <a:ext cx="1707922" cy="298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Scottish Nuclear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-1391177" y="5003093"/>
            <a:ext cx="1584176" cy="29798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SSEB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409023" y="5389189"/>
            <a:ext cx="1872208" cy="298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Scottish Hydro Electric</a:t>
            </a:r>
          </a:p>
        </p:txBody>
      </p:sp>
      <p:cxnSp>
        <p:nvCxnSpPr>
          <p:cNvPr id="39" name="直線矢印コネクタ 38"/>
          <p:cNvCxnSpPr/>
          <p:nvPr/>
        </p:nvCxnSpPr>
        <p:spPr>
          <a:xfrm>
            <a:off x="445698" y="3008262"/>
            <a:ext cx="25522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192999" y="5517887"/>
            <a:ext cx="25522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19" idx="3"/>
            <a:endCxn id="20" idx="1"/>
          </p:cNvCxnSpPr>
          <p:nvPr/>
        </p:nvCxnSpPr>
        <p:spPr>
          <a:xfrm flipV="1">
            <a:off x="5161551" y="2179216"/>
            <a:ext cx="1296144" cy="41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フリーフォーム 41"/>
          <p:cNvSpPr/>
          <p:nvPr/>
        </p:nvSpPr>
        <p:spPr>
          <a:xfrm rot="10800000" flipV="1">
            <a:off x="2505275" y="3008262"/>
            <a:ext cx="208003" cy="721183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3" name="直線矢印コネクタ 42"/>
          <p:cNvCxnSpPr>
            <a:stCxn id="22" idx="3"/>
            <a:endCxn id="33" idx="1"/>
          </p:cNvCxnSpPr>
          <p:nvPr/>
        </p:nvCxnSpPr>
        <p:spPr>
          <a:xfrm>
            <a:off x="4297455" y="3729855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フリーフォーム 43"/>
          <p:cNvSpPr/>
          <p:nvPr/>
        </p:nvSpPr>
        <p:spPr>
          <a:xfrm>
            <a:off x="6101085" y="3008262"/>
            <a:ext cx="140586" cy="721183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5" name="直線矢印コネクタ 44"/>
          <p:cNvCxnSpPr>
            <a:stCxn id="34" idx="3"/>
            <a:endCxn id="24" idx="1"/>
          </p:cNvCxnSpPr>
          <p:nvPr/>
        </p:nvCxnSpPr>
        <p:spPr>
          <a:xfrm flipV="1">
            <a:off x="4297455" y="4226875"/>
            <a:ext cx="2160240" cy="41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フリーフォーム 45"/>
          <p:cNvSpPr/>
          <p:nvPr/>
        </p:nvSpPr>
        <p:spPr>
          <a:xfrm flipH="1">
            <a:off x="-23025" y="4684827"/>
            <a:ext cx="595663" cy="318266"/>
          </a:xfrm>
          <a:custGeom>
            <a:avLst/>
            <a:gdLst>
              <a:gd name="connsiteX0" fmla="*/ 0 w 407505"/>
              <a:gd name="connsiteY0" fmla="*/ 0 h 357809"/>
              <a:gd name="connsiteX1" fmla="*/ 407505 w 407505"/>
              <a:gd name="connsiteY1" fmla="*/ 0 h 357809"/>
              <a:gd name="connsiteX2" fmla="*/ 407505 w 407505"/>
              <a:gd name="connsiteY2" fmla="*/ 357809 h 357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05" h="357809">
                <a:moveTo>
                  <a:pt x="0" y="0"/>
                </a:moveTo>
                <a:lnTo>
                  <a:pt x="407505" y="0"/>
                </a:lnTo>
                <a:lnTo>
                  <a:pt x="407505" y="357809"/>
                </a:lnTo>
              </a:path>
            </a:pathLst>
          </a:cu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7" name="直線矢印コネクタ 46"/>
          <p:cNvCxnSpPr>
            <a:stCxn id="37" idx="3"/>
            <a:endCxn id="28" idx="1"/>
          </p:cNvCxnSpPr>
          <p:nvPr/>
        </p:nvCxnSpPr>
        <p:spPr>
          <a:xfrm>
            <a:off x="192999" y="5152083"/>
            <a:ext cx="626469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6457695" y="2851964"/>
            <a:ext cx="1584176" cy="29798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E.ON UK</a:t>
            </a:r>
          </a:p>
        </p:txBody>
      </p:sp>
      <p:cxnSp>
        <p:nvCxnSpPr>
          <p:cNvPr id="51" name="直線矢印コネクタ 50"/>
          <p:cNvCxnSpPr>
            <a:stCxn id="64" idx="3"/>
          </p:cNvCxnSpPr>
          <p:nvPr/>
        </p:nvCxnSpPr>
        <p:spPr>
          <a:xfrm flipV="1">
            <a:off x="192999" y="1020693"/>
            <a:ext cx="6264696" cy="49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409023" y="5196141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1989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年民営化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937415" y="732661"/>
            <a:ext cx="32403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1998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年電力小売に参入（後に発電も）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513479" y="4938743"/>
            <a:ext cx="19442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Iberdrola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が買収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657495" y="4375367"/>
            <a:ext cx="16561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EDF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が買収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441348" y="4381910"/>
            <a:ext cx="11521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1996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年再編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713279" y="3320535"/>
            <a:ext cx="158417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1996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年発電所買収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457314" y="323260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TXU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Gr.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が買収→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2002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年破産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011311" y="2809846"/>
            <a:ext cx="16561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2002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E.ON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が買収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フリーフォーム 59"/>
          <p:cNvSpPr/>
          <p:nvPr/>
        </p:nvSpPr>
        <p:spPr>
          <a:xfrm rot="10800000" flipV="1">
            <a:off x="3433359" y="2177883"/>
            <a:ext cx="216024" cy="321746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089543" y="1977828"/>
            <a:ext cx="16561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2002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RWE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が買収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661976" y="237267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International Power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を分割。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→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GDFSuez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（現</a:t>
            </a:r>
            <a:r>
              <a:rPr lang="en-US" altLang="ja-JP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Engie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）が買収。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3" name="直線矢印コネクタ 62"/>
          <p:cNvCxnSpPr/>
          <p:nvPr/>
        </p:nvCxnSpPr>
        <p:spPr>
          <a:xfrm>
            <a:off x="2441348" y="2187324"/>
            <a:ext cx="0" cy="203955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-1391177" y="876677"/>
            <a:ext cx="1584176" cy="2979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BG</a:t>
            </a:r>
          </a:p>
        </p:txBody>
      </p:sp>
      <p:sp>
        <p:nvSpPr>
          <p:cNvPr id="65" name="フリーフォーム 64"/>
          <p:cNvSpPr/>
          <p:nvPr/>
        </p:nvSpPr>
        <p:spPr>
          <a:xfrm rot="10800000" flipV="1">
            <a:off x="3361351" y="1020693"/>
            <a:ext cx="366078" cy="288032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217335" y="732661"/>
            <a:ext cx="72008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1998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フリーフォーム 66"/>
          <p:cNvSpPr/>
          <p:nvPr/>
        </p:nvSpPr>
        <p:spPr>
          <a:xfrm>
            <a:off x="2297274" y="4226875"/>
            <a:ext cx="144074" cy="457952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8" name="直線矢印コネクタ 67"/>
          <p:cNvCxnSpPr/>
          <p:nvPr/>
        </p:nvCxnSpPr>
        <p:spPr>
          <a:xfrm>
            <a:off x="2297273" y="4226875"/>
            <a:ext cx="41600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-1493652" y="4684827"/>
            <a:ext cx="13965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＜スコットランド＞</a:t>
            </a:r>
            <a:endParaRPr kumimoji="1"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-1637167" y="584684"/>
            <a:ext cx="20697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＜イングランド＆ウェールズ＞</a:t>
            </a:r>
            <a:endParaRPr kumimoji="1"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5112238" y="1309737"/>
            <a:ext cx="32403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輸送を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Lattice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として、分離。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2005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NG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と合併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2" name="フリーフォーム 71"/>
          <p:cNvSpPr/>
          <p:nvPr/>
        </p:nvSpPr>
        <p:spPr>
          <a:xfrm flipH="1">
            <a:off x="448221" y="2211614"/>
            <a:ext cx="248834" cy="652385"/>
          </a:xfrm>
          <a:custGeom>
            <a:avLst/>
            <a:gdLst>
              <a:gd name="connsiteX0" fmla="*/ 0 w 407505"/>
              <a:gd name="connsiteY0" fmla="*/ 0 h 357809"/>
              <a:gd name="connsiteX1" fmla="*/ 407505 w 407505"/>
              <a:gd name="connsiteY1" fmla="*/ 0 h 357809"/>
              <a:gd name="connsiteX2" fmla="*/ 407505 w 407505"/>
              <a:gd name="connsiteY2" fmla="*/ 357809 h 357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05" h="357809">
                <a:moveTo>
                  <a:pt x="0" y="0"/>
                </a:moveTo>
                <a:lnTo>
                  <a:pt x="407505" y="0"/>
                </a:lnTo>
                <a:lnTo>
                  <a:pt x="407505" y="357809"/>
                </a:lnTo>
              </a:path>
            </a:pathLst>
          </a:cu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-1390258" y="295386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1989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　民営化・分割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（送電はＮＧへ）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78" name="直線矢印コネクタ 77"/>
          <p:cNvCxnSpPr/>
          <p:nvPr/>
        </p:nvCxnSpPr>
        <p:spPr>
          <a:xfrm>
            <a:off x="192999" y="5924275"/>
            <a:ext cx="626469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フリーフォーム 78"/>
          <p:cNvSpPr/>
          <p:nvPr/>
        </p:nvSpPr>
        <p:spPr>
          <a:xfrm flipV="1">
            <a:off x="2298681" y="5494319"/>
            <a:ext cx="918654" cy="429956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-1391177" y="1158895"/>
            <a:ext cx="15841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1986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　民営化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483401" y="6102760"/>
            <a:ext cx="303819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050" b="1" dirty="0" smtClean="0">
                <a:latin typeface="+mn-ea"/>
              </a:rPr>
              <a:t>1998</a:t>
            </a:r>
            <a:r>
              <a:rPr lang="ja-JP" altLang="en-US" sz="1050" b="1" dirty="0" smtClean="0">
                <a:latin typeface="+mn-ea"/>
              </a:rPr>
              <a:t>年</a:t>
            </a:r>
            <a:r>
              <a:rPr lang="ja-JP" altLang="en-US" sz="1050" b="1" dirty="0">
                <a:latin typeface="+mn-ea"/>
              </a:rPr>
              <a:t> </a:t>
            </a:r>
            <a:r>
              <a:rPr lang="ja-JP" altLang="en-US" sz="1050" b="1" dirty="0" smtClean="0">
                <a:latin typeface="+mn-ea"/>
              </a:rPr>
              <a:t>ガス小売全面自由化</a:t>
            </a:r>
            <a:endParaRPr lang="en-US" altLang="ja-JP" sz="1050" b="1" dirty="0" smtClean="0">
              <a:latin typeface="+mn-ea"/>
            </a:endParaRPr>
          </a:p>
          <a:p>
            <a:r>
              <a:rPr lang="en-US" altLang="ja-JP" sz="1050" b="1" dirty="0" smtClean="0">
                <a:latin typeface="+mn-ea"/>
              </a:rPr>
              <a:t>1999</a:t>
            </a:r>
            <a:r>
              <a:rPr lang="ja-JP" altLang="en-US" sz="1050" b="1" dirty="0" smtClean="0">
                <a:latin typeface="+mn-ea"/>
              </a:rPr>
              <a:t>年 電力小売全面自由化</a:t>
            </a:r>
            <a:endParaRPr lang="en-US" altLang="ja-JP" sz="1050" b="1" dirty="0" smtClean="0">
              <a:latin typeface="+mn-ea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9090445" y="3212284"/>
            <a:ext cx="1860544" cy="11695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国内企業の統合や国外企業の参入が進み、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小売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上位</a:t>
            </a:r>
            <a:r>
              <a:rPr lang="en-US" altLang="ja-JP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社のうち、</a:t>
            </a:r>
            <a:endParaRPr lang="en-US" altLang="ja-JP" sz="14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社が外資系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エネルギー企業に。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8322697" y="2032292"/>
            <a:ext cx="468000" cy="324000"/>
          </a:xfrm>
          <a:prstGeom prst="ellipse">
            <a:avLst/>
          </a:prstGeom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独</a:t>
            </a:r>
            <a:endParaRPr kumimoji="1" lang="ja-JP" altLang="en-US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7" name="円/楕円 76"/>
          <p:cNvSpPr/>
          <p:nvPr/>
        </p:nvSpPr>
        <p:spPr>
          <a:xfrm>
            <a:off x="8322697" y="2868371"/>
            <a:ext cx="468000" cy="324000"/>
          </a:xfrm>
          <a:prstGeom prst="ellipse">
            <a:avLst/>
          </a:prstGeom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独</a:t>
            </a:r>
            <a:endParaRPr kumimoji="1" lang="ja-JP" altLang="en-US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1" name="円/楕円 80"/>
          <p:cNvSpPr/>
          <p:nvPr/>
        </p:nvSpPr>
        <p:spPr>
          <a:xfrm>
            <a:off x="8322697" y="4087394"/>
            <a:ext cx="468000" cy="324000"/>
          </a:xfrm>
          <a:prstGeom prst="ellipse">
            <a:avLst/>
          </a:prstGeom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仏</a:t>
            </a:r>
          </a:p>
        </p:txBody>
      </p:sp>
      <p:sp>
        <p:nvSpPr>
          <p:cNvPr id="82" name="円/楕円 81"/>
          <p:cNvSpPr/>
          <p:nvPr/>
        </p:nvSpPr>
        <p:spPr>
          <a:xfrm>
            <a:off x="8322697" y="5012192"/>
            <a:ext cx="468000" cy="324000"/>
          </a:xfrm>
          <a:prstGeom prst="ellipse">
            <a:avLst/>
          </a:prstGeom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西</a:t>
            </a:r>
          </a:p>
        </p:txBody>
      </p:sp>
      <p:sp>
        <p:nvSpPr>
          <p:cNvPr id="84" name="円/楕円 83"/>
          <p:cNvSpPr/>
          <p:nvPr/>
        </p:nvSpPr>
        <p:spPr>
          <a:xfrm>
            <a:off x="8322697" y="876267"/>
            <a:ext cx="468000" cy="324000"/>
          </a:xfrm>
          <a:prstGeom prst="ellipse">
            <a:avLst/>
          </a:prstGeom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英</a:t>
            </a:r>
          </a:p>
        </p:txBody>
      </p:sp>
      <p:sp>
        <p:nvSpPr>
          <p:cNvPr id="86" name="円/楕円 85"/>
          <p:cNvSpPr/>
          <p:nvPr/>
        </p:nvSpPr>
        <p:spPr>
          <a:xfrm>
            <a:off x="8322697" y="5761354"/>
            <a:ext cx="468000" cy="324000"/>
          </a:xfrm>
          <a:prstGeom prst="ellipse">
            <a:avLst/>
          </a:prstGeom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英</a:t>
            </a:r>
          </a:p>
        </p:txBody>
      </p:sp>
      <p:sp>
        <p:nvSpPr>
          <p:cNvPr id="3" name="右中かっこ 2"/>
          <p:cNvSpPr/>
          <p:nvPr/>
        </p:nvSpPr>
        <p:spPr>
          <a:xfrm>
            <a:off x="8845667" y="1959059"/>
            <a:ext cx="280256" cy="3629489"/>
          </a:xfrm>
          <a:prstGeom prst="rightBrace">
            <a:avLst>
              <a:gd name="adj1" fmla="val 69509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15385" y="2314963"/>
            <a:ext cx="939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(RWE)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815385" y="3153917"/>
            <a:ext cx="939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(E.ON)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6815385" y="4381910"/>
            <a:ext cx="939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(EDF)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6457695" y="5311557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en-US" altLang="ja-JP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Iberdrola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15661" y="6073265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en-US" altLang="ja-JP" sz="1400" dirty="0"/>
              <a:t>Scottish Hydro, Southern Electric</a:t>
            </a:r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6" name="フリーフォーム 125"/>
          <p:cNvSpPr/>
          <p:nvPr/>
        </p:nvSpPr>
        <p:spPr>
          <a:xfrm flipH="1">
            <a:off x="448221" y="1559229"/>
            <a:ext cx="6009474" cy="652385"/>
          </a:xfrm>
          <a:custGeom>
            <a:avLst/>
            <a:gdLst>
              <a:gd name="connsiteX0" fmla="*/ 0 w 407505"/>
              <a:gd name="connsiteY0" fmla="*/ 0 h 357809"/>
              <a:gd name="connsiteX1" fmla="*/ 407505 w 407505"/>
              <a:gd name="connsiteY1" fmla="*/ 0 h 357809"/>
              <a:gd name="connsiteX2" fmla="*/ 407505 w 407505"/>
              <a:gd name="connsiteY2" fmla="*/ 357809 h 357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05" h="357809">
                <a:moveTo>
                  <a:pt x="0" y="0"/>
                </a:moveTo>
                <a:lnTo>
                  <a:pt x="407505" y="0"/>
                </a:lnTo>
                <a:lnTo>
                  <a:pt x="407505" y="357809"/>
                </a:lnTo>
              </a:path>
            </a:pathLst>
          </a:cu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6457519" y="1389727"/>
            <a:ext cx="1584176" cy="29798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National 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Grid(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送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,PL)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0" name="正方形/長方形 169"/>
          <p:cNvSpPr/>
          <p:nvPr/>
        </p:nvSpPr>
        <p:spPr>
          <a:xfrm>
            <a:off x="3727429" y="1125321"/>
            <a:ext cx="1584176" cy="29798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Lattice(PL)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3325347" y="1084923"/>
            <a:ext cx="32403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分離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2" name="フリーフォーム 171"/>
          <p:cNvSpPr/>
          <p:nvPr/>
        </p:nvSpPr>
        <p:spPr>
          <a:xfrm flipV="1">
            <a:off x="5311605" y="1271883"/>
            <a:ext cx="527798" cy="266833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75601" y="1361964"/>
            <a:ext cx="15508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9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en-US" altLang="ja-JP" dirty="0"/>
              <a:t>2005</a:t>
            </a:r>
            <a:r>
              <a:rPr lang="ja-JP" altLang="en-US" dirty="0"/>
              <a:t>年</a:t>
            </a:r>
          </a:p>
        </p:txBody>
      </p:sp>
      <p:sp>
        <p:nvSpPr>
          <p:cNvPr id="173" name="正方形/長方形 172"/>
          <p:cNvSpPr/>
          <p:nvPr/>
        </p:nvSpPr>
        <p:spPr>
          <a:xfrm>
            <a:off x="9114785" y="951448"/>
            <a:ext cx="432000" cy="25200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4" name="正方形/長方形 173"/>
          <p:cNvSpPr/>
          <p:nvPr/>
        </p:nvSpPr>
        <p:spPr>
          <a:xfrm>
            <a:off x="9114785" y="1269663"/>
            <a:ext cx="432000" cy="25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9558600" y="944032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電力企業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9558600" y="1262247"/>
            <a:ext cx="12483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ガス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 rot="10800000">
            <a:off x="9114785" y="1628136"/>
            <a:ext cx="432000" cy="252000"/>
            <a:chOff x="8133159" y="3438110"/>
            <a:chExt cx="360000" cy="218279"/>
          </a:xfrm>
        </p:grpSpPr>
        <p:sp>
          <p:nvSpPr>
            <p:cNvPr id="9" name="直角三角形 8"/>
            <p:cNvSpPr/>
            <p:nvPr/>
          </p:nvSpPr>
          <p:spPr bwMode="auto">
            <a:xfrm rot="10800000">
              <a:off x="8133159" y="3438110"/>
              <a:ext cx="360000" cy="216000"/>
            </a:xfrm>
            <a:prstGeom prst="rtTriangle">
              <a:avLst/>
            </a:prstGeom>
            <a:solidFill>
              <a:srgbClr val="FFFF66"/>
            </a:solidFill>
            <a:ln w="12700"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 dirty="0">
                <a:latin typeface="+mn-ea"/>
              </a:endParaRPr>
            </a:p>
          </p:txBody>
        </p:sp>
        <p:sp>
          <p:nvSpPr>
            <p:cNvPr id="178" name="直角三角形 177"/>
            <p:cNvSpPr/>
            <p:nvPr/>
          </p:nvSpPr>
          <p:spPr bwMode="auto">
            <a:xfrm>
              <a:off x="8133159" y="3440389"/>
              <a:ext cx="360000" cy="216000"/>
            </a:xfrm>
            <a:prstGeom prst="rt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79" name="テキスト ボックス 178"/>
          <p:cNvSpPr txBox="1"/>
          <p:nvPr/>
        </p:nvSpPr>
        <p:spPr>
          <a:xfrm>
            <a:off x="9561512" y="1620355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エネルギー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258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3691</TotalTime>
  <Words>223</Words>
  <Application>Microsoft Office PowerPoint</Application>
  <PresentationFormat>A4 210 x 297 mm</PresentationFormat>
  <Paragraphs>64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475</cp:revision>
  <cp:lastPrinted>2017-04-06T07:52:53Z</cp:lastPrinted>
  <dcterms:created xsi:type="dcterms:W3CDTF">2017-03-19T17:10:27Z</dcterms:created>
  <dcterms:modified xsi:type="dcterms:W3CDTF">2017-05-08T01:42:41Z</dcterms:modified>
</cp:coreProperties>
</file>