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3"/>
  </p:notesMasterIdLst>
  <p:sldIdLst>
    <p:sldId id="263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187" autoAdjust="0"/>
  </p:normalViewPr>
  <p:slideViewPr>
    <p:cSldViewPr>
      <p:cViewPr varScale="1">
        <p:scale>
          <a:sx n="101" d="100"/>
          <a:sy n="101" d="100"/>
        </p:scale>
        <p:origin x="-13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692E22-9A6C-44B6-BC10-2392B89E103B}" type="datetimeFigureOut">
              <a:rPr kumimoji="1" lang="ja-JP" altLang="en-US" smtClean="0"/>
              <a:t>2017/4/13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D1D8CF-9848-42F8-A6CE-FC305448E9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03452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137F8-EEDB-4F59-B30A-7E0FE31D7C5D}" type="datetime1">
              <a:rPr kumimoji="1" lang="ja-JP" altLang="en-US" smtClean="0"/>
              <a:t>2017/4/13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2F0319-8518-4812-8CF8-B5DD1CFA07B7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625366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70B74-81B9-4CE8-8870-81269E22255F}" type="datetime1">
              <a:rPr kumimoji="1" lang="ja-JP" altLang="en-US" smtClean="0"/>
              <a:t>2017/4/13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485565-7062-45A8-A3C5-340FE9D63B51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318329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1E56F-2C5F-4972-ABA3-83E048057705}" type="datetime1">
              <a:rPr kumimoji="1" lang="ja-JP" altLang="en-US" smtClean="0"/>
              <a:t>2017/4/13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D30E9F-8E6B-41A9-8BDB-0DFE1D220542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9740148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pPr/>
              <a:t>2017/4/13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185051" y="188641"/>
            <a:ext cx="8774310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185348" y="6309321"/>
            <a:ext cx="8673897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185349" y="3104965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185051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185051" y="4365105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184639" y="764704"/>
            <a:ext cx="8774723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4173800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08AC2-B072-4F78-A25B-37684EDEAF6F}" type="datetime1">
              <a:rPr kumimoji="1" lang="ja-JP" altLang="en-US" smtClean="0"/>
              <a:t>2017/4/13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A2513B-62A4-4C0C-B3BC-F9505667324E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370334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3C81F-1B16-4EB4-94B8-E4C0CE6F048E}" type="datetime1">
              <a:rPr kumimoji="1" lang="ja-JP" altLang="en-US" smtClean="0"/>
              <a:t>2017/4/13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C69F36-5A63-4BAA-BA14-5577857F8742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29943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81B34-9CC5-47AA-8DB5-A34CAD567468}" type="datetime1">
              <a:rPr kumimoji="1" lang="ja-JP" altLang="en-US" smtClean="0"/>
              <a:t>2017/4/13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504B0A-090E-4CB6-9E3C-F60F175A8498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759868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2DEE9-5B83-48CA-A1A6-598FB590C759}" type="datetime1">
              <a:rPr kumimoji="1" lang="ja-JP" altLang="en-US" smtClean="0"/>
              <a:t>2017/4/13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54E30C-EF10-4BAF-8CFE-DFC57482C429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9912752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D1BE6-8989-4458-B82E-FC21F75894EB}" type="datetime1">
              <a:rPr kumimoji="1" lang="ja-JP" altLang="en-US" smtClean="0"/>
              <a:t>2017/4/13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D7323F-511E-4E8C-9E23-E4507E5697A6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340364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2BE79-658B-45F6-9485-092481352231}" type="datetime1">
              <a:rPr kumimoji="1" lang="ja-JP" altLang="en-US" smtClean="0"/>
              <a:t>2017/4/13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A188A5-96F2-47FA-AD4A-C38DEA0ACAD4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933217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A9D4E-03EF-46C4-9B64-9719565C87FA}" type="datetime1">
              <a:rPr kumimoji="1" lang="ja-JP" altLang="en-US" smtClean="0"/>
              <a:t>2017/4/13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D72E18-FB07-424F-A2F1-877E3B20775A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713803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C2CD7-0880-4E5E-8C75-334FDB9CF0D6}" type="datetime1">
              <a:rPr kumimoji="1" lang="ja-JP" altLang="en-US" smtClean="0"/>
              <a:t>2017/4/13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F87D14-7711-41E1-91A5-CD6459151B05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549452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8D5669-C9D4-45B9-8F1F-11A22DDB4475}" type="datetime1">
              <a:rPr kumimoji="1" lang="ja-JP" altLang="en-US" smtClean="0"/>
              <a:t>2017/4/13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FC16FBFA-24A7-4E56-A85A-92D7AD93D0B7}" type="slidenum">
              <a:rPr lang="en-US" altLang="ja-JP" smtClean="0"/>
              <a:pPr fontAlgn="base">
                <a:spcAft>
                  <a:spcPct val="0"/>
                </a:spcAft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73017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8" r:id="rId12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1260802"/>
              </p:ext>
            </p:extLst>
          </p:nvPr>
        </p:nvGraphicFramePr>
        <p:xfrm>
          <a:off x="-36512" y="1916832"/>
          <a:ext cx="9785973" cy="3205232"/>
        </p:xfrm>
        <a:graphic>
          <a:graphicData uri="http://schemas.openxmlformats.org/drawingml/2006/table">
            <a:tbl>
              <a:tblPr firstRow="1" bandRow="1"/>
              <a:tblGrid>
                <a:gridCol w="846624"/>
                <a:gridCol w="1902753"/>
                <a:gridCol w="3464272"/>
                <a:gridCol w="3572324"/>
              </a:tblGrid>
              <a:tr h="399545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  <a:ea typeface="メイリオ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  <a:ea typeface="メイリオ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  <a:ea typeface="メイリオ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  <a:ea typeface="メイリオ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  <a:ea typeface="メイリオ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  <a:ea typeface="メイリオ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  <a:ea typeface="メイリオ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  <a:ea typeface="メイリオ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  <a:ea typeface="メイリオ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11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企業名</a:t>
                      </a:r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  <a:ea typeface="メイリオ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  <a:ea typeface="メイリオ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  <a:ea typeface="メイリオ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  <a:ea typeface="メイリオ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  <a:ea typeface="メイリオ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  <a:ea typeface="メイリオ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  <a:ea typeface="メイリオ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  <a:ea typeface="メイリオ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  <a:ea typeface="メイリオ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11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本社・事業展開州</a:t>
                      </a:r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  <a:ea typeface="メイリオ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  <a:ea typeface="メイリオ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  <a:ea typeface="メイリオ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  <a:ea typeface="メイリオ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  <a:ea typeface="メイリオ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  <a:ea typeface="メイリオ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  <a:ea typeface="メイリオ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  <a:ea typeface="メイリオ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  <a:ea typeface="メイリオ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11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電源構成</a:t>
                      </a:r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  <a:ea typeface="メイリオ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  <a:ea typeface="メイリオ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  <a:ea typeface="メイリオ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  <a:ea typeface="メイリオ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  <a:ea typeface="メイリオ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  <a:ea typeface="メイリオ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  <a:ea typeface="メイリオ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  <a:ea typeface="メイリオ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  <a:ea typeface="メイリオ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11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経営戦略等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</a:tr>
              <a:tr h="935229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9pPr>
                    </a:lstStyle>
                    <a:p>
                      <a:r>
                        <a:rPr kumimoji="1" lang="en-US" altLang="ja-JP" sz="11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Exelon</a:t>
                      </a:r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9pPr>
                    </a:lstStyle>
                    <a:p>
                      <a:r>
                        <a:rPr kumimoji="1" lang="ja-JP" altLang="en-US" sz="11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・イリノイ州（自由化州）</a:t>
                      </a:r>
                      <a:endParaRPr kumimoji="1" lang="en-US" altLang="ja-JP" sz="11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1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・</a:t>
                      </a:r>
                      <a:r>
                        <a:rPr kumimoji="1" lang="en-US" altLang="ja-JP" sz="11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48</a:t>
                      </a:r>
                      <a:r>
                        <a:rPr kumimoji="1" lang="ja-JP" altLang="en-US" sz="11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州とワシントン</a:t>
                      </a:r>
                      <a:r>
                        <a:rPr kumimoji="1" lang="en-US" altLang="ja-JP" sz="11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D.C.</a:t>
                      </a:r>
                      <a:r>
                        <a:rPr kumimoji="1" lang="ja-JP" altLang="en-US" sz="11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に展開</a:t>
                      </a:r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11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原子力</a:t>
                      </a:r>
                      <a:r>
                        <a:rPr kumimoji="1" lang="en-US" altLang="ja-JP" sz="11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59%/</a:t>
                      </a:r>
                      <a:r>
                        <a:rPr kumimoji="1" lang="ja-JP" altLang="en-US" sz="11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火力</a:t>
                      </a:r>
                      <a:r>
                        <a:rPr kumimoji="1" lang="en-US" altLang="ja-JP" sz="11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(</a:t>
                      </a:r>
                      <a:r>
                        <a:rPr kumimoji="1" lang="ja-JP" altLang="en-US" sz="11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主にガス、石油</a:t>
                      </a:r>
                      <a:r>
                        <a:rPr kumimoji="1" lang="en-US" altLang="ja-JP" sz="11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)29%</a:t>
                      </a:r>
                    </a:p>
                    <a:p>
                      <a:pPr algn="ctr"/>
                      <a:r>
                        <a:rPr kumimoji="1" lang="en-US" altLang="ja-JP" sz="11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/</a:t>
                      </a:r>
                      <a:r>
                        <a:rPr kumimoji="1" lang="ja-JP" altLang="en-US" sz="11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再エネ</a:t>
                      </a:r>
                      <a:r>
                        <a:rPr kumimoji="1" lang="en-US" altLang="ja-JP" sz="11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11%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9pPr>
                    </a:lstStyle>
                    <a:p>
                      <a:pPr algn="l"/>
                      <a:r>
                        <a:rPr kumimoji="1" lang="ja-JP" altLang="en-US" sz="11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・米国最大手電気事業者</a:t>
                      </a:r>
                    </a:p>
                    <a:p>
                      <a:pPr algn="l"/>
                      <a:r>
                        <a:rPr kumimoji="1" lang="ja-JP" altLang="en-US" sz="11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・自由化領域では、発電事業から小売事業へも進出し、バリューチェーンでバランスをとる（スマートグリッド等の領域への投資も盛ん）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</a:tr>
              <a:tr h="935229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9pPr>
                    </a:lstStyle>
                    <a:p>
                      <a:r>
                        <a:rPr kumimoji="1" lang="en-US" altLang="ja-JP" sz="1100" dirty="0" err="1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NextEra</a:t>
                      </a:r>
                      <a:r>
                        <a:rPr kumimoji="1" lang="en-US" altLang="ja-JP" sz="11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 Energy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9pPr>
                    </a:lstStyle>
                    <a:p>
                      <a:r>
                        <a:rPr kumimoji="1" lang="ja-JP" altLang="en-US" sz="11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・フロリダ州</a:t>
                      </a:r>
                      <a:endParaRPr kumimoji="1" lang="en-US" altLang="ja-JP" sz="11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1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（部分自由化州）</a:t>
                      </a:r>
                      <a:endParaRPr kumimoji="1" lang="en-US" altLang="ja-JP" sz="11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1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・</a:t>
                      </a:r>
                      <a:r>
                        <a:rPr kumimoji="1" lang="en-US" altLang="ja-JP" sz="11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26</a:t>
                      </a:r>
                      <a:r>
                        <a:rPr kumimoji="1" lang="ja-JP" altLang="en-US" sz="11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州に展開</a:t>
                      </a:r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11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（子会社</a:t>
                      </a:r>
                      <a:r>
                        <a:rPr kumimoji="1" lang="en-US" altLang="ja-JP" sz="11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FPL</a:t>
                      </a:r>
                      <a:r>
                        <a:rPr kumimoji="1" lang="ja-JP" altLang="en-US" sz="11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：発電電力量）</a:t>
                      </a:r>
                      <a:endParaRPr kumimoji="1" lang="en-US" altLang="ja-JP" sz="11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1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天ガス</a:t>
                      </a:r>
                      <a:r>
                        <a:rPr kumimoji="1" lang="en-US" altLang="ja-JP" sz="11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69%/</a:t>
                      </a:r>
                      <a:r>
                        <a:rPr kumimoji="1" lang="ja-JP" altLang="en-US" sz="11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原子力</a:t>
                      </a:r>
                      <a:r>
                        <a:rPr kumimoji="1" lang="en-US" altLang="ja-JP" sz="11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22%/</a:t>
                      </a:r>
                      <a:r>
                        <a:rPr kumimoji="1" lang="ja-JP" altLang="en-US" sz="11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石炭</a:t>
                      </a:r>
                      <a:r>
                        <a:rPr kumimoji="1" lang="en-US" altLang="ja-JP" sz="11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4%/</a:t>
                      </a:r>
                      <a:r>
                        <a:rPr kumimoji="1" lang="ja-JP" altLang="en-US" sz="11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購入電力</a:t>
                      </a:r>
                      <a:r>
                        <a:rPr kumimoji="1" lang="en-US" altLang="ja-JP" sz="11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5%</a:t>
                      </a:r>
                    </a:p>
                    <a:p>
                      <a:pPr algn="ctr"/>
                      <a:r>
                        <a:rPr kumimoji="1" lang="ja-JP" altLang="en-US" sz="11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（子会社</a:t>
                      </a:r>
                      <a:r>
                        <a:rPr kumimoji="1" lang="en-US" altLang="ja-JP" sz="11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NEER</a:t>
                      </a:r>
                      <a:r>
                        <a:rPr kumimoji="1" lang="ja-JP" altLang="en-US" sz="11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：発電電力量）</a:t>
                      </a:r>
                      <a:endParaRPr kumimoji="1" lang="en-US" altLang="ja-JP" sz="11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1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風力</a:t>
                      </a:r>
                      <a:r>
                        <a:rPr kumimoji="1" lang="en-US" altLang="ja-JP" sz="11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42%/</a:t>
                      </a:r>
                      <a:r>
                        <a:rPr kumimoji="1" lang="ja-JP" altLang="en-US" sz="11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原子力</a:t>
                      </a:r>
                      <a:r>
                        <a:rPr kumimoji="1" lang="en-US" altLang="ja-JP" sz="11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27%/</a:t>
                      </a:r>
                      <a:r>
                        <a:rPr kumimoji="1" lang="ja-JP" altLang="en-US" sz="11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天ガス</a:t>
                      </a:r>
                      <a:r>
                        <a:rPr kumimoji="1" lang="en-US" altLang="ja-JP" sz="11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27%/</a:t>
                      </a:r>
                      <a:r>
                        <a:rPr kumimoji="1" lang="ja-JP" altLang="en-US" sz="11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太陽光</a:t>
                      </a:r>
                      <a:r>
                        <a:rPr kumimoji="1" lang="en-US" altLang="ja-JP" sz="11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3%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9pPr>
                    </a:lstStyle>
                    <a:p>
                      <a:pPr algn="l"/>
                      <a:r>
                        <a:rPr kumimoji="1" lang="ja-JP" altLang="en-US" sz="11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・フロリダ州に天然ガスを主体として電力供給する子会社</a:t>
                      </a:r>
                      <a:r>
                        <a:rPr kumimoji="1" lang="en-US" altLang="ja-JP" sz="11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FPL</a:t>
                      </a:r>
                      <a:r>
                        <a:rPr kumimoji="1" lang="ja-JP" altLang="en-US" sz="11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と、自由化市場も含めて全米で再エネ中心に展開する子会社</a:t>
                      </a:r>
                      <a:r>
                        <a:rPr kumimoji="1" lang="en-US" altLang="ja-JP" sz="11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NEER</a:t>
                      </a:r>
                      <a:r>
                        <a:rPr kumimoji="1" lang="ja-JP" altLang="en-US" sz="11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の二つの子会社を保有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935229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9pPr>
                    </a:lstStyle>
                    <a:p>
                      <a:r>
                        <a:rPr kumimoji="1" lang="en-US" altLang="ja-JP" sz="11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Southern Company</a:t>
                      </a:r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9pPr>
                    </a:lstStyle>
                    <a:p>
                      <a:r>
                        <a:rPr kumimoji="1" lang="ja-JP" altLang="en-US" sz="11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・ジョージア州</a:t>
                      </a:r>
                      <a:endParaRPr kumimoji="1" lang="en-US" altLang="ja-JP" sz="11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1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（部分自由化州）</a:t>
                      </a:r>
                      <a:endParaRPr kumimoji="1" lang="en-US" altLang="ja-JP" sz="11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1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・南部中心に</a:t>
                      </a:r>
                      <a:r>
                        <a:rPr kumimoji="1" lang="en-US" altLang="ja-JP" sz="11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17</a:t>
                      </a:r>
                      <a:r>
                        <a:rPr kumimoji="1" lang="ja-JP" altLang="en-US" sz="11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州に展開</a:t>
                      </a:r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11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天ガス</a:t>
                      </a:r>
                      <a:r>
                        <a:rPr kumimoji="1" lang="en-US" altLang="ja-JP" sz="11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46%/</a:t>
                      </a:r>
                      <a:r>
                        <a:rPr kumimoji="1" lang="ja-JP" altLang="en-US" sz="11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石炭</a:t>
                      </a:r>
                      <a:r>
                        <a:rPr kumimoji="1" lang="en-US" altLang="ja-JP" sz="11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34%/</a:t>
                      </a:r>
                      <a:r>
                        <a:rPr kumimoji="1" lang="ja-JP" altLang="en-US" sz="11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原子力</a:t>
                      </a:r>
                      <a:r>
                        <a:rPr kumimoji="1" lang="en-US" altLang="ja-JP" sz="11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16%/</a:t>
                      </a:r>
                      <a:r>
                        <a:rPr kumimoji="1" lang="ja-JP" altLang="en-US" sz="11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水力</a:t>
                      </a:r>
                      <a:r>
                        <a:rPr kumimoji="1" lang="en-US" altLang="ja-JP" sz="11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3%</a:t>
                      </a:r>
                      <a:endParaRPr kumimoji="1" lang="ja-JP" altLang="en-US" sz="11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9pPr>
                    </a:lstStyle>
                    <a:p>
                      <a:pPr algn="l"/>
                      <a:r>
                        <a:rPr kumimoji="1" lang="ja-JP" altLang="en-US" sz="11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・</a:t>
                      </a:r>
                      <a:r>
                        <a:rPr kumimoji="1" lang="en-US" altLang="ja-JP" sz="11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2016</a:t>
                      </a:r>
                      <a:r>
                        <a:rPr kumimoji="1" lang="ja-JP" altLang="en-US" sz="11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年にガスの販売会社</a:t>
                      </a:r>
                      <a:r>
                        <a:rPr kumimoji="1" lang="en-US" altLang="ja-JP" sz="11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AGL</a:t>
                      </a:r>
                      <a:r>
                        <a:rPr kumimoji="1" lang="ja-JP" altLang="en-US" sz="11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リソーシーズを買収するなど、電気事業だけでなくガス事業にも積極的に進出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3073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212</TotalTime>
  <Words>161</Words>
  <Application>Microsoft Office PowerPoint</Application>
  <PresentationFormat>画面に合わせる (4:3)</PresentationFormat>
  <Paragraphs>26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JPOWER GROUP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JPOWER GROUP</dc:creator>
  <cp:lastModifiedBy>METI</cp:lastModifiedBy>
  <cp:revision>33</cp:revision>
  <cp:lastPrinted>2017-03-31T06:27:01Z</cp:lastPrinted>
  <dcterms:created xsi:type="dcterms:W3CDTF">2017-03-30T00:56:35Z</dcterms:created>
  <dcterms:modified xsi:type="dcterms:W3CDTF">2017-04-13T07:50:11Z</dcterms:modified>
</cp:coreProperties>
</file>