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sldIdLst>
    <p:sldId id="263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187" autoAdjust="0"/>
  </p:normalViewPr>
  <p:slideViewPr>
    <p:cSldViewPr>
      <p:cViewPr varScale="1">
        <p:scale>
          <a:sx n="103" d="100"/>
          <a:sy n="103" d="100"/>
        </p:scale>
        <p:origin x="-2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973185519069394"/>
          <c:y val="9.1534465023683426E-2"/>
          <c:w val="0.78631263192978551"/>
          <c:h val="0.7766028757254236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Hydroelectric</c:v>
                </c:pt>
              </c:strCache>
            </c:strRef>
          </c:tx>
          <c:invertIfNegative val="0"/>
          <c:cat>
            <c:numRef>
              <c:f>Sheet1!$B$1:$J$1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Sheet1!$B$2:$J$2</c:f>
              <c:numCache>
                <c:formatCode>General</c:formatCode>
                <c:ptCount val="9"/>
                <c:pt idx="0">
                  <c:v>2489</c:v>
                </c:pt>
                <c:pt idx="1">
                  <c:v>2498</c:v>
                </c:pt>
                <c:pt idx="2">
                  <c:v>2505</c:v>
                </c:pt>
                <c:pt idx="3">
                  <c:v>2539</c:v>
                </c:pt>
                <c:pt idx="4">
                  <c:v>2539</c:v>
                </c:pt>
                <c:pt idx="5">
                  <c:v>2634</c:v>
                </c:pt>
                <c:pt idx="6">
                  <c:v>2623</c:v>
                </c:pt>
                <c:pt idx="7">
                  <c:v>2624</c:v>
                </c:pt>
                <c:pt idx="8">
                  <c:v>2624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Geothermal</c:v>
                </c:pt>
              </c:strCache>
            </c:strRef>
          </c:tx>
          <c:invertIfNegative val="0"/>
          <c:cat>
            <c:numRef>
              <c:f>Sheet1!$B$1:$J$1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Sheet1!$B$3:$J$3</c:f>
              <c:numCache>
                <c:formatCode>#,##0</c:formatCode>
                <c:ptCount val="9"/>
                <c:pt idx="0">
                  <c:v>678</c:v>
                </c:pt>
                <c:pt idx="1">
                  <c:v>678</c:v>
                </c:pt>
                <c:pt idx="2">
                  <c:v>742</c:v>
                </c:pt>
                <c:pt idx="3">
                  <c:v>775</c:v>
                </c:pt>
                <c:pt idx="4">
                  <c:v>769</c:v>
                </c:pt>
                <c:pt idx="5">
                  <c:v>769</c:v>
                </c:pt>
                <c:pt idx="6">
                  <c:v>795</c:v>
                </c:pt>
                <c:pt idx="7">
                  <c:v>833</c:v>
                </c:pt>
                <c:pt idx="8">
                  <c:v>833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Wind</c:v>
                </c:pt>
              </c:strCache>
            </c:strRef>
          </c:tx>
          <c:invertIfNegative val="0"/>
          <c:cat>
            <c:numRef>
              <c:f>Sheet1!$B$1:$J$1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Sheet1!$B$4:$J$4</c:f>
              <c:numCache>
                <c:formatCode>#,##0</c:formatCode>
                <c:ptCount val="9"/>
                <c:pt idx="0">
                  <c:v>1190</c:v>
                </c:pt>
                <c:pt idx="1">
                  <c:v>1237</c:v>
                </c:pt>
                <c:pt idx="2">
                  <c:v>1510</c:v>
                </c:pt>
                <c:pt idx="3">
                  <c:v>2654</c:v>
                </c:pt>
                <c:pt idx="4">
                  <c:v>3541</c:v>
                </c:pt>
                <c:pt idx="5">
                  <c:v>4316</c:v>
                </c:pt>
                <c:pt idx="6">
                  <c:v>5085</c:v>
                </c:pt>
                <c:pt idx="7">
                  <c:v>5696</c:v>
                </c:pt>
                <c:pt idx="8">
                  <c:v>6575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Other resources</c:v>
                </c:pt>
              </c:strCache>
            </c:strRef>
          </c:tx>
          <c:invertIfNegative val="0"/>
          <c:cat>
            <c:numRef>
              <c:f>Sheet1!$B$1:$J$1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Sheet1!$B$5:$J$5</c:f>
              <c:numCache>
                <c:formatCode>#,##0</c:formatCode>
                <c:ptCount val="9"/>
                <c:pt idx="0">
                  <c:v>51</c:v>
                </c:pt>
                <c:pt idx="1">
                  <c:v>51</c:v>
                </c:pt>
                <c:pt idx="2">
                  <c:v>52</c:v>
                </c:pt>
                <c:pt idx="3">
                  <c:v>134</c:v>
                </c:pt>
                <c:pt idx="4">
                  <c:v>230</c:v>
                </c:pt>
                <c:pt idx="5">
                  <c:v>282</c:v>
                </c:pt>
                <c:pt idx="6">
                  <c:v>310</c:v>
                </c:pt>
                <c:pt idx="7">
                  <c:v>473</c:v>
                </c:pt>
                <c:pt idx="8">
                  <c:v>439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181299072"/>
        <c:axId val="181510912"/>
      </c:barChart>
      <c:catAx>
        <c:axId val="181299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1510912"/>
        <c:crosses val="autoZero"/>
        <c:auto val="1"/>
        <c:lblAlgn val="ctr"/>
        <c:lblOffset val="100"/>
        <c:tickLblSkip val="2"/>
        <c:noMultiLvlLbl val="0"/>
      </c:catAx>
      <c:valAx>
        <c:axId val="181510912"/>
        <c:scaling>
          <c:orientation val="minMax"/>
        </c:scaling>
        <c:delete val="0"/>
        <c:axPos val="l"/>
        <c:majorGridlines>
          <c:spPr>
            <a:ln>
              <a:prstDash val="sysDot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altLang="ja-JP" dirty="0" smtClean="0"/>
                  <a:t>MW</a:t>
                </a:r>
                <a:endParaRPr lang="ja-JP" dirty="0"/>
              </a:p>
            </c:rich>
          </c:tx>
          <c:layout>
            <c:manualLayout>
              <c:xMode val="edge"/>
              <c:yMode val="edge"/>
              <c:x val="0.15873236307077063"/>
              <c:y val="1.0093019229878901E-3"/>
            </c:manualLayout>
          </c:layout>
          <c:overlay val="0"/>
        </c:title>
        <c:numFmt formatCode="#,##0;[Red]&quot;-&quot;#,##0" sourceLinked="0"/>
        <c:majorTickMark val="out"/>
        <c:minorTickMark val="none"/>
        <c:tickLblPos val="nextTo"/>
        <c:crossAx val="181299072"/>
        <c:crosses val="autoZero"/>
        <c:crossBetween val="between"/>
        <c:majorUnit val="4000"/>
      </c:valAx>
    </c:plotArea>
    <c:legend>
      <c:legendPos val="r"/>
      <c:layout>
        <c:manualLayout>
          <c:xMode val="edge"/>
          <c:yMode val="edge"/>
          <c:x val="0.26589684479502285"/>
          <c:y val="0"/>
          <c:w val="0.7341031552049776"/>
          <c:h val="0.10491140892923399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900"/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1050">
          <a:latin typeface="Meiryo UI" pitchFamily="50" charset="-128"/>
          <a:ea typeface="Meiryo UI" pitchFamily="50" charset="-128"/>
          <a:cs typeface="Meiryo UI" pitchFamily="50" charset="-128"/>
        </a:defRPr>
      </a:pPr>
      <a:endParaRPr lang="ja-JP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92E22-9A6C-44B6-BC10-2392B89E103B}" type="datetimeFigureOut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D1D8CF-9848-42F8-A6CE-FC305448E9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0345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137F8-EEDB-4F59-B30A-7E0FE31D7C5D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2F0319-8518-4812-8CF8-B5DD1CFA07B7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25366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0B74-81B9-4CE8-8870-81269E22255F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485565-7062-45A8-A3C5-340FE9D63B51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31832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1E56F-2C5F-4972-ABA3-83E048057705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D30E9F-8E6B-41A9-8BDB-0DFE1D220542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74014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pPr/>
              <a:t>2017/4/13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185051" y="188641"/>
            <a:ext cx="8774310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185348" y="6309321"/>
            <a:ext cx="8673897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185349" y="3104965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185051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185051" y="4365105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184639" y="764704"/>
            <a:ext cx="8774723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173800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08AC2-B072-4F78-A25B-37684EDEAF6F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A2513B-62A4-4C0C-B3BC-F9505667324E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370334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3C81F-1B16-4EB4-94B8-E4C0CE6F048E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9F36-5A63-4BAA-BA14-5577857F8742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9943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81B34-9CC5-47AA-8DB5-A34CAD567468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504B0A-090E-4CB6-9E3C-F60F175A8498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59868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DEE9-5B83-48CA-A1A6-598FB590C759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54E30C-EF10-4BAF-8CFE-DFC57482C429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91275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D1BE6-8989-4458-B82E-FC21F75894EB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D7323F-511E-4E8C-9E23-E4507E5697A6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40364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2BE79-658B-45F6-9485-092481352231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A188A5-96F2-47FA-AD4A-C38DEA0ACAD4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33217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A9D4E-03EF-46C4-9B64-9719565C87FA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D72E18-FB07-424F-A2F1-877E3B20775A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13803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C2CD7-0880-4E5E-8C75-334FDB9CF0D6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F87D14-7711-41E1-91A5-CD6459151B05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49452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D5669-C9D4-45B9-8F1F-11A22DDB4475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FC16FBFA-24A7-4E56-A85A-92D7AD93D0B7}" type="slidenum">
              <a:rPr lang="en-US" altLang="ja-JP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3017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8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グラフ 14"/>
          <p:cNvGraphicFramePr/>
          <p:nvPr>
            <p:extLst>
              <p:ext uri="{D42A27DB-BD31-4B8C-83A1-F6EECF244321}">
                <p14:modId xmlns:p14="http://schemas.microsoft.com/office/powerpoint/2010/main" val="3614668265"/>
              </p:ext>
            </p:extLst>
          </p:nvPr>
        </p:nvGraphicFramePr>
        <p:xfrm>
          <a:off x="1691680" y="2142047"/>
          <a:ext cx="5040560" cy="25739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テキスト ボックス 15"/>
          <p:cNvSpPr txBox="1"/>
          <p:nvPr/>
        </p:nvSpPr>
        <p:spPr>
          <a:xfrm>
            <a:off x="2904365" y="1792750"/>
            <a:ext cx="2730304" cy="33855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再生可能エネルギー</a:t>
            </a:r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3275856" y="2204864"/>
            <a:ext cx="993661" cy="1384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>
              <a:spcAft>
                <a:spcPts val="0"/>
              </a:spcAft>
            </a:pPr>
            <a:r>
              <a:rPr lang="ja-JP" sz="900" kern="100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その他</a:t>
            </a:r>
            <a:endParaRPr lang="ja-JP" sz="12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4427984" y="2225819"/>
            <a:ext cx="360040" cy="2120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900" kern="100" dirty="0" smtClean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風力</a:t>
            </a:r>
            <a:endParaRPr lang="ja-JP" sz="12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966941" y="2204864"/>
            <a:ext cx="757187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900" kern="100" dirty="0" smtClean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地熱</a:t>
            </a:r>
            <a:endParaRPr lang="ja-JP" sz="900" kern="100" dirty="0"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5885595" y="2208798"/>
            <a:ext cx="918653" cy="2120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900" kern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水力</a:t>
            </a:r>
            <a:endParaRPr lang="ja-JP" sz="12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307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</TotalTime>
  <Words>8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JPOWER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JPOWER GROUP</dc:creator>
  <cp:lastModifiedBy>METI</cp:lastModifiedBy>
  <cp:revision>32</cp:revision>
  <cp:lastPrinted>2017-03-31T06:27:01Z</cp:lastPrinted>
  <dcterms:created xsi:type="dcterms:W3CDTF">2017-03-30T00:56:35Z</dcterms:created>
  <dcterms:modified xsi:type="dcterms:W3CDTF">2017-04-13T07:45:30Z</dcterms:modified>
</cp:coreProperties>
</file>