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1002" y="-78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5.xml"/><Relationship Id="rId117" Type="http://schemas.openxmlformats.org/officeDocument/2006/relationships/tags" Target="../tags/tag116.xml"/><Relationship Id="rId21" Type="http://schemas.openxmlformats.org/officeDocument/2006/relationships/tags" Target="../tags/tag20.xml"/><Relationship Id="rId42" Type="http://schemas.openxmlformats.org/officeDocument/2006/relationships/tags" Target="../tags/tag41.xml"/><Relationship Id="rId47" Type="http://schemas.openxmlformats.org/officeDocument/2006/relationships/tags" Target="../tags/tag46.xml"/><Relationship Id="rId63" Type="http://schemas.openxmlformats.org/officeDocument/2006/relationships/tags" Target="../tags/tag62.xml"/><Relationship Id="rId68" Type="http://schemas.openxmlformats.org/officeDocument/2006/relationships/tags" Target="../tags/tag67.xml"/><Relationship Id="rId84" Type="http://schemas.openxmlformats.org/officeDocument/2006/relationships/tags" Target="../tags/tag83.xml"/><Relationship Id="rId89" Type="http://schemas.openxmlformats.org/officeDocument/2006/relationships/tags" Target="../tags/tag88.xml"/><Relationship Id="rId112" Type="http://schemas.openxmlformats.org/officeDocument/2006/relationships/tags" Target="../tags/tag111.xml"/><Relationship Id="rId133" Type="http://schemas.openxmlformats.org/officeDocument/2006/relationships/image" Target="../media/image6.emf"/><Relationship Id="rId138" Type="http://schemas.openxmlformats.org/officeDocument/2006/relationships/oleObject" Target="../embeddings/oleObject9.bin"/><Relationship Id="rId16" Type="http://schemas.openxmlformats.org/officeDocument/2006/relationships/tags" Target="../tags/tag15.xml"/><Relationship Id="rId107" Type="http://schemas.openxmlformats.org/officeDocument/2006/relationships/tags" Target="../tags/tag106.xml"/><Relationship Id="rId11" Type="http://schemas.openxmlformats.org/officeDocument/2006/relationships/tags" Target="../tags/tag10.xml"/><Relationship Id="rId32" Type="http://schemas.openxmlformats.org/officeDocument/2006/relationships/tags" Target="../tags/tag31.xml"/><Relationship Id="rId37" Type="http://schemas.openxmlformats.org/officeDocument/2006/relationships/tags" Target="../tags/tag36.xml"/><Relationship Id="rId53" Type="http://schemas.openxmlformats.org/officeDocument/2006/relationships/tags" Target="../tags/tag52.xml"/><Relationship Id="rId58" Type="http://schemas.openxmlformats.org/officeDocument/2006/relationships/tags" Target="../tags/tag57.xml"/><Relationship Id="rId74" Type="http://schemas.openxmlformats.org/officeDocument/2006/relationships/tags" Target="../tags/tag73.xml"/><Relationship Id="rId79" Type="http://schemas.openxmlformats.org/officeDocument/2006/relationships/tags" Target="../tags/tag78.xml"/><Relationship Id="rId102" Type="http://schemas.openxmlformats.org/officeDocument/2006/relationships/tags" Target="../tags/tag101.xml"/><Relationship Id="rId123" Type="http://schemas.openxmlformats.org/officeDocument/2006/relationships/image" Target="../media/image1.emf"/><Relationship Id="rId128" Type="http://schemas.openxmlformats.org/officeDocument/2006/relationships/oleObject" Target="../embeddings/oleObject4.bin"/><Relationship Id="rId144" Type="http://schemas.openxmlformats.org/officeDocument/2006/relationships/oleObject" Target="../embeddings/oleObject12.bin"/><Relationship Id="rId5" Type="http://schemas.openxmlformats.org/officeDocument/2006/relationships/tags" Target="../tags/tag4.xml"/><Relationship Id="rId90" Type="http://schemas.openxmlformats.org/officeDocument/2006/relationships/tags" Target="../tags/tag89.xml"/><Relationship Id="rId95" Type="http://schemas.openxmlformats.org/officeDocument/2006/relationships/tags" Target="../tags/tag94.xml"/><Relationship Id="rId22" Type="http://schemas.openxmlformats.org/officeDocument/2006/relationships/tags" Target="../tags/tag21.xml"/><Relationship Id="rId27" Type="http://schemas.openxmlformats.org/officeDocument/2006/relationships/tags" Target="../tags/tag26.xml"/><Relationship Id="rId43" Type="http://schemas.openxmlformats.org/officeDocument/2006/relationships/tags" Target="../tags/tag42.xml"/><Relationship Id="rId48" Type="http://schemas.openxmlformats.org/officeDocument/2006/relationships/tags" Target="../tags/tag47.xml"/><Relationship Id="rId64" Type="http://schemas.openxmlformats.org/officeDocument/2006/relationships/tags" Target="../tags/tag63.xml"/><Relationship Id="rId69" Type="http://schemas.openxmlformats.org/officeDocument/2006/relationships/tags" Target="../tags/tag68.xml"/><Relationship Id="rId113" Type="http://schemas.openxmlformats.org/officeDocument/2006/relationships/tags" Target="../tags/tag112.xml"/><Relationship Id="rId118" Type="http://schemas.openxmlformats.org/officeDocument/2006/relationships/tags" Target="../tags/tag117.xml"/><Relationship Id="rId134" Type="http://schemas.openxmlformats.org/officeDocument/2006/relationships/oleObject" Target="../embeddings/oleObject7.bin"/><Relationship Id="rId139" Type="http://schemas.openxmlformats.org/officeDocument/2006/relationships/image" Target="../media/image9.emf"/><Relationship Id="rId80" Type="http://schemas.openxmlformats.org/officeDocument/2006/relationships/tags" Target="../tags/tag79.xml"/><Relationship Id="rId85" Type="http://schemas.openxmlformats.org/officeDocument/2006/relationships/tags" Target="../tags/tag84.xml"/><Relationship Id="rId3" Type="http://schemas.openxmlformats.org/officeDocument/2006/relationships/tags" Target="../tags/tag2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5" Type="http://schemas.openxmlformats.org/officeDocument/2006/relationships/tags" Target="../tags/tag24.xml"/><Relationship Id="rId33" Type="http://schemas.openxmlformats.org/officeDocument/2006/relationships/tags" Target="../tags/tag32.xml"/><Relationship Id="rId38" Type="http://schemas.openxmlformats.org/officeDocument/2006/relationships/tags" Target="../tags/tag37.xml"/><Relationship Id="rId46" Type="http://schemas.openxmlformats.org/officeDocument/2006/relationships/tags" Target="../tags/tag45.xml"/><Relationship Id="rId59" Type="http://schemas.openxmlformats.org/officeDocument/2006/relationships/tags" Target="../tags/tag58.xml"/><Relationship Id="rId67" Type="http://schemas.openxmlformats.org/officeDocument/2006/relationships/tags" Target="../tags/tag66.xml"/><Relationship Id="rId103" Type="http://schemas.openxmlformats.org/officeDocument/2006/relationships/tags" Target="../tags/tag102.xml"/><Relationship Id="rId108" Type="http://schemas.openxmlformats.org/officeDocument/2006/relationships/tags" Target="../tags/tag107.xml"/><Relationship Id="rId116" Type="http://schemas.openxmlformats.org/officeDocument/2006/relationships/tags" Target="../tags/tag115.xml"/><Relationship Id="rId124" Type="http://schemas.openxmlformats.org/officeDocument/2006/relationships/oleObject" Target="../embeddings/oleObject2.bin"/><Relationship Id="rId129" Type="http://schemas.openxmlformats.org/officeDocument/2006/relationships/image" Target="../media/image4.emf"/><Relationship Id="rId137" Type="http://schemas.openxmlformats.org/officeDocument/2006/relationships/image" Target="../media/image8.emf"/><Relationship Id="rId20" Type="http://schemas.openxmlformats.org/officeDocument/2006/relationships/tags" Target="../tags/tag19.xml"/><Relationship Id="rId41" Type="http://schemas.openxmlformats.org/officeDocument/2006/relationships/tags" Target="../tags/tag40.xml"/><Relationship Id="rId54" Type="http://schemas.openxmlformats.org/officeDocument/2006/relationships/tags" Target="../tags/tag53.xml"/><Relationship Id="rId62" Type="http://schemas.openxmlformats.org/officeDocument/2006/relationships/tags" Target="../tags/tag61.xml"/><Relationship Id="rId70" Type="http://schemas.openxmlformats.org/officeDocument/2006/relationships/tags" Target="../tags/tag69.xml"/><Relationship Id="rId75" Type="http://schemas.openxmlformats.org/officeDocument/2006/relationships/tags" Target="../tags/tag74.xml"/><Relationship Id="rId83" Type="http://schemas.openxmlformats.org/officeDocument/2006/relationships/tags" Target="../tags/tag82.xml"/><Relationship Id="rId88" Type="http://schemas.openxmlformats.org/officeDocument/2006/relationships/tags" Target="../tags/tag87.xml"/><Relationship Id="rId91" Type="http://schemas.openxmlformats.org/officeDocument/2006/relationships/tags" Target="../tags/tag90.xml"/><Relationship Id="rId96" Type="http://schemas.openxmlformats.org/officeDocument/2006/relationships/tags" Target="../tags/tag95.xml"/><Relationship Id="rId111" Type="http://schemas.openxmlformats.org/officeDocument/2006/relationships/tags" Target="../tags/tag110.xml"/><Relationship Id="rId132" Type="http://schemas.openxmlformats.org/officeDocument/2006/relationships/oleObject" Target="../embeddings/oleObject6.bin"/><Relationship Id="rId140" Type="http://schemas.openxmlformats.org/officeDocument/2006/relationships/oleObject" Target="../embeddings/oleObject10.bin"/><Relationship Id="rId145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5" Type="http://schemas.openxmlformats.org/officeDocument/2006/relationships/tags" Target="../tags/tag14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36" Type="http://schemas.openxmlformats.org/officeDocument/2006/relationships/tags" Target="../tags/tag35.xml"/><Relationship Id="rId49" Type="http://schemas.openxmlformats.org/officeDocument/2006/relationships/tags" Target="../tags/tag48.xml"/><Relationship Id="rId57" Type="http://schemas.openxmlformats.org/officeDocument/2006/relationships/tags" Target="../tags/tag56.xml"/><Relationship Id="rId106" Type="http://schemas.openxmlformats.org/officeDocument/2006/relationships/tags" Target="../tags/tag105.xml"/><Relationship Id="rId114" Type="http://schemas.openxmlformats.org/officeDocument/2006/relationships/tags" Target="../tags/tag113.xml"/><Relationship Id="rId119" Type="http://schemas.openxmlformats.org/officeDocument/2006/relationships/slideLayout" Target="../slideLayouts/slideLayout1.xml"/><Relationship Id="rId127" Type="http://schemas.openxmlformats.org/officeDocument/2006/relationships/image" Target="../media/image3.emf"/><Relationship Id="rId10" Type="http://schemas.openxmlformats.org/officeDocument/2006/relationships/tags" Target="../tags/tag9.xml"/><Relationship Id="rId31" Type="http://schemas.openxmlformats.org/officeDocument/2006/relationships/tags" Target="../tags/tag30.xml"/><Relationship Id="rId44" Type="http://schemas.openxmlformats.org/officeDocument/2006/relationships/tags" Target="../tags/tag43.xml"/><Relationship Id="rId52" Type="http://schemas.openxmlformats.org/officeDocument/2006/relationships/tags" Target="../tags/tag51.xml"/><Relationship Id="rId60" Type="http://schemas.openxmlformats.org/officeDocument/2006/relationships/tags" Target="../tags/tag59.xml"/><Relationship Id="rId65" Type="http://schemas.openxmlformats.org/officeDocument/2006/relationships/tags" Target="../tags/tag64.xml"/><Relationship Id="rId73" Type="http://schemas.openxmlformats.org/officeDocument/2006/relationships/tags" Target="../tags/tag72.xml"/><Relationship Id="rId78" Type="http://schemas.openxmlformats.org/officeDocument/2006/relationships/tags" Target="../tags/tag77.xml"/><Relationship Id="rId81" Type="http://schemas.openxmlformats.org/officeDocument/2006/relationships/tags" Target="../tags/tag80.xml"/><Relationship Id="rId86" Type="http://schemas.openxmlformats.org/officeDocument/2006/relationships/tags" Target="../tags/tag85.xml"/><Relationship Id="rId94" Type="http://schemas.openxmlformats.org/officeDocument/2006/relationships/tags" Target="../tags/tag93.xml"/><Relationship Id="rId99" Type="http://schemas.openxmlformats.org/officeDocument/2006/relationships/tags" Target="../tags/tag98.xml"/><Relationship Id="rId101" Type="http://schemas.openxmlformats.org/officeDocument/2006/relationships/tags" Target="../tags/tag100.xml"/><Relationship Id="rId122" Type="http://schemas.openxmlformats.org/officeDocument/2006/relationships/oleObject" Target="../embeddings/oleObject1.bin"/><Relationship Id="rId130" Type="http://schemas.openxmlformats.org/officeDocument/2006/relationships/oleObject" Target="../embeddings/oleObject5.bin"/><Relationship Id="rId135" Type="http://schemas.openxmlformats.org/officeDocument/2006/relationships/image" Target="../media/image7.emf"/><Relationship Id="rId143" Type="http://schemas.openxmlformats.org/officeDocument/2006/relationships/image" Target="../media/image11.emf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39" Type="http://schemas.openxmlformats.org/officeDocument/2006/relationships/tags" Target="../tags/tag38.xml"/><Relationship Id="rId109" Type="http://schemas.openxmlformats.org/officeDocument/2006/relationships/tags" Target="../tags/tag108.xml"/><Relationship Id="rId34" Type="http://schemas.openxmlformats.org/officeDocument/2006/relationships/tags" Target="../tags/tag33.xml"/><Relationship Id="rId50" Type="http://schemas.openxmlformats.org/officeDocument/2006/relationships/tags" Target="../tags/tag49.xml"/><Relationship Id="rId55" Type="http://schemas.openxmlformats.org/officeDocument/2006/relationships/tags" Target="../tags/tag54.xml"/><Relationship Id="rId76" Type="http://schemas.openxmlformats.org/officeDocument/2006/relationships/tags" Target="../tags/tag75.xml"/><Relationship Id="rId97" Type="http://schemas.openxmlformats.org/officeDocument/2006/relationships/tags" Target="../tags/tag96.xml"/><Relationship Id="rId104" Type="http://schemas.openxmlformats.org/officeDocument/2006/relationships/tags" Target="../tags/tag103.xml"/><Relationship Id="rId120" Type="http://schemas.openxmlformats.org/officeDocument/2006/relationships/image" Target="../media/image13.png"/><Relationship Id="rId125" Type="http://schemas.openxmlformats.org/officeDocument/2006/relationships/image" Target="../media/image2.emf"/><Relationship Id="rId141" Type="http://schemas.openxmlformats.org/officeDocument/2006/relationships/image" Target="../media/image10.emf"/><Relationship Id="rId146" Type="http://schemas.openxmlformats.org/officeDocument/2006/relationships/image" Target="../media/image15.png"/><Relationship Id="rId7" Type="http://schemas.openxmlformats.org/officeDocument/2006/relationships/tags" Target="../tags/tag6.xml"/><Relationship Id="rId71" Type="http://schemas.openxmlformats.org/officeDocument/2006/relationships/tags" Target="../tags/tag70.xml"/><Relationship Id="rId92" Type="http://schemas.openxmlformats.org/officeDocument/2006/relationships/tags" Target="../tags/tag91.xml"/><Relationship Id="rId2" Type="http://schemas.openxmlformats.org/officeDocument/2006/relationships/tags" Target="../tags/tag1.xml"/><Relationship Id="rId29" Type="http://schemas.openxmlformats.org/officeDocument/2006/relationships/tags" Target="../tags/tag28.xml"/><Relationship Id="rId24" Type="http://schemas.openxmlformats.org/officeDocument/2006/relationships/tags" Target="../tags/tag23.xml"/><Relationship Id="rId40" Type="http://schemas.openxmlformats.org/officeDocument/2006/relationships/tags" Target="../tags/tag39.xml"/><Relationship Id="rId45" Type="http://schemas.openxmlformats.org/officeDocument/2006/relationships/tags" Target="../tags/tag44.xml"/><Relationship Id="rId66" Type="http://schemas.openxmlformats.org/officeDocument/2006/relationships/tags" Target="../tags/tag65.xml"/><Relationship Id="rId87" Type="http://schemas.openxmlformats.org/officeDocument/2006/relationships/tags" Target="../tags/tag86.xml"/><Relationship Id="rId110" Type="http://schemas.openxmlformats.org/officeDocument/2006/relationships/tags" Target="../tags/tag109.xml"/><Relationship Id="rId115" Type="http://schemas.openxmlformats.org/officeDocument/2006/relationships/tags" Target="../tags/tag114.xml"/><Relationship Id="rId131" Type="http://schemas.openxmlformats.org/officeDocument/2006/relationships/image" Target="../media/image5.emf"/><Relationship Id="rId136" Type="http://schemas.openxmlformats.org/officeDocument/2006/relationships/oleObject" Target="../embeddings/oleObject8.bin"/><Relationship Id="rId61" Type="http://schemas.openxmlformats.org/officeDocument/2006/relationships/tags" Target="../tags/tag60.xml"/><Relationship Id="rId82" Type="http://schemas.openxmlformats.org/officeDocument/2006/relationships/tags" Target="../tags/tag81.xml"/><Relationship Id="rId19" Type="http://schemas.openxmlformats.org/officeDocument/2006/relationships/tags" Target="../tags/tag18.xml"/><Relationship Id="rId14" Type="http://schemas.openxmlformats.org/officeDocument/2006/relationships/tags" Target="../tags/tag13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56" Type="http://schemas.openxmlformats.org/officeDocument/2006/relationships/tags" Target="../tags/tag55.xml"/><Relationship Id="rId77" Type="http://schemas.openxmlformats.org/officeDocument/2006/relationships/tags" Target="../tags/tag76.xml"/><Relationship Id="rId100" Type="http://schemas.openxmlformats.org/officeDocument/2006/relationships/tags" Target="../tags/tag99.xml"/><Relationship Id="rId105" Type="http://schemas.openxmlformats.org/officeDocument/2006/relationships/tags" Target="../tags/tag104.xml"/><Relationship Id="rId126" Type="http://schemas.openxmlformats.org/officeDocument/2006/relationships/oleObject" Target="../embeddings/oleObject3.bin"/><Relationship Id="rId147" Type="http://schemas.openxmlformats.org/officeDocument/2006/relationships/image" Target="../media/image16.png"/><Relationship Id="rId8" Type="http://schemas.openxmlformats.org/officeDocument/2006/relationships/tags" Target="../tags/tag7.xml"/><Relationship Id="rId51" Type="http://schemas.openxmlformats.org/officeDocument/2006/relationships/tags" Target="../tags/tag50.xml"/><Relationship Id="rId72" Type="http://schemas.openxmlformats.org/officeDocument/2006/relationships/tags" Target="../tags/tag71.xml"/><Relationship Id="rId93" Type="http://schemas.openxmlformats.org/officeDocument/2006/relationships/tags" Target="../tags/tag92.xml"/><Relationship Id="rId98" Type="http://schemas.openxmlformats.org/officeDocument/2006/relationships/tags" Target="../tags/tag97.xml"/><Relationship Id="rId121" Type="http://schemas.openxmlformats.org/officeDocument/2006/relationships/image" Target="../media/image14.png"/><Relationship Id="rId142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正方形/長方形 201"/>
          <p:cNvSpPr/>
          <p:nvPr/>
        </p:nvSpPr>
        <p:spPr>
          <a:xfrm>
            <a:off x="1776155" y="5734050"/>
            <a:ext cx="468000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05" name="正方形/長方形 204"/>
          <p:cNvSpPr/>
          <p:nvPr/>
        </p:nvSpPr>
        <p:spPr>
          <a:xfrm>
            <a:off x="1776155" y="4967288"/>
            <a:ext cx="298800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06" name="正方形/長方形 205"/>
          <p:cNvSpPr/>
          <p:nvPr/>
        </p:nvSpPr>
        <p:spPr>
          <a:xfrm>
            <a:off x="1776155" y="2659566"/>
            <a:ext cx="460800" cy="769938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07" name="正方形/長方形 206"/>
          <p:cNvSpPr/>
          <p:nvPr/>
        </p:nvSpPr>
        <p:spPr>
          <a:xfrm>
            <a:off x="1776155" y="1897063"/>
            <a:ext cx="338400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08" name="正方形/長方形 207"/>
          <p:cNvSpPr/>
          <p:nvPr/>
        </p:nvSpPr>
        <p:spPr>
          <a:xfrm>
            <a:off x="29977" y="1897063"/>
            <a:ext cx="720000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EDF</a:t>
            </a: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09" name="正方形/長方形 208"/>
          <p:cNvSpPr/>
          <p:nvPr/>
        </p:nvSpPr>
        <p:spPr>
          <a:xfrm>
            <a:off x="29977" y="2659566"/>
            <a:ext cx="720000" cy="77051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Engie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10" name="正方形/長方形 209"/>
          <p:cNvSpPr/>
          <p:nvPr/>
        </p:nvSpPr>
        <p:spPr>
          <a:xfrm>
            <a:off x="29977" y="4967288"/>
            <a:ext cx="720000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RWE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11" name="正方形/長方形 210"/>
          <p:cNvSpPr/>
          <p:nvPr/>
        </p:nvSpPr>
        <p:spPr>
          <a:xfrm>
            <a:off x="29977" y="5734050"/>
            <a:ext cx="720000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E.ON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pic>
        <p:nvPicPr>
          <p:cNvPr id="212" name="Picture 4"/>
          <p:cNvPicPr>
            <a:picLocks noChangeAspect="1" noChangeArrowheads="1"/>
          </p:cNvPicPr>
          <p:nvPr/>
        </p:nvPicPr>
        <p:blipFill>
          <a:blip r:embed="rId1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5" y="4975225"/>
            <a:ext cx="382350" cy="21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3" name="Picture 5"/>
          <p:cNvPicPr>
            <a:picLocks noChangeAspect="1" noChangeArrowheads="1"/>
          </p:cNvPicPr>
          <p:nvPr/>
        </p:nvPicPr>
        <p:blipFill>
          <a:blip r:embed="rId1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6" y="1905000"/>
            <a:ext cx="361706" cy="2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" name="正方形/長方形 213"/>
          <p:cNvSpPr/>
          <p:nvPr/>
        </p:nvSpPr>
        <p:spPr>
          <a:xfrm>
            <a:off x="749978" y="1897063"/>
            <a:ext cx="1026901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15" name="正方形/長方形 214"/>
          <p:cNvSpPr/>
          <p:nvPr/>
        </p:nvSpPr>
        <p:spPr>
          <a:xfrm>
            <a:off x="749978" y="2659566"/>
            <a:ext cx="1026901" cy="77051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16" name="正方形/長方形 215"/>
          <p:cNvSpPr/>
          <p:nvPr/>
        </p:nvSpPr>
        <p:spPr>
          <a:xfrm>
            <a:off x="749978" y="4967288"/>
            <a:ext cx="1026901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17" name="正方形/長方形 216"/>
          <p:cNvSpPr/>
          <p:nvPr/>
        </p:nvSpPr>
        <p:spPr>
          <a:xfrm>
            <a:off x="749978" y="5734050"/>
            <a:ext cx="1026901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18" name="正方形/長方形 217"/>
          <p:cNvSpPr/>
          <p:nvPr/>
        </p:nvSpPr>
        <p:spPr>
          <a:xfrm>
            <a:off x="1776155" y="1897063"/>
            <a:ext cx="720000" cy="766511"/>
          </a:xfrm>
          <a:prstGeom prst="rect">
            <a:avLst/>
          </a:prstGeom>
          <a:noFill/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47%</a:t>
            </a: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19" name="正方形/長方形 218"/>
          <p:cNvSpPr/>
          <p:nvPr/>
        </p:nvSpPr>
        <p:spPr>
          <a:xfrm>
            <a:off x="1776155" y="2659566"/>
            <a:ext cx="720000" cy="770517"/>
          </a:xfrm>
          <a:prstGeom prst="rect">
            <a:avLst/>
          </a:prstGeom>
          <a:noFill/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64%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20" name="正方形/長方形 219"/>
          <p:cNvSpPr/>
          <p:nvPr/>
        </p:nvSpPr>
        <p:spPr>
          <a:xfrm>
            <a:off x="1776155" y="4967288"/>
            <a:ext cx="720000" cy="766511"/>
          </a:xfrm>
          <a:prstGeom prst="rect">
            <a:avLst/>
          </a:prstGeom>
          <a:noFill/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kern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43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%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21" name="正方形/長方形 220"/>
          <p:cNvSpPr/>
          <p:nvPr/>
        </p:nvSpPr>
        <p:spPr>
          <a:xfrm>
            <a:off x="1776155" y="5734050"/>
            <a:ext cx="720000" cy="766511"/>
          </a:xfrm>
          <a:prstGeom prst="rect">
            <a:avLst/>
          </a:prstGeom>
          <a:noFill/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65%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222" name="正方形/長方形 221"/>
          <p:cNvSpPr/>
          <p:nvPr/>
        </p:nvSpPr>
        <p:spPr>
          <a:xfrm>
            <a:off x="1776155" y="1556792"/>
            <a:ext cx="720000" cy="340454"/>
          </a:xfrm>
          <a:prstGeom prst="rect">
            <a:avLst/>
          </a:prstGeom>
          <a:solidFill>
            <a:srgbClr val="004785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売上高海外比率（％）</a:t>
            </a:r>
          </a:p>
        </p:txBody>
      </p:sp>
      <p:sp>
        <p:nvSpPr>
          <p:cNvPr id="223" name="正方形/長方形 222"/>
          <p:cNvSpPr/>
          <p:nvPr/>
        </p:nvSpPr>
        <p:spPr>
          <a:xfrm>
            <a:off x="749978" y="1556792"/>
            <a:ext cx="1026901" cy="340454"/>
          </a:xfrm>
          <a:prstGeom prst="rect">
            <a:avLst/>
          </a:prstGeom>
          <a:solidFill>
            <a:srgbClr val="004785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売上規模</a:t>
            </a:r>
            <a:r>
              <a: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itchFamily="34" charset="0"/>
              </a:rPr>
              <a:t>/</a:t>
            </a:r>
            <a:br>
              <a: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itchFamily="34" charset="0"/>
              </a:rPr>
            </a:br>
            <a:r>
              <a: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営業利益率（％）</a:t>
            </a:r>
          </a:p>
        </p:txBody>
      </p:sp>
      <p:grpSp>
        <p:nvGrpSpPr>
          <p:cNvPr id="224" name="グループ化 223"/>
          <p:cNvGrpSpPr/>
          <p:nvPr/>
        </p:nvGrpSpPr>
        <p:grpSpPr>
          <a:xfrm>
            <a:off x="2495053" y="1556792"/>
            <a:ext cx="2053748" cy="4943769"/>
            <a:chOff x="2131627" y="1556792"/>
            <a:chExt cx="2053748" cy="4943769"/>
          </a:xfrm>
        </p:grpSpPr>
        <p:sp>
          <p:nvSpPr>
            <p:cNvPr id="270" name="正方形/長方形 269"/>
            <p:cNvSpPr/>
            <p:nvPr/>
          </p:nvSpPr>
          <p:spPr>
            <a:xfrm>
              <a:off x="2131627" y="1897063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280" name="正方形/長方形 279"/>
            <p:cNvSpPr/>
            <p:nvPr/>
          </p:nvSpPr>
          <p:spPr>
            <a:xfrm>
              <a:off x="2131627" y="3430083"/>
              <a:ext cx="1026901" cy="7705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281" name="正方形/長方形 280"/>
            <p:cNvSpPr/>
            <p:nvPr/>
          </p:nvSpPr>
          <p:spPr>
            <a:xfrm>
              <a:off x="2131627" y="2659566"/>
              <a:ext cx="1026901" cy="77051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289" name="正方形/長方形 288"/>
            <p:cNvSpPr/>
            <p:nvPr/>
          </p:nvSpPr>
          <p:spPr>
            <a:xfrm>
              <a:off x="2131627" y="4967288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290" name="正方形/長方形 289"/>
            <p:cNvSpPr/>
            <p:nvPr/>
          </p:nvSpPr>
          <p:spPr>
            <a:xfrm>
              <a:off x="2131627" y="5734050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291" name="正方形/長方形 290"/>
            <p:cNvSpPr/>
            <p:nvPr/>
          </p:nvSpPr>
          <p:spPr>
            <a:xfrm>
              <a:off x="2131627" y="4200584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292" name="正方形/長方形 291"/>
            <p:cNvSpPr/>
            <p:nvPr/>
          </p:nvSpPr>
          <p:spPr>
            <a:xfrm>
              <a:off x="3158474" y="1897063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302" name="正方形/長方形 301"/>
            <p:cNvSpPr/>
            <p:nvPr/>
          </p:nvSpPr>
          <p:spPr>
            <a:xfrm>
              <a:off x="3158474" y="3430083"/>
              <a:ext cx="1026901" cy="77050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303" name="正方形/長方形 302"/>
            <p:cNvSpPr/>
            <p:nvPr/>
          </p:nvSpPr>
          <p:spPr>
            <a:xfrm>
              <a:off x="3158474" y="2659566"/>
              <a:ext cx="1026901" cy="77051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304" name="正方形/長方形 303"/>
            <p:cNvSpPr/>
            <p:nvPr/>
          </p:nvSpPr>
          <p:spPr>
            <a:xfrm>
              <a:off x="3158474" y="4967288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3158474" y="5734050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313" name="正方形/長方形 312"/>
            <p:cNvSpPr/>
            <p:nvPr/>
          </p:nvSpPr>
          <p:spPr>
            <a:xfrm>
              <a:off x="3158474" y="4200584"/>
              <a:ext cx="1026901" cy="7665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314" name="正方形/長方形 313"/>
            <p:cNvSpPr/>
            <p:nvPr/>
          </p:nvSpPr>
          <p:spPr>
            <a:xfrm>
              <a:off x="2131627" y="1727019"/>
              <a:ext cx="1026901" cy="170929"/>
            </a:xfrm>
            <a:prstGeom prst="rect">
              <a:avLst/>
            </a:prstGeom>
            <a:solidFill>
              <a:srgbClr val="C0D8E6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4785"/>
                  </a:solidFill>
                  <a:effectLst/>
                  <a:uLnTx/>
                  <a:uFillTx/>
                  <a:latin typeface="+mn-ea"/>
                  <a:cs typeface="Arial" pitchFamily="34" charset="0"/>
                </a:rPr>
                <a:t>設備容量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4785"/>
                  </a:solidFill>
                  <a:effectLst/>
                  <a:uLnTx/>
                  <a:uFillTx/>
                  <a:latin typeface="+mn-ea"/>
                  <a:cs typeface="Arial" pitchFamily="34" charset="0"/>
                </a:rPr>
                <a:t>(%)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  <p:sp>
          <p:nvSpPr>
            <p:cNvPr id="315" name="正方形/長方形 314"/>
            <p:cNvSpPr/>
            <p:nvPr/>
          </p:nvSpPr>
          <p:spPr>
            <a:xfrm>
              <a:off x="3158474" y="1727019"/>
              <a:ext cx="1026901" cy="170929"/>
            </a:xfrm>
            <a:prstGeom prst="rect">
              <a:avLst/>
            </a:prstGeom>
            <a:solidFill>
              <a:srgbClr val="C0D8E6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-150" normalizeH="0" baseline="0" noProof="0" dirty="0" smtClean="0">
                  <a:ln>
                    <a:noFill/>
                  </a:ln>
                  <a:solidFill>
                    <a:srgbClr val="004785"/>
                  </a:solidFill>
                  <a:effectLst/>
                  <a:uLnTx/>
                  <a:uFillTx/>
                  <a:latin typeface="+mn-ea"/>
                  <a:cs typeface="Arial" pitchFamily="34" charset="0"/>
                </a:rPr>
                <a:t>発電電力量（％）</a:t>
              </a:r>
            </a:p>
          </p:txBody>
        </p:sp>
        <p:sp>
          <p:nvSpPr>
            <p:cNvPr id="316" name="正方形/長方形 315"/>
            <p:cNvSpPr/>
            <p:nvPr/>
          </p:nvSpPr>
          <p:spPr>
            <a:xfrm>
              <a:off x="2131627" y="1556792"/>
              <a:ext cx="2053748" cy="170227"/>
            </a:xfrm>
            <a:prstGeom prst="rect">
              <a:avLst/>
            </a:prstGeom>
            <a:solidFill>
              <a:srgbClr val="004785"/>
            </a:solidFill>
            <a:ln w="12700" cap="flat" cmpd="sng" algn="ctr">
              <a:solidFill>
                <a:srgbClr val="969696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Arial" pitchFamily="34" charset="0"/>
                </a:rPr>
                <a:t>電源構成</a:t>
              </a:r>
              <a:r>
                <a:rPr kumimoji="0" lang="en-US" altLang="ja-JP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ea"/>
                  <a:cs typeface="Arial" pitchFamily="34" charset="0"/>
                </a:rPr>
                <a:t>(2015)</a:t>
              </a:r>
              <a:endPara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itchFamily="34" charset="0"/>
              </a:endParaRPr>
            </a:p>
          </p:txBody>
        </p:sp>
      </p:grpSp>
      <p:sp>
        <p:nvSpPr>
          <p:cNvPr id="324" name="正方形/長方形 323"/>
          <p:cNvSpPr/>
          <p:nvPr/>
        </p:nvSpPr>
        <p:spPr>
          <a:xfrm>
            <a:off x="749978" y="1897063"/>
            <a:ext cx="666000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26" name="正方形/長方形 325"/>
          <p:cNvSpPr/>
          <p:nvPr/>
        </p:nvSpPr>
        <p:spPr>
          <a:xfrm>
            <a:off x="749978" y="2659566"/>
            <a:ext cx="576000" cy="770517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27" name="正方形/長方形 326"/>
          <p:cNvSpPr/>
          <p:nvPr/>
        </p:nvSpPr>
        <p:spPr>
          <a:xfrm>
            <a:off x="749979" y="4967288"/>
            <a:ext cx="432000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28" name="正方形/長方形 327"/>
          <p:cNvSpPr/>
          <p:nvPr/>
        </p:nvSpPr>
        <p:spPr>
          <a:xfrm>
            <a:off x="749977" y="5734050"/>
            <a:ext cx="944345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58" name="テキスト ボックス 357"/>
          <p:cNvSpPr txBox="1"/>
          <p:nvPr/>
        </p:nvSpPr>
        <p:spPr>
          <a:xfrm>
            <a:off x="848089" y="5905500"/>
            <a:ext cx="830677" cy="477054"/>
          </a:xfrm>
          <a:prstGeom prst="rect">
            <a:avLst/>
          </a:prstGeom>
          <a:ln w="12700">
            <a:noFill/>
          </a:ln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1000" dirty="0">
                <a:solidFill>
                  <a:srgbClr val="004785"/>
                </a:solidFill>
                <a:latin typeface="+mn-ea"/>
                <a:cs typeface="Arial" pitchFamily="34" charset="0"/>
              </a:rPr>
              <a:t>1,162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億</a:t>
            </a:r>
            <a:r>
              <a:rPr lang="ja-JP" altLang="en-US" sz="1000" dirty="0">
                <a:solidFill>
                  <a:srgbClr val="004785"/>
                </a:solidFill>
                <a:latin typeface="+mn-ea"/>
                <a:cs typeface="Arial" pitchFamily="34" charset="0"/>
              </a:rPr>
              <a:t>€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（</a:t>
            </a: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-4.4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％）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</p:txBody>
      </p:sp>
      <p:sp>
        <p:nvSpPr>
          <p:cNvPr id="359" name="テキスト ボックス 358"/>
          <p:cNvSpPr txBox="1"/>
          <p:nvPr/>
        </p:nvSpPr>
        <p:spPr>
          <a:xfrm>
            <a:off x="876142" y="2027238"/>
            <a:ext cx="774572" cy="477054"/>
          </a:xfrm>
          <a:prstGeom prst="rect">
            <a:avLst/>
          </a:prstGeom>
          <a:ln w="12700">
            <a:noFill/>
          </a:ln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750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億</a:t>
            </a:r>
            <a:r>
              <a:rPr lang="ja-JP" altLang="en-US" sz="1000" dirty="0">
                <a:solidFill>
                  <a:srgbClr val="004785"/>
                </a:solidFill>
                <a:latin typeface="+mn-ea"/>
                <a:cs typeface="Arial" pitchFamily="34" charset="0"/>
              </a:rPr>
              <a:t>€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（</a:t>
            </a: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6.0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％）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</p:txBody>
      </p:sp>
      <p:sp>
        <p:nvSpPr>
          <p:cNvPr id="360" name="テキスト ボックス 359"/>
          <p:cNvSpPr txBox="1"/>
          <p:nvPr/>
        </p:nvSpPr>
        <p:spPr>
          <a:xfrm>
            <a:off x="848090" y="2807204"/>
            <a:ext cx="830677" cy="477054"/>
          </a:xfrm>
          <a:prstGeom prst="rect">
            <a:avLst/>
          </a:prstGeom>
          <a:ln w="12700">
            <a:noFill/>
          </a:ln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699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億</a:t>
            </a:r>
            <a:r>
              <a:rPr lang="ja-JP" altLang="en-US" sz="1000" dirty="0">
                <a:solidFill>
                  <a:srgbClr val="004785"/>
                </a:solidFill>
                <a:latin typeface="+mn-ea"/>
                <a:cs typeface="Arial" pitchFamily="34" charset="0"/>
              </a:rPr>
              <a:t>€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（</a:t>
            </a: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-4.4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％）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</p:txBody>
      </p:sp>
      <p:sp>
        <p:nvSpPr>
          <p:cNvPr id="368" name="テキスト ボックス 367"/>
          <p:cNvSpPr txBox="1"/>
          <p:nvPr/>
        </p:nvSpPr>
        <p:spPr>
          <a:xfrm>
            <a:off x="876142" y="5067300"/>
            <a:ext cx="774572" cy="477054"/>
          </a:xfrm>
          <a:prstGeom prst="rect">
            <a:avLst/>
          </a:prstGeom>
          <a:ln w="12700">
            <a:noFill/>
          </a:ln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464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億</a:t>
            </a:r>
            <a:r>
              <a:rPr lang="ja-JP" altLang="en-US" sz="1000" dirty="0">
                <a:solidFill>
                  <a:srgbClr val="004785"/>
                </a:solidFill>
                <a:latin typeface="+mn-ea"/>
                <a:cs typeface="Arial" pitchFamily="34" charset="0"/>
              </a:rPr>
              <a:t>€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（</a:t>
            </a:r>
            <a:r>
              <a:rPr lang="en-US" altLang="ja-JP" sz="1000" dirty="0">
                <a:solidFill>
                  <a:srgbClr val="004785"/>
                </a:solidFill>
                <a:latin typeface="+mn-ea"/>
                <a:cs typeface="Arial" pitchFamily="34" charset="0"/>
              </a:rPr>
              <a:t>0.9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％）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</p:txBody>
      </p:sp>
      <p:graphicFrame>
        <p:nvGraphicFramePr>
          <p:cNvPr id="369" name="オブジェクト 368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13462551"/>
              </p:ext>
            </p:extLst>
          </p:nvPr>
        </p:nvGraphicFramePr>
        <p:xfrm>
          <a:off x="2388452" y="19050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Chart" r:id="rId122" imgW="1377138" imgH="914400" progId="MSGraph.Chart.8">
                  <p:embed followColorScheme="full"/>
                </p:oleObj>
              </mc:Choice>
              <mc:Fallback>
                <p:oleObj name="Chart" r:id="rId122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3"/>
                      <a:stretch>
                        <a:fillRect/>
                      </a:stretch>
                    </p:blipFill>
                    <p:spPr>
                      <a:xfrm>
                        <a:off x="2388452" y="19050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0" name="直線コネクタ 369"/>
          <p:cNvCxnSpPr/>
          <p:nvPr>
            <p:custDataLst>
              <p:tags r:id="rId3"/>
            </p:custDataLst>
          </p:nvPr>
        </p:nvCxnSpPr>
        <p:spPr bwMode="auto">
          <a:xfrm flipH="1" flipV="1">
            <a:off x="2766277" y="2360614"/>
            <a:ext cx="134495" cy="82559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371" name="直線コネクタ 370"/>
          <p:cNvCxnSpPr/>
          <p:nvPr>
            <p:custDataLst>
              <p:tags r:id="rId4"/>
            </p:custDataLst>
          </p:nvPr>
        </p:nvCxnSpPr>
        <p:spPr bwMode="auto">
          <a:xfrm flipH="1" flipV="1">
            <a:off x="2531327" y="2360614"/>
            <a:ext cx="92075" cy="107155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378" name="Text Placeholder 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2528152" y="2428886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  <a:cs typeface="Arial"/>
                <a:sym typeface="+mn-lt"/>
              </a:rPr>
              <a:t>6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380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2576752" y="2226642"/>
            <a:ext cx="144000" cy="122238"/>
          </a:xfrm>
          <a:prstGeom prst="rect">
            <a:avLst/>
          </a:prstGeom>
          <a:solidFill>
            <a:srgbClr val="FFED9F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/>
                <a:sym typeface="+mn-lt"/>
              </a:rPr>
              <a:t>16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381" name="Text Placeholder 2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2770245" y="2443173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  <a:cs typeface="Arial"/>
                <a:sym typeface="+mn-lt"/>
              </a:rPr>
              <a:t>7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382" name="Text Placeholder 2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2828768" y="2204864"/>
            <a:ext cx="36000" cy="122238"/>
          </a:xfrm>
          <a:prstGeom prst="rect">
            <a:avLst/>
          </a:prstGeom>
          <a:solidFill>
            <a:srgbClr val="C0C0C0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/>
                <a:sym typeface="+mn-lt"/>
              </a:rPr>
              <a:t>9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390" name="Text Placeholder 2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 rot="10800000" flipV="1">
            <a:off x="2795169" y="2204864"/>
            <a:ext cx="285623" cy="16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800" dirty="0" smtClean="0">
                <a:solidFill>
                  <a:srgbClr val="004785"/>
                </a:solidFill>
                <a:latin typeface="+mn-ea"/>
                <a:cs typeface="Arial"/>
                <a:sym typeface="+mn-lt"/>
              </a:rPr>
              <a:t>8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392" name="Text Placeholder 2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3083777" y="2203450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prstClr val="white"/>
                </a:solidFill>
                <a:latin typeface="+mn-ea"/>
                <a:cs typeface="Arial"/>
                <a:sym typeface="+mn-lt"/>
              </a:rPr>
              <a:t>54</a:t>
            </a:r>
            <a:endParaRPr kumimoji="0" lang="ja-JP" altLang="en-US" sz="800" dirty="0">
              <a:solidFill>
                <a:prstClr val="white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393" name="オブジェクト 392"/>
          <p:cNvGraphicFramePr>
            <a:graphicFrameLocks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403401313"/>
              </p:ext>
            </p:extLst>
          </p:nvPr>
        </p:nvGraphicFramePr>
        <p:xfrm>
          <a:off x="2388452" y="2705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Chart" r:id="rId124" imgW="1377138" imgH="914400" progId="MSGraph.Chart.8">
                  <p:embed followColorScheme="full"/>
                </p:oleObj>
              </mc:Choice>
              <mc:Fallback>
                <p:oleObj name="Chart" r:id="rId124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5"/>
                      <a:stretch>
                        <a:fillRect/>
                      </a:stretch>
                    </p:blipFill>
                    <p:spPr>
                      <a:xfrm>
                        <a:off x="2388452" y="2705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2" name="Text Placeholder 2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2576736" y="2996952"/>
            <a:ext cx="108000" cy="127906"/>
          </a:xfrm>
          <a:prstGeom prst="rect">
            <a:avLst/>
          </a:prstGeom>
          <a:solidFill>
            <a:srgbClr val="FFED9F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</a:rPr>
              <a:t>16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404" name="Text Placeholder 2"/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2753636" y="3290312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4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05" name="Text Placeholder 2"/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2856765" y="2984500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52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34" name="Text Placeholder 2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3296828" y="2984500"/>
            <a:ext cx="108000" cy="122238"/>
          </a:xfrm>
          <a:prstGeom prst="rect">
            <a:avLst/>
          </a:prstGeom>
          <a:solidFill>
            <a:srgbClr val="C0D8E6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</a:rPr>
              <a:t>14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442" name="Text Placeholder 2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2565662" y="3260318"/>
            <a:ext cx="155149" cy="118356"/>
          </a:xfrm>
          <a:prstGeom prst="rect">
            <a:avLst/>
          </a:prstGeom>
          <a:noFill/>
          <a:extLst/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</a:rPr>
              <a:t>4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443" name="Text Placeholder 2"/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3440840" y="2982726"/>
            <a:ext cx="720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9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444" name="オブジェクト 443"/>
          <p:cNvGraphicFramePr>
            <a:graphicFrameLocks/>
          </p:cNvGraphicFramePr>
          <p:nvPr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818302529"/>
              </p:ext>
            </p:extLst>
          </p:nvPr>
        </p:nvGraphicFramePr>
        <p:xfrm>
          <a:off x="2388452" y="4229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Chart" r:id="rId126" imgW="1377138" imgH="914400" progId="MSGraph.Chart.8">
                  <p:embed followColorScheme="full"/>
                </p:oleObj>
              </mc:Choice>
              <mc:Fallback>
                <p:oleObj name="Chart" r:id="rId126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7"/>
                      <a:stretch>
                        <a:fillRect/>
                      </a:stretch>
                    </p:blipFill>
                    <p:spPr>
                      <a:xfrm>
                        <a:off x="2388452" y="4229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5" name="直線コネクタ 444"/>
          <p:cNvCxnSpPr/>
          <p:nvPr>
            <p:custDataLst>
              <p:tags r:id="rId19"/>
            </p:custDataLst>
          </p:nvPr>
        </p:nvCxnSpPr>
        <p:spPr bwMode="auto">
          <a:xfrm>
            <a:off x="3402071" y="4379330"/>
            <a:ext cx="88106" cy="119645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446" name="Text Placeholder 2"/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2833524" y="4540663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16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47" name="Text Placeholder 2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3008784" y="4540663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18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48" name="Text Placeholder 2"/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3188111" y="4540663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19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49" name="Text Placeholder 2"/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2425758" y="4540663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9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50" name="Text Placeholder 2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2599590" y="4537075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5"/>
                </a:solidFill>
              </a14:hiddenFill>
            </a:ext>
          </a:extLst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32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51" name="Text Placeholder 2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3224808" y="4257092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6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452" name="オブジェクト 451"/>
          <p:cNvGraphicFramePr>
            <a:graphicFrameLocks/>
          </p:cNvGraphicFramePr>
          <p:nvPr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2953183355"/>
              </p:ext>
            </p:extLst>
          </p:nvPr>
        </p:nvGraphicFramePr>
        <p:xfrm>
          <a:off x="2388452" y="3467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Chart" r:id="rId128" imgW="1377138" imgH="914400" progId="MSGraph.Chart.8">
                  <p:embed followColorScheme="full"/>
                </p:oleObj>
              </mc:Choice>
              <mc:Fallback>
                <p:oleObj name="Chart" r:id="rId128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9"/>
                      <a:stretch>
                        <a:fillRect/>
                      </a:stretch>
                    </p:blipFill>
                    <p:spPr>
                      <a:xfrm>
                        <a:off x="2388452" y="3467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3" name="直線コネクタ 452"/>
          <p:cNvCxnSpPr/>
          <p:nvPr>
            <p:custDataLst>
              <p:tags r:id="rId27"/>
            </p:custDataLst>
          </p:nvPr>
        </p:nvCxnSpPr>
        <p:spPr bwMode="auto">
          <a:xfrm flipV="1">
            <a:off x="3388577" y="3922714"/>
            <a:ext cx="26988" cy="104128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454" name="Text Placeholder 2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2864784" y="3789040"/>
            <a:ext cx="144000" cy="122238"/>
          </a:xfrm>
          <a:prstGeom prst="rect">
            <a:avLst/>
          </a:prstGeom>
          <a:solidFill>
            <a:srgbClr val="FFED9F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</a:rPr>
              <a:t>24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455" name="Text Placeholder 2"/>
          <p:cNvSpPr>
            <a:spLocks noGrp="1"/>
          </p:cNvSpPr>
          <p:nvPr>
            <p:custDataLst>
              <p:tags r:id="rId29"/>
            </p:custDataLst>
          </p:nvPr>
        </p:nvSpPr>
        <p:spPr bwMode="gray">
          <a:xfrm>
            <a:off x="2499577" y="3790031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32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56" name="Text Placeholder 2"/>
          <p:cNvSpPr>
            <a:spLocks noGrp="1"/>
          </p:cNvSpPr>
          <p:nvPr>
            <p:custDataLst>
              <p:tags r:id="rId30"/>
            </p:custDataLst>
          </p:nvPr>
        </p:nvSpPr>
        <p:spPr bwMode="gray">
          <a:xfrm>
            <a:off x="3368832" y="3501008"/>
            <a:ext cx="720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7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57" name="Text Placeholder 2"/>
          <p:cNvSpPr>
            <a:spLocks noGrp="1"/>
          </p:cNvSpPr>
          <p:nvPr>
            <p:custDataLst>
              <p:tags r:id="rId31"/>
            </p:custDataLst>
          </p:nvPr>
        </p:nvSpPr>
        <p:spPr bwMode="gray">
          <a:xfrm>
            <a:off x="2864768" y="4026842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58" name="Text Placeholder 2"/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3224808" y="4026842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7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59" name="Text Placeholder 2"/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3178465" y="3773488"/>
            <a:ext cx="1440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30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460" name="オブジェクト 459"/>
          <p:cNvGraphicFramePr>
            <a:graphicFrameLocks/>
          </p:cNvGraphicFramePr>
          <p:nvPr>
            <p:custDataLst>
              <p:tags r:id="rId34"/>
            </p:custDataLst>
            <p:extLst>
              <p:ext uri="{D42A27DB-BD31-4B8C-83A1-F6EECF244321}">
                <p14:modId xmlns:p14="http://schemas.microsoft.com/office/powerpoint/2010/main" val="3334470963"/>
              </p:ext>
            </p:extLst>
          </p:nvPr>
        </p:nvGraphicFramePr>
        <p:xfrm>
          <a:off x="2388452" y="4991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Chart" r:id="rId130" imgW="1377138" imgH="914400" progId="MSGraph.Chart.8">
                  <p:embed followColorScheme="full"/>
                </p:oleObj>
              </mc:Choice>
              <mc:Fallback>
                <p:oleObj name="Chart" r:id="rId130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1"/>
                      <a:stretch>
                        <a:fillRect/>
                      </a:stretch>
                    </p:blipFill>
                    <p:spPr>
                      <a:xfrm>
                        <a:off x="2388452" y="4991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1" name="直線コネクタ 460"/>
          <p:cNvCxnSpPr/>
          <p:nvPr>
            <p:custDataLst>
              <p:tags r:id="rId35"/>
            </p:custDataLst>
          </p:nvPr>
        </p:nvCxnSpPr>
        <p:spPr bwMode="auto">
          <a:xfrm flipH="1" flipV="1">
            <a:off x="2624990" y="5468939"/>
            <a:ext cx="128646" cy="107155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462" name="Text Placeholder 2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2661502" y="5301208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32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63" name="Text Placeholder 2"/>
          <p:cNvSpPr>
            <a:spLocks noGrp="1"/>
          </p:cNvSpPr>
          <p:nvPr>
            <p:custDataLst>
              <p:tags r:id="rId37"/>
            </p:custDataLst>
          </p:nvPr>
        </p:nvSpPr>
        <p:spPr bwMode="gray">
          <a:xfrm>
            <a:off x="3053615" y="5301208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45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64" name="Text Placeholder 2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3358914" y="5301208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8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65" name="Text Placeholder 2"/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2683017" y="5598885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6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466" name="オブジェクト 465"/>
          <p:cNvGraphicFramePr>
            <a:graphicFrameLocks/>
          </p:cNvGraphicFramePr>
          <p:nvPr>
            <p:custDataLst>
              <p:tags r:id="rId40"/>
            </p:custDataLst>
            <p:extLst>
              <p:ext uri="{D42A27DB-BD31-4B8C-83A1-F6EECF244321}">
                <p14:modId xmlns:p14="http://schemas.microsoft.com/office/powerpoint/2010/main" val="3557824491"/>
              </p:ext>
            </p:extLst>
          </p:nvPr>
        </p:nvGraphicFramePr>
        <p:xfrm>
          <a:off x="2381689" y="573405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Chart" r:id="rId132" imgW="1377138" imgH="914400" progId="MSGraph.Chart.8">
                  <p:embed followColorScheme="full"/>
                </p:oleObj>
              </mc:Choice>
              <mc:Fallback>
                <p:oleObj name="Chart" r:id="rId132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3"/>
                      <a:stretch>
                        <a:fillRect/>
                      </a:stretch>
                    </p:blipFill>
                    <p:spPr>
                      <a:xfrm>
                        <a:off x="2381689" y="573405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7" name="直線コネクタ 466"/>
          <p:cNvCxnSpPr/>
          <p:nvPr>
            <p:custDataLst>
              <p:tags r:id="rId41"/>
            </p:custDataLst>
          </p:nvPr>
        </p:nvCxnSpPr>
        <p:spPr bwMode="auto">
          <a:xfrm flipH="1" flipV="1">
            <a:off x="2721827" y="6165304"/>
            <a:ext cx="125414" cy="150566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475" name="直線コネクタ 474"/>
          <p:cNvCxnSpPr/>
          <p:nvPr>
            <p:custDataLst>
              <p:tags r:id="rId42"/>
            </p:custDataLst>
          </p:nvPr>
        </p:nvCxnSpPr>
        <p:spPr bwMode="auto">
          <a:xfrm>
            <a:off x="3360002" y="5962650"/>
            <a:ext cx="84138" cy="46038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477" name="Text Placeholder 2"/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3091715" y="604306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22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78" name="Text Placeholder 2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2766277" y="6369424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5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79" name="Text Placeholder 2"/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3265760" y="604306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15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80" name="Text Placeholder 2"/>
          <p:cNvSpPr>
            <a:spLocks noGrp="1"/>
          </p:cNvSpPr>
          <p:nvPr>
            <p:custDataLst>
              <p:tags r:id="rId46"/>
            </p:custDataLst>
          </p:nvPr>
        </p:nvSpPr>
        <p:spPr bwMode="gray">
          <a:xfrm>
            <a:off x="2530822" y="6043066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8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81" name="Text Placeholder 2"/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2396716" y="604306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800" dirty="0" smtClean="0">
                <a:solidFill>
                  <a:srgbClr val="004785"/>
                </a:solidFill>
                <a:latin typeface="+mn-ea"/>
                <a:cs typeface="Arial"/>
                <a:sym typeface="+mn-lt"/>
              </a:rPr>
              <a:t>11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82" name="Text Placeholder 2"/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2770245" y="604306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38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83" name="正方形/長方形 482"/>
          <p:cNvSpPr/>
          <p:nvPr>
            <p:custDataLst>
              <p:tags r:id="rId49"/>
            </p:custDataLst>
          </p:nvPr>
        </p:nvSpPr>
        <p:spPr bwMode="auto">
          <a:xfrm>
            <a:off x="4895850" y="6638118"/>
            <a:ext cx="142875" cy="106362"/>
          </a:xfrm>
          <a:prstGeom prst="rect">
            <a:avLst/>
          </a:prstGeom>
          <a:solidFill>
            <a:srgbClr val="004785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969696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484" name="正方形/長方形 483"/>
          <p:cNvSpPr/>
          <p:nvPr>
            <p:custDataLst>
              <p:tags r:id="rId50"/>
            </p:custDataLst>
          </p:nvPr>
        </p:nvSpPr>
        <p:spPr bwMode="auto">
          <a:xfrm>
            <a:off x="3916363" y="6638118"/>
            <a:ext cx="142875" cy="106362"/>
          </a:xfrm>
          <a:prstGeom prst="rect">
            <a:avLst/>
          </a:prstGeom>
          <a:solidFill>
            <a:srgbClr val="C0C0C0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969696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485" name="正方形/長方形 484"/>
          <p:cNvSpPr/>
          <p:nvPr>
            <p:custDataLst>
              <p:tags r:id="rId51"/>
            </p:custDataLst>
          </p:nvPr>
        </p:nvSpPr>
        <p:spPr bwMode="auto">
          <a:xfrm>
            <a:off x="2919413" y="6638118"/>
            <a:ext cx="142875" cy="106363"/>
          </a:xfrm>
          <a:prstGeom prst="rect">
            <a:avLst/>
          </a:prstGeom>
          <a:solidFill>
            <a:srgbClr val="FFED9F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969696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486" name="正方形/長方形 485"/>
          <p:cNvSpPr/>
          <p:nvPr>
            <p:custDataLst>
              <p:tags r:id="rId52"/>
            </p:custDataLst>
          </p:nvPr>
        </p:nvSpPr>
        <p:spPr bwMode="auto">
          <a:xfrm>
            <a:off x="3417888" y="6638118"/>
            <a:ext cx="142875" cy="106362"/>
          </a:xfrm>
          <a:prstGeom prst="rect">
            <a:avLst/>
          </a:prstGeom>
          <a:solidFill>
            <a:srgbClr val="6EA5C4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969696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487" name="正方形/長方形 486"/>
          <p:cNvSpPr/>
          <p:nvPr>
            <p:custDataLst>
              <p:tags r:id="rId53"/>
            </p:custDataLst>
          </p:nvPr>
        </p:nvSpPr>
        <p:spPr bwMode="auto">
          <a:xfrm>
            <a:off x="4397375" y="6638118"/>
            <a:ext cx="142875" cy="106363"/>
          </a:xfrm>
          <a:prstGeom prst="rect">
            <a:avLst/>
          </a:prstGeom>
          <a:solidFill>
            <a:srgbClr val="C0D8E6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969696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488" name="Text Placeholder 2"/>
          <p:cNvSpPr>
            <a:spLocks noGrp="1"/>
          </p:cNvSpPr>
          <p:nvPr>
            <p:custDataLst>
              <p:tags r:id="rId54"/>
            </p:custDataLst>
          </p:nvPr>
        </p:nvSpPr>
        <p:spPr bwMode="auto">
          <a:xfrm>
            <a:off x="5089525" y="6633356"/>
            <a:ext cx="3048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7DFC4D9-C11F-46ED-8665-52E2322DE488}" type="datetime'''''''''原''''''''''''子''''''''''''''''''''''''''''力'''''''''">
              <a:rPr kumimoji="0" lang="ja-JP" altLang="en-US" sz="800">
                <a:solidFill>
                  <a:srgbClr val="004785"/>
                </a:solidFill>
                <a:latin typeface="+mn-ea"/>
                <a:cs typeface="Arial"/>
                <a:sym typeface="+mn-lt"/>
              </a:rPr>
              <a:pPr>
                <a:spcBef>
                  <a:spcPct val="0"/>
                </a:spcBef>
                <a:spcAft>
                  <a:spcPct val="0"/>
                </a:spcAft>
              </a:pPr>
              <a:t>原子力</a:t>
            </a:fld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89" name="Text Placeholder 2"/>
          <p:cNvSpPr>
            <a:spLocks noGrp="1"/>
          </p:cNvSpPr>
          <p:nvPr>
            <p:custDataLst>
              <p:tags r:id="rId55"/>
            </p:custDataLst>
          </p:nvPr>
        </p:nvSpPr>
        <p:spPr bwMode="auto">
          <a:xfrm>
            <a:off x="4110038" y="6633356"/>
            <a:ext cx="1857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FA46BA7-BBBE-423A-95CE-C972ED60F75D}" type="datetime'ガ''''''''''''''''''''''''''''''''''''''''''''''''''''''''ス'">
              <a:rPr kumimoji="0" lang="ja-JP" altLang="en-US" sz="800">
                <a:solidFill>
                  <a:srgbClr val="004785"/>
                </a:solidFill>
                <a:latin typeface="+mn-ea"/>
                <a:cs typeface="Arial"/>
                <a:sym typeface="+mn-lt"/>
              </a:rPr>
              <a:pPr>
                <a:spcBef>
                  <a:spcPct val="0"/>
                </a:spcBef>
                <a:spcAft>
                  <a:spcPct val="0"/>
                </a:spcAft>
              </a:pPr>
              <a:t>ガス</a:t>
            </a:fld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90" name="Text Placeholder 2"/>
          <p:cNvSpPr>
            <a:spLocks noGrp="1"/>
          </p:cNvSpPr>
          <p:nvPr>
            <p:custDataLst>
              <p:tags r:id="rId56"/>
            </p:custDataLst>
          </p:nvPr>
        </p:nvSpPr>
        <p:spPr bwMode="auto">
          <a:xfrm>
            <a:off x="3611563" y="6633356"/>
            <a:ext cx="2032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FED76DE-0098-4DE9-B177-131154090135}" type="datetime'''''''''''''''''''''''''''''''''''''石油'''''''''''''''">
              <a:rPr kumimoji="0" lang="ja-JP" altLang="en-US" sz="800">
                <a:solidFill>
                  <a:srgbClr val="004785"/>
                </a:solidFill>
                <a:latin typeface="+mn-ea"/>
                <a:cs typeface="Arial"/>
                <a:sym typeface="+mn-lt"/>
              </a:rPr>
              <a:pPr>
                <a:spcBef>
                  <a:spcPct val="0"/>
                </a:spcBef>
                <a:spcAft>
                  <a:spcPct val="0"/>
                </a:spcAft>
              </a:pPr>
              <a:t>石油</a:t>
            </a:fld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91" name="Text Placeholder 2"/>
          <p:cNvSpPr>
            <a:spLocks noGrp="1"/>
          </p:cNvSpPr>
          <p:nvPr>
            <p:custDataLst>
              <p:tags r:id="rId57"/>
            </p:custDataLst>
          </p:nvPr>
        </p:nvSpPr>
        <p:spPr bwMode="auto">
          <a:xfrm>
            <a:off x="4591050" y="6633356"/>
            <a:ext cx="2032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27E5A14-E128-4C40-8F1C-B7148A7ABB81}" type="datetime'''''''''''石''''''''''''''''''''''''''''''''''''''''''''炭'">
              <a:rPr kumimoji="0" lang="ja-JP" altLang="en-US" sz="800">
                <a:solidFill>
                  <a:srgbClr val="004785"/>
                </a:solidFill>
                <a:latin typeface="+mn-ea"/>
                <a:cs typeface="Arial"/>
                <a:sym typeface="+mn-lt"/>
              </a:rPr>
              <a:pPr>
                <a:spcBef>
                  <a:spcPct val="0"/>
                </a:spcBef>
                <a:spcAft>
                  <a:spcPct val="0"/>
                </a:spcAft>
              </a:pPr>
              <a:t>石炭</a:t>
            </a:fld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92" name="Text Placeholder 2"/>
          <p:cNvSpPr>
            <a:spLocks noGrp="1"/>
          </p:cNvSpPr>
          <p:nvPr>
            <p:custDataLst>
              <p:tags r:id="rId58"/>
            </p:custDataLst>
          </p:nvPr>
        </p:nvSpPr>
        <p:spPr bwMode="auto">
          <a:xfrm>
            <a:off x="2530475" y="6633356"/>
            <a:ext cx="2873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10F96679-6817-407B-A12E-00875D1F945D}" type="datetime'''''''''''''再''''''''''''''''''''''''''エ''''''''''''''ネ'''''''">
              <a:rPr kumimoji="0" lang="ja-JP" altLang="en-US" sz="800">
                <a:solidFill>
                  <a:srgbClr val="004785"/>
                </a:solidFill>
                <a:latin typeface="+mn-ea"/>
                <a:cs typeface="Arial"/>
                <a:sym typeface="+mn-lt"/>
              </a:rPr>
              <a:pPr>
                <a:spcBef>
                  <a:spcPct val="0"/>
                </a:spcBef>
                <a:spcAft>
                  <a:spcPct val="0"/>
                </a:spcAft>
              </a:pPr>
              <a:t>再エネ</a:t>
            </a:fld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93" name="Text Placeholder 2"/>
          <p:cNvSpPr>
            <a:spLocks noGrp="1"/>
          </p:cNvSpPr>
          <p:nvPr>
            <p:custDataLst>
              <p:tags r:id="rId59"/>
            </p:custDataLst>
          </p:nvPr>
        </p:nvSpPr>
        <p:spPr bwMode="auto">
          <a:xfrm>
            <a:off x="3113088" y="6633356"/>
            <a:ext cx="2032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2732AE7-F836-492A-A84C-046290E866F7}" type="datetime'''''''''''''''''''''''''''''''''''''''''''水''''''''力'''''''''">
              <a:rPr kumimoji="0" lang="ja-JP" altLang="en-US" sz="800">
                <a:solidFill>
                  <a:srgbClr val="004785"/>
                </a:solidFill>
                <a:latin typeface="+mn-ea"/>
                <a:cs typeface="Arial"/>
                <a:sym typeface="+mn-lt"/>
              </a:rPr>
              <a:pPr>
                <a:spcBef>
                  <a:spcPct val="0"/>
                </a:spcBef>
                <a:spcAft>
                  <a:spcPct val="0"/>
                </a:spcAft>
              </a:pPr>
              <a:t>水力</a:t>
            </a:fld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494" name="テキスト プレースホルダー 3"/>
          <p:cNvSpPr txBox="1">
            <a:spLocks/>
          </p:cNvSpPr>
          <p:nvPr/>
        </p:nvSpPr>
        <p:spPr>
          <a:xfrm>
            <a:off x="5447088" y="6651776"/>
            <a:ext cx="1359197" cy="154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Tx/>
              <a:buNone/>
              <a:defRPr kumimoji="1" sz="1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(RWE</a:t>
            </a:r>
            <a:r>
              <a:rPr lang="ja-JP" altLang="en-US" sz="800" dirty="0" smtClean="0">
                <a:solidFill>
                  <a:srgbClr val="004785"/>
                </a:solidFill>
                <a:latin typeface="+mn-ea"/>
              </a:rPr>
              <a:t>は再エネに水力含む</a:t>
            </a: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)</a:t>
            </a:r>
            <a:endParaRPr lang="ja-JP" altLang="en-US" sz="800" dirty="0">
              <a:solidFill>
                <a:srgbClr val="004785"/>
              </a:solidFill>
              <a:latin typeface="+mn-ea"/>
            </a:endParaRPr>
          </a:p>
        </p:txBody>
      </p:sp>
      <p:graphicFrame>
        <p:nvGraphicFramePr>
          <p:cNvPr id="495" name="オブジェクト 494"/>
          <p:cNvGraphicFramePr>
            <a:graphicFrameLocks/>
          </p:cNvGraphicFramePr>
          <p:nvPr>
            <p:custDataLst>
              <p:tags r:id="rId60"/>
            </p:custDataLst>
            <p:extLst>
              <p:ext uri="{D42A27DB-BD31-4B8C-83A1-F6EECF244321}">
                <p14:modId xmlns:p14="http://schemas.microsoft.com/office/powerpoint/2010/main" val="2456086892"/>
              </p:ext>
            </p:extLst>
          </p:nvPr>
        </p:nvGraphicFramePr>
        <p:xfrm>
          <a:off x="3431794" y="19050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name="Chart" r:id="rId134" imgW="1377138" imgH="914400" progId="MSGraph.Chart.8">
                  <p:embed followColorScheme="full"/>
                </p:oleObj>
              </mc:Choice>
              <mc:Fallback>
                <p:oleObj name="Chart" r:id="rId134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5"/>
                      <a:stretch>
                        <a:fillRect/>
                      </a:stretch>
                    </p:blipFill>
                    <p:spPr>
                      <a:xfrm>
                        <a:off x="3431794" y="19050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6" name="直線コネクタ 495"/>
          <p:cNvCxnSpPr/>
          <p:nvPr>
            <p:custDataLst>
              <p:tags r:id="rId61"/>
            </p:custDataLst>
          </p:nvPr>
        </p:nvCxnSpPr>
        <p:spPr bwMode="auto">
          <a:xfrm flipH="1" flipV="1">
            <a:off x="3525102" y="2360613"/>
            <a:ext cx="144463" cy="46037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497" name="直線コネクタ 496"/>
          <p:cNvCxnSpPr/>
          <p:nvPr>
            <p:custDataLst>
              <p:tags r:id="rId62"/>
            </p:custDataLst>
          </p:nvPr>
        </p:nvCxnSpPr>
        <p:spPr bwMode="auto">
          <a:xfrm flipH="1" flipV="1">
            <a:off x="3709252" y="2360613"/>
            <a:ext cx="222250" cy="46037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498" name="Text Placeholder 2"/>
          <p:cNvSpPr>
            <a:spLocks noGrp="1"/>
          </p:cNvSpPr>
          <p:nvPr>
            <p:custDataLst>
              <p:tags r:id="rId63"/>
            </p:custDataLst>
          </p:nvPr>
        </p:nvSpPr>
        <p:spPr bwMode="gray">
          <a:xfrm>
            <a:off x="3718555" y="1924660"/>
            <a:ext cx="213800" cy="136188"/>
          </a:xfrm>
          <a:prstGeom prst="rect">
            <a:avLst/>
          </a:prstGeom>
          <a:noFill/>
          <a:ln>
            <a:noFill/>
          </a:ln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>
                <a:solidFill>
                  <a:srgbClr val="004785"/>
                </a:solidFill>
                <a:latin typeface="+mn-ea"/>
                <a:sym typeface="+mn-lt"/>
              </a:rPr>
              <a:t>7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499" name="Text Placeholder 2"/>
          <p:cNvSpPr>
            <a:spLocks noGrp="1"/>
          </p:cNvSpPr>
          <p:nvPr>
            <p:custDataLst>
              <p:tags r:id="rId64"/>
            </p:custDataLst>
          </p:nvPr>
        </p:nvSpPr>
        <p:spPr bwMode="gray">
          <a:xfrm>
            <a:off x="3539390" y="2406650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2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00" name="Text Placeholder 2"/>
          <p:cNvSpPr>
            <a:spLocks noGrp="1"/>
          </p:cNvSpPr>
          <p:nvPr>
            <p:custDataLst>
              <p:tags r:id="rId65"/>
            </p:custDataLst>
          </p:nvPr>
        </p:nvSpPr>
        <p:spPr bwMode="gray">
          <a:xfrm>
            <a:off x="3801327" y="2406650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6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01" name="Text Placeholder 2"/>
          <p:cNvSpPr>
            <a:spLocks noGrp="1"/>
          </p:cNvSpPr>
          <p:nvPr>
            <p:custDataLst>
              <p:tags r:id="rId66"/>
            </p:custDataLst>
          </p:nvPr>
        </p:nvSpPr>
        <p:spPr bwMode="gray">
          <a:xfrm>
            <a:off x="3983890" y="2203450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prstClr val="white"/>
                </a:solidFill>
                <a:latin typeface="+mn-ea"/>
              </a:rPr>
              <a:t>78</a:t>
            </a:r>
            <a:endParaRPr kumimoji="0" lang="ja-JP" altLang="en-US" sz="800" dirty="0">
              <a:solidFill>
                <a:prstClr val="white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02" name="Text Placeholder 2"/>
          <p:cNvSpPr>
            <a:spLocks noGrp="1"/>
          </p:cNvSpPr>
          <p:nvPr>
            <p:custDataLst>
              <p:tags r:id="rId67"/>
            </p:custDataLst>
          </p:nvPr>
        </p:nvSpPr>
        <p:spPr bwMode="gray">
          <a:xfrm>
            <a:off x="3602890" y="1924660"/>
            <a:ext cx="72000" cy="122238"/>
          </a:xfrm>
          <a:prstGeom prst="rect">
            <a:avLst/>
          </a:prstGeom>
          <a:noFill/>
          <a:ln>
            <a:noFill/>
          </a:ln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</a:rPr>
              <a:t>7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graphicFrame>
        <p:nvGraphicFramePr>
          <p:cNvPr id="503" name="オブジェクト 502"/>
          <p:cNvGraphicFramePr>
            <a:graphicFrameLocks/>
          </p:cNvGraphicFramePr>
          <p:nvPr>
            <p:custDataLst>
              <p:tags r:id="rId68"/>
            </p:custDataLst>
            <p:extLst>
              <p:ext uri="{D42A27DB-BD31-4B8C-83A1-F6EECF244321}">
                <p14:modId xmlns:p14="http://schemas.microsoft.com/office/powerpoint/2010/main" val="3052520762"/>
              </p:ext>
            </p:extLst>
          </p:nvPr>
        </p:nvGraphicFramePr>
        <p:xfrm>
          <a:off x="3431794" y="2705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Chart" r:id="rId136" imgW="1377138" imgH="914400" progId="MSGraph.Chart.8">
                  <p:embed followColorScheme="full"/>
                </p:oleObj>
              </mc:Choice>
              <mc:Fallback>
                <p:oleObj name="Chart" r:id="rId136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7"/>
                      <a:stretch>
                        <a:fillRect/>
                      </a:stretch>
                    </p:blipFill>
                    <p:spPr>
                      <a:xfrm>
                        <a:off x="3431794" y="2705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04" name="直線コネクタ 503"/>
          <p:cNvCxnSpPr/>
          <p:nvPr>
            <p:custDataLst>
              <p:tags r:id="rId69"/>
            </p:custDataLst>
          </p:nvPr>
        </p:nvCxnSpPr>
        <p:spPr bwMode="auto">
          <a:xfrm flipH="1">
            <a:off x="3548845" y="2867162"/>
            <a:ext cx="92938" cy="77651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505" name="Text Placeholder 2"/>
          <p:cNvSpPr>
            <a:spLocks noGrp="1"/>
          </p:cNvSpPr>
          <p:nvPr>
            <p:custDataLst>
              <p:tags r:id="rId70"/>
            </p:custDataLst>
          </p:nvPr>
        </p:nvSpPr>
        <p:spPr bwMode="gray">
          <a:xfrm>
            <a:off x="3574938" y="2744924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4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06" name="Text Placeholder 2"/>
          <p:cNvSpPr>
            <a:spLocks noGrp="1"/>
          </p:cNvSpPr>
          <p:nvPr>
            <p:custDataLst>
              <p:tags r:id="rId71"/>
            </p:custDataLst>
          </p:nvPr>
        </p:nvSpPr>
        <p:spPr bwMode="gray">
          <a:xfrm>
            <a:off x="3584856" y="2982726"/>
            <a:ext cx="720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5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13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07" name="Text Placeholder 2"/>
          <p:cNvSpPr>
            <a:spLocks noGrp="1"/>
          </p:cNvSpPr>
          <p:nvPr>
            <p:custDataLst>
              <p:tags r:id="rId72"/>
            </p:custDataLst>
          </p:nvPr>
        </p:nvSpPr>
        <p:spPr bwMode="gray">
          <a:xfrm>
            <a:off x="3812440" y="2984500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51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08" name="Text Placeholder 2"/>
          <p:cNvSpPr>
            <a:spLocks noGrp="1"/>
          </p:cNvSpPr>
          <p:nvPr>
            <p:custDataLst>
              <p:tags r:id="rId73"/>
            </p:custDataLst>
          </p:nvPr>
        </p:nvSpPr>
        <p:spPr bwMode="gray">
          <a:xfrm>
            <a:off x="3764868" y="3270758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2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09" name="Text Placeholder 2"/>
          <p:cNvSpPr>
            <a:spLocks noGrp="1"/>
          </p:cNvSpPr>
          <p:nvPr>
            <p:custDataLst>
              <p:tags r:id="rId74"/>
            </p:custDataLst>
          </p:nvPr>
        </p:nvSpPr>
        <p:spPr bwMode="gray">
          <a:xfrm>
            <a:off x="4268924" y="2984500"/>
            <a:ext cx="144000" cy="122238"/>
          </a:xfrm>
          <a:prstGeom prst="rect">
            <a:avLst/>
          </a:prstGeom>
          <a:solidFill>
            <a:srgbClr val="C0D8E6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</a:rPr>
              <a:t>22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510" name="Text Placeholder 2"/>
          <p:cNvSpPr>
            <a:spLocks noGrp="1"/>
          </p:cNvSpPr>
          <p:nvPr>
            <p:custDataLst>
              <p:tags r:id="rId75"/>
            </p:custDataLst>
          </p:nvPr>
        </p:nvSpPr>
        <p:spPr bwMode="gray">
          <a:xfrm>
            <a:off x="4392000" y="2982726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8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511" name="オブジェクト 510"/>
          <p:cNvGraphicFramePr>
            <a:graphicFrameLocks/>
          </p:cNvGraphicFramePr>
          <p:nvPr>
            <p:custDataLst>
              <p:tags r:id="rId76"/>
            </p:custDataLst>
            <p:extLst>
              <p:ext uri="{D42A27DB-BD31-4B8C-83A1-F6EECF244321}">
                <p14:modId xmlns:p14="http://schemas.microsoft.com/office/powerpoint/2010/main" val="929697629"/>
              </p:ext>
            </p:extLst>
          </p:nvPr>
        </p:nvGraphicFramePr>
        <p:xfrm>
          <a:off x="3431794" y="4229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Chart" r:id="rId138" imgW="1377138" imgH="914400" progId="MSGraph.Chart.8">
                  <p:embed followColorScheme="full"/>
                </p:oleObj>
              </mc:Choice>
              <mc:Fallback>
                <p:oleObj name="Chart" r:id="rId138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9"/>
                      <a:stretch>
                        <a:fillRect/>
                      </a:stretch>
                    </p:blipFill>
                    <p:spPr>
                      <a:xfrm>
                        <a:off x="3431794" y="4229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" name="Text Placeholder 2"/>
          <p:cNvSpPr>
            <a:spLocks noGrp="1"/>
          </p:cNvSpPr>
          <p:nvPr>
            <p:custDataLst>
              <p:tags r:id="rId77"/>
            </p:custDataLst>
          </p:nvPr>
        </p:nvSpPr>
        <p:spPr bwMode="gray">
          <a:xfrm>
            <a:off x="3656872" y="4537075"/>
            <a:ext cx="144000" cy="122238"/>
          </a:xfrm>
          <a:prstGeom prst="rect">
            <a:avLst/>
          </a:prstGeom>
          <a:solidFill>
            <a:srgbClr val="FFED9F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/>
                <a:sym typeface="+mn-lt"/>
              </a:rPr>
              <a:t>23</a:t>
            </a:r>
            <a:endParaRPr kumimoji="0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513" name="Text Placeholder 2"/>
          <p:cNvSpPr>
            <a:spLocks noGrp="1"/>
          </p:cNvSpPr>
          <p:nvPr>
            <p:custDataLst>
              <p:tags r:id="rId78"/>
            </p:custDataLst>
          </p:nvPr>
        </p:nvSpPr>
        <p:spPr bwMode="gray">
          <a:xfrm>
            <a:off x="3877828" y="4530898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14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14" name="Text Placeholder 2"/>
          <p:cNvSpPr>
            <a:spLocks noGrp="1"/>
          </p:cNvSpPr>
          <p:nvPr>
            <p:custDataLst>
              <p:tags r:id="rId79"/>
            </p:custDataLst>
          </p:nvPr>
        </p:nvSpPr>
        <p:spPr bwMode="gray">
          <a:xfrm>
            <a:off x="4082315" y="4530898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30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15" name="Text Placeholder 2"/>
          <p:cNvSpPr>
            <a:spLocks noGrp="1"/>
          </p:cNvSpPr>
          <p:nvPr>
            <p:custDataLst>
              <p:tags r:id="rId80"/>
            </p:custDataLst>
          </p:nvPr>
        </p:nvSpPr>
        <p:spPr bwMode="gray">
          <a:xfrm>
            <a:off x="4309876" y="4530898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14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16" name="Text Placeholder 2"/>
          <p:cNvSpPr>
            <a:spLocks noGrp="1"/>
          </p:cNvSpPr>
          <p:nvPr>
            <p:custDataLst>
              <p:tags r:id="rId81"/>
            </p:custDataLst>
          </p:nvPr>
        </p:nvSpPr>
        <p:spPr bwMode="gray">
          <a:xfrm>
            <a:off x="3430922" y="4545124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8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517" name="オブジェクト 516"/>
          <p:cNvGraphicFramePr>
            <a:graphicFrameLocks/>
          </p:cNvGraphicFramePr>
          <p:nvPr>
            <p:custDataLst>
              <p:tags r:id="rId82"/>
            </p:custDataLst>
            <p:extLst>
              <p:ext uri="{D42A27DB-BD31-4B8C-83A1-F6EECF244321}">
                <p14:modId xmlns:p14="http://schemas.microsoft.com/office/powerpoint/2010/main" val="2436931106"/>
              </p:ext>
            </p:extLst>
          </p:nvPr>
        </p:nvGraphicFramePr>
        <p:xfrm>
          <a:off x="3431794" y="3467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Chart" r:id="rId140" imgW="1377138" imgH="914400" progId="MSGraph.Chart.8">
                  <p:embed followColorScheme="full"/>
                </p:oleObj>
              </mc:Choice>
              <mc:Fallback>
                <p:oleObj name="Chart" r:id="rId140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1"/>
                      <a:stretch>
                        <a:fillRect/>
                      </a:stretch>
                    </p:blipFill>
                    <p:spPr>
                      <a:xfrm>
                        <a:off x="3431794" y="3467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8" name="直線コネクタ 517"/>
          <p:cNvCxnSpPr/>
          <p:nvPr>
            <p:custDataLst>
              <p:tags r:id="rId83"/>
            </p:custDataLst>
          </p:nvPr>
        </p:nvCxnSpPr>
        <p:spPr bwMode="auto">
          <a:xfrm flipH="1" flipV="1">
            <a:off x="3907691" y="3922714"/>
            <a:ext cx="64293" cy="104127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519" name="Text Placeholder 2"/>
          <p:cNvSpPr>
            <a:spLocks noGrp="1"/>
          </p:cNvSpPr>
          <p:nvPr>
            <p:custDataLst>
              <p:tags r:id="rId84"/>
            </p:custDataLst>
          </p:nvPr>
        </p:nvSpPr>
        <p:spPr bwMode="gray">
          <a:xfrm>
            <a:off x="4309876" y="3774814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17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20" name="Text Placeholder 2"/>
          <p:cNvSpPr>
            <a:spLocks noGrp="1"/>
          </p:cNvSpPr>
          <p:nvPr>
            <p:custDataLst>
              <p:tags r:id="rId85"/>
            </p:custDataLst>
          </p:nvPr>
        </p:nvSpPr>
        <p:spPr bwMode="gray">
          <a:xfrm>
            <a:off x="3564227" y="3785987"/>
            <a:ext cx="144000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24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21" name="Text Placeholder 2"/>
          <p:cNvSpPr>
            <a:spLocks noGrp="1"/>
          </p:cNvSpPr>
          <p:nvPr>
            <p:custDataLst>
              <p:tags r:id="rId86"/>
            </p:custDataLst>
          </p:nvPr>
        </p:nvSpPr>
        <p:spPr bwMode="gray">
          <a:xfrm>
            <a:off x="3898974" y="4026842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5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22" name="Text Placeholder 2"/>
          <p:cNvSpPr>
            <a:spLocks noGrp="1"/>
          </p:cNvSpPr>
          <p:nvPr>
            <p:custDataLst>
              <p:tags r:id="rId87"/>
            </p:custDataLst>
          </p:nvPr>
        </p:nvSpPr>
        <p:spPr bwMode="gray">
          <a:xfrm>
            <a:off x="3764868" y="3773488"/>
            <a:ext cx="72000" cy="122238"/>
          </a:xfrm>
          <a:prstGeom prst="rect">
            <a:avLst/>
          </a:prstGeom>
          <a:solidFill>
            <a:srgbClr val="FFED9F"/>
          </a:solidFill>
        </p:spPr>
        <p:txBody>
          <a:bodyPr vert="horz" wrap="none" lIns="14288" tIns="0" rIns="14288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-15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</a:rPr>
              <a:t>12</a:t>
            </a:r>
            <a:endParaRPr kumimoji="0" lang="ja-JP" altLang="en-US" sz="800" b="0" i="0" u="none" strike="noStrike" kern="1200" cap="none" spc="-150" normalizeH="0" baseline="0" noProof="0" dirty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/>
              <a:sym typeface="+mn-lt"/>
            </a:endParaRPr>
          </a:p>
        </p:txBody>
      </p:sp>
      <p:sp>
        <p:nvSpPr>
          <p:cNvPr id="523" name="Text Placeholder 2"/>
          <p:cNvSpPr>
            <a:spLocks noGrp="1"/>
          </p:cNvSpPr>
          <p:nvPr>
            <p:custDataLst>
              <p:tags r:id="rId88"/>
            </p:custDataLst>
          </p:nvPr>
        </p:nvSpPr>
        <p:spPr bwMode="gray">
          <a:xfrm>
            <a:off x="3948171" y="3754214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34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24" name="Text Placeholder 2"/>
          <p:cNvSpPr>
            <a:spLocks noGrp="1"/>
          </p:cNvSpPr>
          <p:nvPr>
            <p:custDataLst>
              <p:tags r:id="rId89"/>
            </p:custDataLst>
          </p:nvPr>
        </p:nvSpPr>
        <p:spPr bwMode="gray">
          <a:xfrm>
            <a:off x="4198202" y="3790031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8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525" name="オブジェクト 524"/>
          <p:cNvGraphicFramePr>
            <a:graphicFrameLocks/>
          </p:cNvGraphicFramePr>
          <p:nvPr>
            <p:custDataLst>
              <p:tags r:id="rId90"/>
            </p:custDataLst>
            <p:extLst>
              <p:ext uri="{D42A27DB-BD31-4B8C-83A1-F6EECF244321}">
                <p14:modId xmlns:p14="http://schemas.microsoft.com/office/powerpoint/2010/main" val="2718883254"/>
              </p:ext>
            </p:extLst>
          </p:nvPr>
        </p:nvGraphicFramePr>
        <p:xfrm>
          <a:off x="3431794" y="4991100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4" name="Chart" r:id="rId142" imgW="1377138" imgH="914400" progId="MSGraph.Chart.8">
                  <p:embed followColorScheme="full"/>
                </p:oleObj>
              </mc:Choice>
              <mc:Fallback>
                <p:oleObj name="Chart" r:id="rId142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3"/>
                      <a:stretch>
                        <a:fillRect/>
                      </a:stretch>
                    </p:blipFill>
                    <p:spPr>
                      <a:xfrm>
                        <a:off x="3431794" y="4991100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6" name="直線コネクタ 525"/>
          <p:cNvCxnSpPr/>
          <p:nvPr>
            <p:custDataLst>
              <p:tags r:id="rId91"/>
            </p:custDataLst>
          </p:nvPr>
        </p:nvCxnSpPr>
        <p:spPr bwMode="auto">
          <a:xfrm flipH="1" flipV="1">
            <a:off x="3595314" y="5445224"/>
            <a:ext cx="142514" cy="130871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527" name="Text Placeholder 2"/>
          <p:cNvSpPr>
            <a:spLocks noGrp="1"/>
          </p:cNvSpPr>
          <p:nvPr>
            <p:custDataLst>
              <p:tags r:id="rId92"/>
            </p:custDataLst>
          </p:nvPr>
        </p:nvSpPr>
        <p:spPr bwMode="gray">
          <a:xfrm>
            <a:off x="3611103" y="5063841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5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28" name="Text Placeholder 2"/>
          <p:cNvSpPr>
            <a:spLocks noGrp="1"/>
          </p:cNvSpPr>
          <p:nvPr>
            <p:custDataLst>
              <p:tags r:id="rId93"/>
            </p:custDataLst>
          </p:nvPr>
        </p:nvSpPr>
        <p:spPr bwMode="gray">
          <a:xfrm>
            <a:off x="3656856" y="5553236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1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29" name="Text Placeholder 2"/>
          <p:cNvSpPr>
            <a:spLocks noGrp="1"/>
          </p:cNvSpPr>
          <p:nvPr>
            <p:custDataLst>
              <p:tags r:id="rId94"/>
            </p:custDataLst>
          </p:nvPr>
        </p:nvSpPr>
        <p:spPr bwMode="gray">
          <a:xfrm>
            <a:off x="3512840" y="532298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800" dirty="0" smtClean="0">
                <a:solidFill>
                  <a:srgbClr val="004785"/>
                </a:solidFill>
                <a:latin typeface="+mn-ea"/>
                <a:cs typeface="Arial"/>
                <a:sym typeface="+mn-lt"/>
              </a:rPr>
              <a:t>20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30" name="Text Placeholder 2"/>
          <p:cNvSpPr>
            <a:spLocks noGrp="1"/>
          </p:cNvSpPr>
          <p:nvPr>
            <p:custDataLst>
              <p:tags r:id="rId95"/>
            </p:custDataLst>
          </p:nvPr>
        </p:nvSpPr>
        <p:spPr bwMode="gray">
          <a:xfrm>
            <a:off x="3907691" y="5308580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59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31" name="Text Placeholder 2"/>
          <p:cNvSpPr>
            <a:spLocks noGrp="1"/>
          </p:cNvSpPr>
          <p:nvPr>
            <p:custDataLst>
              <p:tags r:id="rId96"/>
            </p:custDataLst>
          </p:nvPr>
        </p:nvSpPr>
        <p:spPr bwMode="gray">
          <a:xfrm>
            <a:off x="4309876" y="5289424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15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graphicFrame>
        <p:nvGraphicFramePr>
          <p:cNvPr id="532" name="オブジェクト 531"/>
          <p:cNvGraphicFramePr>
            <a:graphicFrameLocks/>
          </p:cNvGraphicFramePr>
          <p:nvPr>
            <p:custDataLst>
              <p:tags r:id="rId97"/>
            </p:custDataLst>
            <p:extLst>
              <p:ext uri="{D42A27DB-BD31-4B8C-83A1-F6EECF244321}">
                <p14:modId xmlns:p14="http://schemas.microsoft.com/office/powerpoint/2010/main" val="3579908164"/>
              </p:ext>
            </p:extLst>
          </p:nvPr>
        </p:nvGraphicFramePr>
        <p:xfrm>
          <a:off x="3440832" y="5733256"/>
          <a:ext cx="13771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Chart" r:id="rId144" imgW="1377138" imgH="914400" progId="MSGraph.Chart.8">
                  <p:embed followColorScheme="full"/>
                </p:oleObj>
              </mc:Choice>
              <mc:Fallback>
                <p:oleObj name="Chart" r:id="rId144" imgW="1377138" imgH="9144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5"/>
                      <a:stretch>
                        <a:fillRect/>
                      </a:stretch>
                    </p:blipFill>
                    <p:spPr>
                      <a:xfrm>
                        <a:off x="3440832" y="5733256"/>
                        <a:ext cx="13771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3" name="直線コネクタ 532"/>
          <p:cNvCxnSpPr/>
          <p:nvPr>
            <p:custDataLst>
              <p:tags r:id="rId98"/>
            </p:custDataLst>
          </p:nvPr>
        </p:nvCxnSpPr>
        <p:spPr bwMode="auto">
          <a:xfrm>
            <a:off x="4382352" y="5962650"/>
            <a:ext cx="26988" cy="46038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534" name="直線コネクタ 533"/>
          <p:cNvCxnSpPr/>
          <p:nvPr>
            <p:custDataLst>
              <p:tags r:id="rId99"/>
            </p:custDataLst>
          </p:nvPr>
        </p:nvCxnSpPr>
        <p:spPr bwMode="auto">
          <a:xfrm flipH="1">
            <a:off x="3574938" y="5877272"/>
            <a:ext cx="68871" cy="131416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535" name="Text Placeholder 2"/>
          <p:cNvSpPr>
            <a:spLocks noGrp="1"/>
          </p:cNvSpPr>
          <p:nvPr>
            <p:custDataLst>
              <p:tags r:id="rId100"/>
            </p:custDataLst>
          </p:nvPr>
        </p:nvSpPr>
        <p:spPr bwMode="gray">
          <a:xfrm>
            <a:off x="4273872" y="604306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chemeClr val="bg1"/>
                </a:solidFill>
                <a:latin typeface="+mn-ea"/>
              </a:rPr>
              <a:t>26</a:t>
            </a:r>
            <a:endParaRPr kumimoji="0" lang="ja-JP" altLang="en-US" sz="800" dirty="0">
              <a:solidFill>
                <a:schemeClr val="bg1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36" name="Text Placeholder 2"/>
          <p:cNvSpPr>
            <a:spLocks noGrp="1"/>
          </p:cNvSpPr>
          <p:nvPr>
            <p:custDataLst>
              <p:tags r:id="rId101"/>
            </p:custDataLst>
          </p:nvPr>
        </p:nvSpPr>
        <p:spPr bwMode="gray">
          <a:xfrm>
            <a:off x="3692860" y="604306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34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37" name="Text Placeholder 2"/>
          <p:cNvSpPr>
            <a:spLocks noGrp="1"/>
          </p:cNvSpPr>
          <p:nvPr>
            <p:custDataLst>
              <p:tags r:id="rId102"/>
            </p:custDataLst>
          </p:nvPr>
        </p:nvSpPr>
        <p:spPr bwMode="gray">
          <a:xfrm>
            <a:off x="3983890" y="6043066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26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38" name="Text Placeholder 2"/>
          <p:cNvSpPr>
            <a:spLocks noGrp="1"/>
          </p:cNvSpPr>
          <p:nvPr>
            <p:custDataLst>
              <p:tags r:id="rId103"/>
            </p:custDataLst>
          </p:nvPr>
        </p:nvSpPr>
        <p:spPr bwMode="gray">
          <a:xfrm>
            <a:off x="3512840" y="6043066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8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39" name="Text Placeholder 2"/>
          <p:cNvSpPr>
            <a:spLocks noGrp="1"/>
          </p:cNvSpPr>
          <p:nvPr>
            <p:custDataLst>
              <p:tags r:id="rId104"/>
            </p:custDataLst>
          </p:nvPr>
        </p:nvSpPr>
        <p:spPr bwMode="gray">
          <a:xfrm>
            <a:off x="3539390" y="5755034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6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pic>
        <p:nvPicPr>
          <p:cNvPr id="540" name="Picture 5"/>
          <p:cNvPicPr>
            <a:picLocks noChangeAspect="1" noChangeArrowheads="1"/>
          </p:cNvPicPr>
          <p:nvPr/>
        </p:nvPicPr>
        <p:blipFill>
          <a:blip r:embed="rId1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6" y="2662558"/>
            <a:ext cx="361706" cy="2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1" name="Picture 4"/>
          <p:cNvPicPr>
            <a:picLocks noChangeAspect="1" noChangeArrowheads="1"/>
          </p:cNvPicPr>
          <p:nvPr/>
        </p:nvPicPr>
        <p:blipFill>
          <a:blip r:embed="rId1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5" y="5733421"/>
            <a:ext cx="382350" cy="21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" name="正方形/長方形 541"/>
          <p:cNvSpPr/>
          <p:nvPr/>
        </p:nvSpPr>
        <p:spPr>
          <a:xfrm>
            <a:off x="6524614" y="1556792"/>
            <a:ext cx="3345790" cy="340454"/>
          </a:xfrm>
          <a:prstGeom prst="rect">
            <a:avLst/>
          </a:prstGeom>
          <a:solidFill>
            <a:srgbClr val="004785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+mn-ea"/>
                <a:cs typeface="Arial" pitchFamily="34" charset="0"/>
              </a:rPr>
              <a:t>戦略</a:t>
            </a:r>
            <a:endParaRPr kumimoji="0" lang="ja-JP" altLang="en-US" sz="1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43" name="正方形/長方形 542"/>
          <p:cNvSpPr/>
          <p:nvPr/>
        </p:nvSpPr>
        <p:spPr>
          <a:xfrm>
            <a:off x="6524484" y="1897063"/>
            <a:ext cx="3345512" cy="76676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CAP2030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顧客密着型ソリューションの展開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電源競争力と低炭素化両立を目指した再エネ開発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国際事業の加速（欧州外利益比率：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5%→15%)</a:t>
            </a:r>
            <a:endParaRPr kumimoji="0" lang="ja-JP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44" name="正方形/長方形 543"/>
          <p:cNvSpPr/>
          <p:nvPr/>
        </p:nvSpPr>
        <p:spPr>
          <a:xfrm>
            <a:off x="6524484" y="2660145"/>
            <a:ext cx="3345512" cy="76993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3-year strategic transformation plan</a:t>
            </a: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事業の低炭素化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総合顧客ソリューションの展開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非コモディティ事業への注力</a:t>
            </a:r>
          </a:p>
        </p:txBody>
      </p:sp>
      <p:sp>
        <p:nvSpPr>
          <p:cNvPr id="545" name="正方形/長方形 544"/>
          <p:cNvSpPr/>
          <p:nvPr/>
        </p:nvSpPr>
        <p:spPr>
          <a:xfrm>
            <a:off x="1776155" y="4197350"/>
            <a:ext cx="439200" cy="769938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46" name="正方形/長方形 545"/>
          <p:cNvSpPr/>
          <p:nvPr/>
        </p:nvSpPr>
        <p:spPr>
          <a:xfrm>
            <a:off x="29977" y="4197350"/>
            <a:ext cx="720000" cy="77050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ENEL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pic>
        <p:nvPicPr>
          <p:cNvPr id="547" name="Picture 10"/>
          <p:cNvPicPr>
            <a:picLocks noChangeAspect="1" noChangeArrowheads="1"/>
          </p:cNvPicPr>
          <p:nvPr/>
        </p:nvPicPr>
        <p:blipFill>
          <a:blip r:embed="rId1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2" y="4197350"/>
            <a:ext cx="387984" cy="22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8" name="正方形/長方形 547"/>
          <p:cNvSpPr/>
          <p:nvPr/>
        </p:nvSpPr>
        <p:spPr>
          <a:xfrm>
            <a:off x="749978" y="4197350"/>
            <a:ext cx="1026901" cy="77050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49" name="正方形/長方形 548"/>
          <p:cNvSpPr/>
          <p:nvPr/>
        </p:nvSpPr>
        <p:spPr>
          <a:xfrm>
            <a:off x="1776155" y="4197350"/>
            <a:ext cx="720000" cy="770501"/>
          </a:xfrm>
          <a:prstGeom prst="rect">
            <a:avLst/>
          </a:prstGeom>
          <a:noFill/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61%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50" name="正方形/長方形 549"/>
          <p:cNvSpPr/>
          <p:nvPr/>
        </p:nvSpPr>
        <p:spPr>
          <a:xfrm>
            <a:off x="749978" y="4197350"/>
            <a:ext cx="684000" cy="77050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51" name="テキスト ボックス 550"/>
          <p:cNvSpPr txBox="1"/>
          <p:nvPr/>
        </p:nvSpPr>
        <p:spPr>
          <a:xfrm>
            <a:off x="876142" y="4344073"/>
            <a:ext cx="774572" cy="477054"/>
          </a:xfrm>
          <a:prstGeom prst="rect">
            <a:avLst/>
          </a:prstGeom>
          <a:ln w="12700">
            <a:noFill/>
          </a:ln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757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億</a:t>
            </a:r>
            <a:r>
              <a:rPr lang="ja-JP" altLang="en-US" sz="1000" dirty="0">
                <a:solidFill>
                  <a:srgbClr val="004785"/>
                </a:solidFill>
                <a:latin typeface="+mn-ea"/>
                <a:cs typeface="Arial" pitchFamily="34" charset="0"/>
              </a:rPr>
              <a:t>€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（</a:t>
            </a: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9.7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％）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</p:txBody>
      </p:sp>
      <p:sp>
        <p:nvSpPr>
          <p:cNvPr id="552" name="正方形/長方形 551"/>
          <p:cNvSpPr/>
          <p:nvPr/>
        </p:nvSpPr>
        <p:spPr>
          <a:xfrm>
            <a:off x="6524484" y="4197350"/>
            <a:ext cx="3345512" cy="77050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Strategic plan 2017-2019</a:t>
            </a: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デジタル化と顧客フォーカスが戦略の柱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534988" marR="0" lvl="2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デジタル化投資：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47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億€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534988" marR="0" lvl="2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デマンドレスポンス、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e-home</a:t>
            </a:r>
            <a:r>
              <a:rPr kumimoji="0" lang="ja-JP" alt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、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e-mobility</a:t>
            </a:r>
            <a:r>
              <a:rPr kumimoji="0" lang="ja-JP" alt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、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mini utility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など新たな顧客サービス展開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53" name="正方形/長方形 552"/>
          <p:cNvSpPr/>
          <p:nvPr/>
        </p:nvSpPr>
        <p:spPr>
          <a:xfrm>
            <a:off x="6524484" y="4967288"/>
            <a:ext cx="3345512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伝統的ビジネスモデルから脱却を目指し、再エネ、ネットワーク、小売事業を中心とした新会社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Innogy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設立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親会社は従来型発電、トレーディングを継続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54" name="正方形/長方形 553"/>
          <p:cNvSpPr/>
          <p:nvPr/>
        </p:nvSpPr>
        <p:spPr>
          <a:xfrm>
            <a:off x="6524484" y="5734050"/>
            <a:ext cx="3345512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伝統的ビジネスモデルから脱却を目指し、再エネ、ネットワーク、顧客ソリューションに注力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従来型発電事業、トレーディング、資源開発はスピンオフ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55" name="正方形/長方形 554"/>
          <p:cNvSpPr/>
          <p:nvPr/>
        </p:nvSpPr>
        <p:spPr>
          <a:xfrm>
            <a:off x="1776155" y="3430588"/>
            <a:ext cx="388800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56" name="正方形/長方形 555"/>
          <p:cNvSpPr/>
          <p:nvPr/>
        </p:nvSpPr>
        <p:spPr>
          <a:xfrm>
            <a:off x="20452" y="3440113"/>
            <a:ext cx="720000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Iber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.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pic>
        <p:nvPicPr>
          <p:cNvPr id="557" name="Picture 3"/>
          <p:cNvPicPr>
            <a:picLocks noChangeAspect="1" noChangeArrowheads="1"/>
          </p:cNvPicPr>
          <p:nvPr/>
        </p:nvPicPr>
        <p:blipFill>
          <a:blip r:embed="rId1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5" y="3430588"/>
            <a:ext cx="385293" cy="227843"/>
          </a:xfrm>
          <a:prstGeom prst="rect">
            <a:avLst/>
          </a:prstGeom>
          <a:noFill/>
          <a:ln w="127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8" name="正方形/長方形 557"/>
          <p:cNvSpPr/>
          <p:nvPr/>
        </p:nvSpPr>
        <p:spPr>
          <a:xfrm>
            <a:off x="749978" y="3430588"/>
            <a:ext cx="1026901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59" name="正方形/長方形 558"/>
          <p:cNvSpPr/>
          <p:nvPr/>
        </p:nvSpPr>
        <p:spPr>
          <a:xfrm>
            <a:off x="1776155" y="3430588"/>
            <a:ext cx="720000" cy="766511"/>
          </a:xfrm>
          <a:prstGeom prst="rect">
            <a:avLst/>
          </a:prstGeom>
          <a:noFill/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54%</a:t>
            </a: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60" name="正方形/長方形 559"/>
          <p:cNvSpPr/>
          <p:nvPr/>
        </p:nvSpPr>
        <p:spPr>
          <a:xfrm>
            <a:off x="749978" y="3430588"/>
            <a:ext cx="324000" cy="766511"/>
          </a:xfrm>
          <a:prstGeom prst="rect">
            <a:avLst/>
          </a:prstGeom>
          <a:solidFill>
            <a:srgbClr val="004785">
              <a:lumMod val="20000"/>
              <a:lumOff val="80000"/>
            </a:srgbClr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61" name="テキスト ボックス 560"/>
          <p:cNvSpPr txBox="1"/>
          <p:nvPr/>
        </p:nvSpPr>
        <p:spPr>
          <a:xfrm>
            <a:off x="836068" y="3575316"/>
            <a:ext cx="854721" cy="477054"/>
          </a:xfrm>
          <a:prstGeom prst="rect">
            <a:avLst/>
          </a:prstGeom>
          <a:ln w="12700">
            <a:noFill/>
          </a:ln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314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億€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（</a:t>
            </a:r>
            <a:r>
              <a:rPr lang="en-US" altLang="ja-JP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12.5</a:t>
            </a:r>
            <a:r>
              <a:rPr lang="ja-JP" altLang="en-US" sz="1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％）</a:t>
            </a:r>
            <a:endParaRPr lang="en-US" altLang="ja-JP" sz="1000" dirty="0">
              <a:solidFill>
                <a:srgbClr val="004785"/>
              </a:solidFill>
              <a:latin typeface="+mn-ea"/>
              <a:cs typeface="Arial" pitchFamily="34" charset="0"/>
            </a:endParaRPr>
          </a:p>
        </p:txBody>
      </p:sp>
      <p:sp>
        <p:nvSpPr>
          <p:cNvPr id="562" name="正方形/長方形 561"/>
          <p:cNvSpPr/>
          <p:nvPr/>
        </p:nvSpPr>
        <p:spPr>
          <a:xfrm>
            <a:off x="6524484" y="3430588"/>
            <a:ext cx="3345512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Strategic Plan</a:t>
            </a: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 </a:t>
            </a:r>
            <a:r>
              <a:rPr kumimoji="0" lang="en-US" altLang="ja-JP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2016-2020</a:t>
            </a:r>
          </a:p>
          <a:p>
            <a:pPr marL="357188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予見性の高い事業に注力しｴﾈﾙｷﾞｰ転換を先導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534988" marR="0" lvl="2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ＭＳ Ｐゴシック" panose="020B0600070205080204" pitchFamily="50" charset="-128"/>
              <a:buChar char="-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再エネ、ネットワーク、長期契約型発電事業に注力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63" name="テキスト ボックス 562"/>
          <p:cNvSpPr txBox="1"/>
          <p:nvPr/>
        </p:nvSpPr>
        <p:spPr>
          <a:xfrm>
            <a:off x="84513" y="2375302"/>
            <a:ext cx="9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  <a:cs typeface="メイリオ" panose="020B0604030504040204" pitchFamily="50" charset="-128"/>
              </a:rPr>
              <a:t>電力→</a:t>
            </a:r>
          </a:p>
        </p:txBody>
      </p:sp>
      <p:sp>
        <p:nvSpPr>
          <p:cNvPr id="564" name="テキスト ボックス 563"/>
          <p:cNvSpPr txBox="1"/>
          <p:nvPr/>
        </p:nvSpPr>
        <p:spPr>
          <a:xfrm>
            <a:off x="84513" y="3955378"/>
            <a:ext cx="9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  <a:cs typeface="メイリオ" panose="020B0604030504040204" pitchFamily="50" charset="-128"/>
              </a:rPr>
              <a:t>電力→</a:t>
            </a:r>
          </a:p>
        </p:txBody>
      </p:sp>
      <p:sp>
        <p:nvSpPr>
          <p:cNvPr id="565" name="テキスト ボックス 564"/>
          <p:cNvSpPr txBox="1"/>
          <p:nvPr/>
        </p:nvSpPr>
        <p:spPr>
          <a:xfrm>
            <a:off x="84513" y="4679558"/>
            <a:ext cx="9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  <a:cs typeface="メイリオ" panose="020B0604030504040204" pitchFamily="50" charset="-128"/>
              </a:rPr>
              <a:t>電力→</a:t>
            </a:r>
          </a:p>
        </p:txBody>
      </p:sp>
      <p:sp>
        <p:nvSpPr>
          <p:cNvPr id="566" name="テキスト ボックス 565"/>
          <p:cNvSpPr txBox="1"/>
          <p:nvPr/>
        </p:nvSpPr>
        <p:spPr>
          <a:xfrm>
            <a:off x="84513" y="6299738"/>
            <a:ext cx="9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  <a:cs typeface="メイリオ" panose="020B0604030504040204" pitchFamily="50" charset="-128"/>
              </a:rPr>
              <a:t>電力→</a:t>
            </a:r>
          </a:p>
        </p:txBody>
      </p:sp>
      <p:sp>
        <p:nvSpPr>
          <p:cNvPr id="567" name="テキスト ボックス 566"/>
          <p:cNvSpPr txBox="1"/>
          <p:nvPr/>
        </p:nvSpPr>
        <p:spPr>
          <a:xfrm>
            <a:off x="84513" y="5471646"/>
            <a:ext cx="9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  <a:cs typeface="メイリオ" panose="020B0604030504040204" pitchFamily="50" charset="-128"/>
              </a:rPr>
              <a:t>電力→</a:t>
            </a:r>
          </a:p>
        </p:txBody>
      </p:sp>
      <p:sp>
        <p:nvSpPr>
          <p:cNvPr id="568" name="テキスト ボックス 567"/>
          <p:cNvSpPr txBox="1"/>
          <p:nvPr/>
        </p:nvSpPr>
        <p:spPr>
          <a:xfrm>
            <a:off x="84513" y="3131386"/>
            <a:ext cx="9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>
                <a:latin typeface="+mn-ea"/>
                <a:cs typeface="メイリオ" panose="020B0604030504040204" pitchFamily="50" charset="-128"/>
              </a:rPr>
              <a:t>ガス→</a:t>
            </a:r>
          </a:p>
        </p:txBody>
      </p:sp>
      <p:sp>
        <p:nvSpPr>
          <p:cNvPr id="569" name="正方形/長方形 568"/>
          <p:cNvSpPr/>
          <p:nvPr/>
        </p:nvSpPr>
        <p:spPr>
          <a:xfrm>
            <a:off x="4548921" y="1556792"/>
            <a:ext cx="1975563" cy="340454"/>
          </a:xfrm>
          <a:prstGeom prst="rect">
            <a:avLst/>
          </a:prstGeom>
          <a:solidFill>
            <a:srgbClr val="004785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itchFamily="34" charset="0"/>
              </a:rPr>
              <a:t>概要</a:t>
            </a:r>
          </a:p>
        </p:txBody>
      </p:sp>
      <p:sp>
        <p:nvSpPr>
          <p:cNvPr id="570" name="正方形/長方形 569"/>
          <p:cNvSpPr/>
          <p:nvPr/>
        </p:nvSpPr>
        <p:spPr>
          <a:xfrm>
            <a:off x="4548801" y="1897063"/>
            <a:ext cx="1975399" cy="76676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90000" rIns="36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元はフランスの国営電力会社。現在も国内の電力事業を垂直一貫</a:t>
            </a:r>
            <a:r>
              <a:rPr kumimoji="0" lang="en-US" altLang="ja-JP" sz="900" kern="0" baseline="30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※</a:t>
            </a:r>
            <a:r>
              <a:rPr kumimoji="0" lang="ja-JP" altLang="en-US" sz="900" kern="0" baseline="3000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１</a:t>
            </a: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で支配。ガス事業も行う。</a:t>
            </a:r>
            <a:endParaRPr kumimoji="0" lang="en-US" altLang="ja-JP" sz="9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kern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原子力発電の比率が高く、原発輸出も行っている。</a:t>
            </a:r>
            <a:endParaRPr kumimoji="0" lang="en-US" altLang="ja-JP" sz="9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71" name="正方形/長方形 570"/>
          <p:cNvSpPr/>
          <p:nvPr/>
        </p:nvSpPr>
        <p:spPr>
          <a:xfrm>
            <a:off x="4548801" y="2660145"/>
            <a:ext cx="1975813" cy="76993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元はフランスの国営ガス会社。現在も国内ガス事業を垂直一貫</a:t>
            </a:r>
            <a:r>
              <a:rPr kumimoji="0" lang="en-US" altLang="ja-JP" sz="9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※</a:t>
            </a:r>
            <a:r>
              <a:rPr kumimoji="0" lang="ja-JP" altLang="en-US" sz="9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１</a:t>
            </a: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で支配。電力事業も行う。</a:t>
            </a:r>
            <a:endParaRPr kumimoji="0" lang="en-US" altLang="ja-JP" sz="9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kern="0" noProof="0" dirty="0">
                <a:solidFill>
                  <a:srgbClr val="004785"/>
                </a:solidFill>
                <a:latin typeface="+mn-ea"/>
                <a:cs typeface="Arial" pitchFamily="34" charset="0"/>
              </a:rPr>
              <a:t>地域</a:t>
            </a:r>
            <a:r>
              <a:rPr kumimoji="0" lang="ja-JP" altLang="en-US" sz="900" kern="0" noProof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密着の海外展開と低炭素化を進めている。</a:t>
            </a:r>
            <a:endParaRPr kumimoji="0" lang="ja-JP" alt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72" name="正方形/長方形 571"/>
          <p:cNvSpPr/>
          <p:nvPr/>
        </p:nvSpPr>
        <p:spPr>
          <a:xfrm>
            <a:off x="4548801" y="4197350"/>
            <a:ext cx="1975399" cy="77050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kern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元はイタリア</a:t>
            </a: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の国営電力会社。ガス事業も行う。</a:t>
            </a:r>
            <a:endParaRPr kumimoji="0" lang="en-US" altLang="ja-JP" sz="9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kern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南米、東欧を中心に海外展開を進めており、再エネを増やしている。</a:t>
            </a:r>
            <a:endParaRPr kumimoji="0" lang="en-US" altLang="ja-JP" sz="9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73" name="正方形/長方形 572"/>
          <p:cNvSpPr/>
          <p:nvPr/>
        </p:nvSpPr>
        <p:spPr>
          <a:xfrm>
            <a:off x="4548801" y="4967288"/>
            <a:ext cx="1975399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1000" kern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ドイツの大手電力会社が合併して設立。ガス事業も行う。</a:t>
            </a:r>
            <a:endParaRPr kumimoji="0" lang="en-US" altLang="ja-JP" sz="1000" kern="0" dirty="0" smtClean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石炭火力の比率が高い。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74" name="正方形/長方形 573"/>
          <p:cNvSpPr/>
          <p:nvPr/>
        </p:nvSpPr>
        <p:spPr>
          <a:xfrm>
            <a:off x="4548801" y="5734050"/>
            <a:ext cx="1975399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panose="05000000000000000000" pitchFamily="2" charset="2"/>
              <a:buChar char="n"/>
              <a:defRPr/>
            </a:pPr>
            <a:r>
              <a:rPr kumimoji="0" lang="ja-JP" altLang="en-US" sz="1000" kern="0" dirty="0">
                <a:solidFill>
                  <a:srgbClr val="004785"/>
                </a:solidFill>
                <a:latin typeface="+mn-ea"/>
                <a:cs typeface="Arial" pitchFamily="34" charset="0"/>
              </a:rPr>
              <a:t>ドイツの大手電力会社が合併して設立。ガス事業も行う</a:t>
            </a:r>
            <a:r>
              <a:rPr kumimoji="0" lang="ja-JP" altLang="en-US" sz="1000" kern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。</a:t>
            </a:r>
            <a:endParaRPr kumimoji="0" lang="en-US" altLang="ja-JP" sz="1000" kern="0" dirty="0" smtClean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n"/>
              <a:defRPr/>
            </a:pPr>
            <a:r>
              <a:rPr kumimoji="0" lang="ja-JP" altLang="en-US" sz="1000" kern="0" dirty="0" smtClean="0">
                <a:solidFill>
                  <a:srgbClr val="004785"/>
                </a:solidFill>
                <a:latin typeface="+mn-ea"/>
                <a:cs typeface="Arial" pitchFamily="34" charset="0"/>
              </a:rPr>
              <a:t>ガス火力の比率が高い。</a:t>
            </a:r>
            <a:endParaRPr kumimoji="0" lang="en-US" altLang="ja-JP" sz="1000" kern="0" dirty="0">
              <a:solidFill>
                <a:srgbClr val="004785"/>
              </a:solidFill>
              <a:latin typeface="+mn-ea"/>
              <a:cs typeface="Arial" pitchFamily="34" charset="0"/>
            </a:endParaRPr>
          </a:p>
        </p:txBody>
      </p:sp>
      <p:sp>
        <p:nvSpPr>
          <p:cNvPr id="575" name="正方形/長方形 574"/>
          <p:cNvSpPr/>
          <p:nvPr/>
        </p:nvSpPr>
        <p:spPr>
          <a:xfrm>
            <a:off x="4548801" y="3430588"/>
            <a:ext cx="1975399" cy="76651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969696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スペインの電力会社。ガス事業も行う。</a:t>
            </a:r>
            <a:endParaRPr kumimoji="0" lang="en-US" altLang="ja-JP" sz="900" kern="0" dirty="0">
              <a:solidFill>
                <a:srgbClr val="004785"/>
              </a:solidFill>
              <a:latin typeface="+mn-ea"/>
              <a:cs typeface="Arial" pitchFamily="34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海外を中心に再エネを積極的に増</a:t>
            </a:r>
            <a:r>
              <a:rPr kumimoji="0" lang="ja-JP" altLang="en-US" sz="900" kern="0" dirty="0">
                <a:solidFill>
                  <a:srgbClr val="004785"/>
                </a:solidFill>
                <a:latin typeface="+mn-ea"/>
                <a:cs typeface="Arial" pitchFamily="34" charset="0"/>
              </a:rPr>
              <a:t>やし</a:t>
            </a:r>
            <a:r>
              <a:rPr kumimoji="0" lang="ja-JP" alt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、</a:t>
            </a: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設備容量</a:t>
            </a:r>
            <a:r>
              <a: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(</a:t>
            </a: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水力含む</a:t>
            </a:r>
            <a:r>
              <a:rPr kumimoji="0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)</a:t>
            </a:r>
            <a:r>
              <a:rPr kumimoji="0" lang="ja-JP" alt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4785"/>
                </a:solidFill>
                <a:effectLst/>
                <a:uLnTx/>
                <a:uFillTx/>
                <a:latin typeface="+mn-ea"/>
                <a:cs typeface="Arial" pitchFamily="34" charset="0"/>
              </a:rPr>
              <a:t>の半分以上を占めている。</a:t>
            </a:r>
            <a:endParaRPr kumimoji="0" lang="en-US" altLang="ja-JP" sz="900" b="0" i="0" u="none" strike="noStrike" kern="0" cap="none" spc="0" normalizeH="0" baseline="0" noProof="0" dirty="0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76" name="正方形/長方形 575"/>
          <p:cNvSpPr/>
          <p:nvPr>
            <p:custDataLst>
              <p:tags r:id="rId105"/>
            </p:custDataLst>
          </p:nvPr>
        </p:nvSpPr>
        <p:spPr bwMode="auto">
          <a:xfrm>
            <a:off x="2360712" y="6638118"/>
            <a:ext cx="142875" cy="106363"/>
          </a:xfrm>
          <a:prstGeom prst="rect">
            <a:avLst/>
          </a:prstGeom>
          <a:solidFill>
            <a:srgbClr val="FFCC00"/>
          </a:solidFill>
          <a:ln w="12700" cap="flat" cmpd="sng" algn="ctr">
            <a:noFill/>
            <a:prstDash val="solid"/>
          </a:ln>
          <a:effectLst/>
          <a:ex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cxnSp>
        <p:nvCxnSpPr>
          <p:cNvPr id="577" name="直線コネクタ 576"/>
          <p:cNvCxnSpPr/>
          <p:nvPr>
            <p:custDataLst>
              <p:tags r:id="rId106"/>
            </p:custDataLst>
          </p:nvPr>
        </p:nvCxnSpPr>
        <p:spPr bwMode="auto">
          <a:xfrm flipV="1">
            <a:off x="3636227" y="2072017"/>
            <a:ext cx="101601" cy="131433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578" name="直線コネクタ 577"/>
          <p:cNvCxnSpPr>
            <a:endCxn id="502" idx="2"/>
          </p:cNvCxnSpPr>
          <p:nvPr>
            <p:custDataLst>
              <p:tags r:id="rId107"/>
            </p:custDataLst>
          </p:nvPr>
        </p:nvCxnSpPr>
        <p:spPr bwMode="auto">
          <a:xfrm flipV="1">
            <a:off x="3561614" y="2046898"/>
            <a:ext cx="77276" cy="99242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579" name="直線コネクタ 578"/>
          <p:cNvCxnSpPr/>
          <p:nvPr>
            <p:custDataLst>
              <p:tags r:id="rId108"/>
            </p:custDataLst>
          </p:nvPr>
        </p:nvCxnSpPr>
        <p:spPr bwMode="auto">
          <a:xfrm flipH="1" flipV="1">
            <a:off x="3705849" y="3176973"/>
            <a:ext cx="106591" cy="62962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580" name="直線コネクタ 579"/>
          <p:cNvCxnSpPr/>
          <p:nvPr>
            <p:custDataLst>
              <p:tags r:id="rId109"/>
            </p:custDataLst>
          </p:nvPr>
        </p:nvCxnSpPr>
        <p:spPr bwMode="auto">
          <a:xfrm flipH="1" flipV="1">
            <a:off x="2721827" y="3104964"/>
            <a:ext cx="106945" cy="134971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581" name="直線コネクタ 580"/>
          <p:cNvCxnSpPr/>
          <p:nvPr>
            <p:custDataLst>
              <p:tags r:id="rId110"/>
            </p:custDataLst>
          </p:nvPr>
        </p:nvCxnSpPr>
        <p:spPr bwMode="auto">
          <a:xfrm flipH="1" flipV="1">
            <a:off x="2528152" y="3106738"/>
            <a:ext cx="101099" cy="152403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582" name="直線コネクタ 581"/>
          <p:cNvCxnSpPr/>
          <p:nvPr>
            <p:custDataLst>
              <p:tags r:id="rId111"/>
            </p:custDataLst>
          </p:nvPr>
        </p:nvCxnSpPr>
        <p:spPr bwMode="auto">
          <a:xfrm flipH="1" flipV="1">
            <a:off x="3444141" y="3621883"/>
            <a:ext cx="34924" cy="117942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583" name="直線コネクタ 582"/>
          <p:cNvCxnSpPr/>
          <p:nvPr>
            <p:custDataLst>
              <p:tags r:id="rId112"/>
            </p:custDataLst>
          </p:nvPr>
        </p:nvCxnSpPr>
        <p:spPr bwMode="auto">
          <a:xfrm flipV="1">
            <a:off x="3031200" y="3922713"/>
            <a:ext cx="26988" cy="104128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584" name="正方形/長方形 583"/>
          <p:cNvSpPr/>
          <p:nvPr>
            <p:custDataLst>
              <p:tags r:id="rId113"/>
            </p:custDataLst>
          </p:nvPr>
        </p:nvSpPr>
        <p:spPr bwMode="auto">
          <a:xfrm flipH="1" flipV="1">
            <a:off x="3852000" y="4473116"/>
            <a:ext cx="108000" cy="252000"/>
          </a:xfrm>
          <a:prstGeom prst="rect">
            <a:avLst/>
          </a:prstGeom>
          <a:solidFill>
            <a:srgbClr val="6EA5C4"/>
          </a:solidFill>
          <a:ln w="127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969696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85" name="Text Placeholder 2"/>
          <p:cNvSpPr>
            <a:spLocks noGrp="1"/>
          </p:cNvSpPr>
          <p:nvPr>
            <p:custDataLst>
              <p:tags r:id="rId114"/>
            </p:custDataLst>
          </p:nvPr>
        </p:nvSpPr>
        <p:spPr bwMode="gray">
          <a:xfrm>
            <a:off x="3744000" y="4540665"/>
            <a:ext cx="31908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3"/>
                </a:solidFill>
              </a14:hiddenFill>
            </a:ext>
          </a:extLst>
        </p:spPr>
        <p:txBody>
          <a:bodyPr vert="horz" wrap="none" lIns="14288" tIns="0" rIns="14288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10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86" name="正方形/長方形 585"/>
          <p:cNvSpPr/>
          <p:nvPr>
            <p:custDataLst>
              <p:tags r:id="rId115"/>
            </p:custDataLst>
          </p:nvPr>
        </p:nvSpPr>
        <p:spPr bwMode="auto">
          <a:xfrm>
            <a:off x="2510834" y="5234400"/>
            <a:ext cx="82800" cy="266400"/>
          </a:xfrm>
          <a:prstGeom prst="rect">
            <a:avLst/>
          </a:prstGeom>
          <a:solidFill>
            <a:srgbClr val="FFCC00"/>
          </a:solidFill>
          <a:ln w="12700" cap="flat" cmpd="sng" algn="ctr">
            <a:noFill/>
            <a:prstDash val="solid"/>
          </a:ln>
          <a:effectLst/>
          <a:ex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587" name="Text Placeholder 2"/>
          <p:cNvSpPr>
            <a:spLocks noGrp="1"/>
          </p:cNvSpPr>
          <p:nvPr>
            <p:custDataLst>
              <p:tags r:id="rId116"/>
            </p:custDataLst>
          </p:nvPr>
        </p:nvSpPr>
        <p:spPr bwMode="gray">
          <a:xfrm>
            <a:off x="2412206" y="5299861"/>
            <a:ext cx="261938" cy="12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14288" tIns="0" rIns="14288" bIns="0" numCol="1" spcCol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1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70000" indent="-268288" algn="l" defTabSz="914400" rtl="0" eaLnBrk="1" latinLnBrk="0" hangingPunct="1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n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40000" indent="-268288" algn="l" defTabSz="914400" rtl="0" eaLnBrk="1" latinLnBrk="0" hangingPunct="1"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10000" indent="-270000" algn="l" defTabSz="914400" rtl="0" eaLnBrk="1" latinLnBrk="0" hangingPunct="1">
              <a:spcBef>
                <a:spcPts val="500"/>
              </a:spcBef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0000" indent="0" algn="l" defTabSz="914400" rtl="0" eaLnBrk="1" latinLnBrk="0" hangingPunct="1">
              <a:spcBef>
                <a:spcPts val="500"/>
              </a:spcBef>
              <a:buFontTx/>
              <a:buNone/>
              <a:defRPr kumimoji="1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ja-JP" sz="800" dirty="0" smtClean="0">
                <a:solidFill>
                  <a:srgbClr val="004785"/>
                </a:solidFill>
                <a:latin typeface="+mn-ea"/>
              </a:rPr>
              <a:t>9</a:t>
            </a:r>
            <a:endParaRPr kumimoji="0" lang="ja-JP" altLang="en-US" sz="800" dirty="0">
              <a:solidFill>
                <a:srgbClr val="004785"/>
              </a:solidFill>
              <a:latin typeface="+mn-ea"/>
              <a:cs typeface="Arial"/>
              <a:sym typeface="+mn-lt"/>
            </a:endParaRPr>
          </a:p>
        </p:txBody>
      </p:sp>
      <p:sp>
        <p:nvSpPr>
          <p:cNvPr id="588" name="正方形/長方形 587"/>
          <p:cNvSpPr/>
          <p:nvPr>
            <p:custDataLst>
              <p:tags r:id="rId117"/>
            </p:custDataLst>
          </p:nvPr>
        </p:nvSpPr>
        <p:spPr bwMode="auto">
          <a:xfrm>
            <a:off x="3538052" y="5230829"/>
            <a:ext cx="45719" cy="266400"/>
          </a:xfrm>
          <a:prstGeom prst="rect">
            <a:avLst/>
          </a:prstGeom>
          <a:solidFill>
            <a:srgbClr val="FFCC00"/>
          </a:solidFill>
          <a:ln w="12700" cap="flat" cmpd="sng" algn="ctr">
            <a:noFill/>
            <a:prstDash val="solid"/>
          </a:ln>
          <a:effectLst/>
          <a:extLst/>
        </p:spPr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err="1" smtClean="0">
              <a:ln>
                <a:noFill/>
              </a:ln>
              <a:solidFill>
                <a:srgbClr val="004785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cxnSp>
        <p:nvCxnSpPr>
          <p:cNvPr id="589" name="直線コネクタ 588"/>
          <p:cNvCxnSpPr/>
          <p:nvPr>
            <p:custDataLst>
              <p:tags r:id="rId118"/>
            </p:custDataLst>
          </p:nvPr>
        </p:nvCxnSpPr>
        <p:spPr bwMode="auto">
          <a:xfrm flipH="1">
            <a:off x="3561891" y="5124960"/>
            <a:ext cx="130970" cy="164464"/>
          </a:xfrm>
          <a:prstGeom prst="line">
            <a:avLst/>
          </a:prstGeom>
          <a:noFill/>
          <a:ln w="6350" cap="flat" cmpd="sng" algn="ctr">
            <a:solidFill>
              <a:srgbClr val="004785"/>
            </a:solidFill>
            <a:prstDash val="solid"/>
            <a:headEnd type="none"/>
            <a:tailEnd type="none"/>
          </a:ln>
          <a:effectLst/>
        </p:spPr>
      </p:cxnSp>
      <p:sp>
        <p:nvSpPr>
          <p:cNvPr id="590" name="テキスト ボックス 589"/>
          <p:cNvSpPr txBox="1"/>
          <p:nvPr/>
        </p:nvSpPr>
        <p:spPr>
          <a:xfrm>
            <a:off x="7005228" y="6651776"/>
            <a:ext cx="26282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１：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EDF</a:t>
            </a:r>
            <a:r>
              <a:rPr lang="ja-JP" altLang="en-US" sz="7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7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Engie</a:t>
            </a:r>
            <a:r>
              <a:rPr lang="ja-JP" altLang="en-US" sz="7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は送配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部門の法的分離を行っている。</a:t>
            </a:r>
            <a:endParaRPr kumimoji="1" lang="ja-JP" altLang="en-US" sz="7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1jKl3gYQjmrIEO2Ev.m3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hsTil4wT86A14WiJvxAnA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gQvTIBTSiutFCOWH5uFR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IkmGvIKQXWKnbFkIfXy4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nwi1Mt_TtmBiloa0jK_6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iJ3l0tROGFr8WslRqP1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Ts5aWp6RjWZG8m7J3WL.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QMs_5ZQZC9F2rWtctwY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QMs_5ZQZC9F2rWtctwY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Tma8hqQniGmNmVtgIFI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QMs_5ZQZC9F2rWtctwY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QMs_5ZQZC9F2rWtctwY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a7yeCBMRRSgikAP1Iwru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SyPqBksRUWZUS66k.LiP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SyPqBksRUWZUS66k.LiP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bQER1g5RhuRv40Gkk8ic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j9CD.AUSnmDo9riDTSa7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Ts5aWp6RjWZG8m7J3WL.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s89K2euSAiDP.aAhL97P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Ts5aWp6RjWZG8m7J3WL.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PtZveS3Ts2iozPS5To.n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Hpq99G9S3KIT2ZRfGttY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Io3Q10TBOKxh7QolS8H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TvbK2blQpeYNJPeNPTso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SuV7cCRQnOav2lvfscOh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DrbaYhPR9m_.aqHoe96u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B0D1fzSAidt4H1Tc0Vj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hHpSGFwQheTkS_kwIgFc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OKSi2tRAmS_H.wwA2R7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QMs_5ZQZC9F2rWtctwY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TWqxq1S6W4C5ko4xahO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_xgguLlR9CCjbm7PetTl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Njh47LbTEuB6Z4D3c.sb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4J3UQ96S4m_2fLNUYpZB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ttdG.T1T_Sj863Y0rPof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0Mwb2.SNu8pedvbJvj6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SyPqBksRUWZUS66k.LiP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Qs10ZyvSQiYvxhTnKM6_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iaK.LR5TI.QS5pzSO9Q5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phl.oO2QyCEb9tnwFxjW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r_w9BXrQ2ODRRDGAZdLS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0MsmFmTFOnsVjxwx_Dy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GL.kBLXSPiIRRWkSSGCR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3U8F5jRCmMP_ccXPp6O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BJ_ecF0T9q7oZpnjm4jF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5wQF9O8Qd.LAp1LSg9Ra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gA5Cl9Qu2CHHgh0THay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n2pxGy3S5G3ccNzBIPtG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G_hq0bT6K2UG.XbI44J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O44pPgRVC0N5cZl9k5k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QyOR5dFRMuIYrkv7AjgS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0C3Lm18RtWeO4Z5FrcAZ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o0oCrL.TOSiY7K1Zz0k5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zNI12I4Scmmp7GOgbNft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Vbh30_QfOdDzbAH_duV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5phajBR_WdmGTJzOd.F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6i.CXQSWqbo4dmT7xTZ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mK3GK9hQly.8iIa_7x8c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Q4TyaUFQay3lOnYW.T8D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fz8LpoHQZ.FxXwUyBWSw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N5GBorsT324m.eymB9oa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NiO.JX4ShCvi14dKJm6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R0IewO9S1KkaO7eBVx2H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Ts5aWp6RjWZG8m7J3WL.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bQER1g5RhuRv40Gkk8ic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5KeVqHHRsW4dEEALHmYY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IBM07uMQ9KKOAkzE_QTN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CFsAV4lSoGfqKx6IrGyE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6OXFWzuQsa_3FXMW3tE4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2OyDN.JS7WFGhS67TZZa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dB6dWpNRnCZUXzqnumEV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pRh6PTHSKKBQJ6kEN66x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MxWyM8RuyKFY0ZaYPir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l7L0B5kRnqCykBdaEYn8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2ytsreeRk2surabYWzjh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zSWFhAtTQWGKjhMVmP8K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WtVC6NRqOP9Rly3c0Yu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8_6Ed4kS1axSsuJRpTkP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gt3sbiQTq4qD0YrJTtB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WPV1AWS6iEvI73lJn9.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qnGhftQ063bOy2CusmQ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M.XVNDQA2mcut6tymna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82.RjIQ7GRl5R_c_xFX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LyZ5FBQ6CMvU7Vp1No.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22fT_zGTg.nrj9A2OOo.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VscnRjRq2gtVZ1CJ7jt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1l4BlGZQWm_OAYkzJo0f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NGCX_vpTneFGjvHjfW7R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ZGPJhBRQS6wuDByfQhsq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qFHfu_T_yzs8CXVbj6R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QaAAcMaTuOigxCGaZr5P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h7mzRLRquypYQ_bjOFf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j9CD.AUSnmDo9riDTSa7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oi.0IHS7mz1lmOBQ5Gq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WzZHPgfQLWgPPXYrRB1e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uK7nhwSxyHajoHcQz6g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zFNeLACR.iICleu9MlcU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YnWUZMySEGkTusJSlbDx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PGeuGVRQyi.iVPEtaZh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4ZUOKToSdOnEV3q_hiIn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wpQKshaQymnCPGUgP.kE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DvnSdqSV.eWsCpBWOuG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9BgraaTaycpI8wRGzAI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JkMGcXSk6DOqVaTenuw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pknAxAQySV.0XLTKmeu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HIKRZgPR1mtunNkk6Qb7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BkIqQ_dQbKrdomRHS5Pb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8ZrndrtQGCiNPt9dbab0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MxCEyaRIy_M3dDSoaaA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GVpY_T_TfC.MMkDoQ4_t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bp802WQdyvl6diIGgOP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eokhDP0S4OsxoWimZmNO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YJbx8LuTeWq0Icn5yPfx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HCXurxS5GFcgldwgr1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dbcKWFCQ5S7Mu2FFqdc2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fWWuJdrTCqK53T5.QGgH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TzFM51NTxqCSh7T3zIrmA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3688</TotalTime>
  <Words>537</Words>
  <Application>Microsoft Office PowerPoint</Application>
  <PresentationFormat>A4 210 x 297 mm</PresentationFormat>
  <Paragraphs>143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Chart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475</cp:revision>
  <cp:lastPrinted>2017-04-06T07:52:53Z</cp:lastPrinted>
  <dcterms:created xsi:type="dcterms:W3CDTF">2017-03-19T17:10:27Z</dcterms:created>
  <dcterms:modified xsi:type="dcterms:W3CDTF">2017-04-14T02:48:16Z</dcterms:modified>
</cp:coreProperties>
</file>