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1" autoAdjust="0"/>
    <p:restoredTop sz="94647" autoAdjust="0"/>
  </p:normalViewPr>
  <p:slideViewPr>
    <p:cSldViewPr>
      <p:cViewPr varScale="1">
        <p:scale>
          <a:sx n="75" d="100"/>
          <a:sy n="75" d="100"/>
        </p:scale>
        <p:origin x="-1422" y="-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vr\&#12503;&#12525;&#12472;&#12455;&#12463;&#12488;\2016&#24180;&#24230;\8195%20&#38651;&#21147;&#24066;&#22580;&#21205;&#21521;&#35519;&#26619;\&#21193;&#24375;&#20250;\&#31532;3&#22238;\&#28023;&#22806;&#12398;&#38651;&#21147;&#20250;&#31038;\&#27963;&#29992;&#12487;&#12540;&#12479;\&#12304;ppt&#36039;&#26009;%20&#20803;&#65411;&#65438;&#65392;&#65408;&#9313;&#12305;&#27431;&#24030;&#21508;&#31038;%20&#38651;&#28304;&#27083;&#25104;&amp;&#26684;&#20184;&#12369;&#25512;&#31227;%20Carbon%20Tracker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>
                <a:latin typeface="+mj-lt"/>
              </a:defRPr>
            </a:pPr>
            <a:r>
              <a:rPr lang="ja-JP" altLang="en-US" sz="1400" b="1" dirty="0">
                <a:latin typeface="+mj-lt"/>
              </a:rPr>
              <a:t>投資の内訳（事業別）</a:t>
            </a:r>
          </a:p>
        </c:rich>
      </c:tx>
      <c:layout>
        <c:manualLayout>
          <c:xMode val="edge"/>
          <c:yMode val="edge"/>
          <c:x val="0.18119632187929219"/>
          <c:y val="2.3448893685534072E-2"/>
        </c:manualLayout>
      </c:layout>
      <c:overlay val="0"/>
      <c:spPr>
        <a:ln>
          <a:solidFill>
            <a:srgbClr val="00B050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0.13067692142179077"/>
          <c:y val="0.19463692746661307"/>
          <c:w val="0.38961148776120597"/>
          <c:h val="0.71016483177354195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4811388149627974"/>
                  <c:y val="-6.1060587624302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24433860660664E-2"/>
                  <c:y val="9.7800068070038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+mj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'4.Iberdrola 西'!$J$168:$J$171</c:f>
              <c:strCache>
                <c:ptCount val="4"/>
                <c:pt idx="0">
                  <c:v>ネットワーク事業</c:v>
                </c:pt>
                <c:pt idx="1">
                  <c:v>再エネ事業</c:v>
                </c:pt>
                <c:pt idx="2">
                  <c:v>発電・小売事業</c:v>
                </c:pt>
                <c:pt idx="3">
                  <c:v>その他</c:v>
                </c:pt>
              </c:strCache>
            </c:strRef>
          </c:cat>
          <c:val>
            <c:numRef>
              <c:f>'4.Iberdrola 西'!$K$168:$K$171</c:f>
              <c:numCache>
                <c:formatCode>0%</c:formatCode>
                <c:ptCount val="4"/>
                <c:pt idx="0">
                  <c:v>0.56999999999999995</c:v>
                </c:pt>
                <c:pt idx="1">
                  <c:v>0.22</c:v>
                </c:pt>
                <c:pt idx="2">
                  <c:v>0.19</c:v>
                </c:pt>
                <c:pt idx="3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3047943972938472"/>
          <c:y val="0.15782902428830659"/>
          <c:w val="0.31834451286881793"/>
          <c:h val="0.4110153545549613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ja-JP" sz="1400"/>
              <a:t>投資の内訳（市場別）</a:t>
            </a:r>
          </a:p>
        </c:rich>
      </c:tx>
      <c:layout>
        <c:manualLayout>
          <c:xMode val="edge"/>
          <c:yMode val="edge"/>
          <c:x val="0.23033770658479036"/>
          <c:y val="1.0527930759016224E-3"/>
        </c:manualLayout>
      </c:layout>
      <c:overlay val="0"/>
      <c:spPr>
        <a:ln>
          <a:solidFill>
            <a:srgbClr val="00B050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7.5845781445159299E-2"/>
          <c:y val="0.14356923304818042"/>
          <c:w val="0.67703790487925586"/>
          <c:h val="0.70927780511160132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+mj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'4.Iberdrola 西'!$J$173:$J$174</c:f>
              <c:strCache>
                <c:ptCount val="2"/>
                <c:pt idx="0">
                  <c:v>規制市場</c:v>
                </c:pt>
                <c:pt idx="1">
                  <c:v>自由市場</c:v>
                </c:pt>
              </c:strCache>
            </c:strRef>
          </c:cat>
          <c:val>
            <c:numRef>
              <c:f>'4.Iberdrola 西'!$K$173:$K$174</c:f>
              <c:numCache>
                <c:formatCode>0%</c:formatCode>
                <c:ptCount val="2"/>
                <c:pt idx="0">
                  <c:v>0.88</c:v>
                </c:pt>
                <c:pt idx="1">
                  <c:v>0.12000000000000002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699659633778385"/>
          <c:y val="0.10716975009831387"/>
          <c:w val="0.32754273094235464"/>
          <c:h val="0.22118494770422334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zero"/>
    <c:showDLblsOverMax val="0"/>
  </c:chart>
  <c:txPr>
    <a:bodyPr/>
    <a:lstStyle/>
    <a:p>
      <a:pPr>
        <a:defRPr>
          <a:latin typeface="+mj-lt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ja-JP" sz="1400"/>
              <a:t>投資の内訳（地域別）</a:t>
            </a:r>
          </a:p>
        </c:rich>
      </c:tx>
      <c:layout>
        <c:manualLayout>
          <c:xMode val="edge"/>
          <c:yMode val="edge"/>
          <c:x val="0.29553780718466166"/>
          <c:y val="4.6644962382559489E-2"/>
        </c:manualLayout>
      </c:layout>
      <c:overlay val="0"/>
      <c:spPr>
        <a:solidFill>
          <a:schemeClr val="lt1"/>
        </a:solidFill>
        <a:ln>
          <a:solidFill>
            <a:srgbClr val="00B050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0.1352845568599374"/>
          <c:y val="0.1826199792249513"/>
          <c:w val="0.56370087822889814"/>
          <c:h val="0.6819652001340778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2922255950055717"/>
                  <c:y val="8.5564991719849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827033555411456E-2"/>
                  <c:y val="0.14180032722361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+mj-lt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'4.Iberdrola 西'!$M$168:$M$172</c:f>
              <c:strCache>
                <c:ptCount val="5"/>
                <c:pt idx="0">
                  <c:v>英国</c:v>
                </c:pt>
                <c:pt idx="1">
                  <c:v>中南米</c:v>
                </c:pt>
                <c:pt idx="2">
                  <c:v>米国</c:v>
                </c:pt>
                <c:pt idx="3">
                  <c:v>スペイン</c:v>
                </c:pt>
                <c:pt idx="4">
                  <c:v>その他</c:v>
                </c:pt>
              </c:strCache>
            </c:strRef>
          </c:cat>
          <c:val>
            <c:numRef>
              <c:f>'4.Iberdrola 西'!$N$168:$N$172</c:f>
              <c:numCache>
                <c:formatCode>0%</c:formatCode>
                <c:ptCount val="5"/>
                <c:pt idx="0">
                  <c:v>0.41000000000000031</c:v>
                </c:pt>
                <c:pt idx="1">
                  <c:v>0.23</c:v>
                </c:pt>
                <c:pt idx="2">
                  <c:v>0.17</c:v>
                </c:pt>
                <c:pt idx="3">
                  <c:v>0.15000000000000024</c:v>
                </c:pt>
                <c:pt idx="4">
                  <c:v>4.0000000000000022E-2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360440060844076"/>
          <c:y val="0.19348639167936146"/>
          <c:w val="0.23615839666648841"/>
          <c:h val="0.69259100699249665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zero"/>
    <c:showDLblsOverMax val="0"/>
  </c:chart>
  <c:txPr>
    <a:bodyPr/>
    <a:lstStyle/>
    <a:p>
      <a:pPr>
        <a:defRPr>
          <a:latin typeface="+mj-lt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pPr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pPr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pPr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pPr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3258395406"/>
              </p:ext>
            </p:extLst>
          </p:nvPr>
        </p:nvGraphicFramePr>
        <p:xfrm>
          <a:off x="-447600" y="2571419"/>
          <a:ext cx="5168074" cy="283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グラフ 10"/>
          <p:cNvGraphicFramePr/>
          <p:nvPr>
            <p:extLst>
              <p:ext uri="{D42A27DB-BD31-4B8C-83A1-F6EECF244321}">
                <p14:modId xmlns:p14="http://schemas.microsoft.com/office/powerpoint/2010/main" val="16728324"/>
              </p:ext>
            </p:extLst>
          </p:nvPr>
        </p:nvGraphicFramePr>
        <p:xfrm>
          <a:off x="6935670" y="2697814"/>
          <a:ext cx="2970330" cy="283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/>
          <p:cNvGraphicFramePr/>
          <p:nvPr>
            <p:extLst>
              <p:ext uri="{D42A27DB-BD31-4B8C-83A1-F6EECF244321}">
                <p14:modId xmlns:p14="http://schemas.microsoft.com/office/powerpoint/2010/main" val="837389345"/>
              </p:ext>
            </p:extLst>
          </p:nvPr>
        </p:nvGraphicFramePr>
        <p:xfrm>
          <a:off x="3377825" y="2420888"/>
          <a:ext cx="3645405" cy="301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コンテンツ プレースホルダ 10"/>
          <p:cNvSpPr txBox="1">
            <a:spLocks/>
          </p:cNvSpPr>
          <p:nvPr/>
        </p:nvSpPr>
        <p:spPr>
          <a:xfrm>
            <a:off x="223723" y="1628800"/>
            <a:ext cx="9682277" cy="297846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プレースホルダ 9"/>
          <p:cNvSpPr>
            <a:spLocks noGrp="1"/>
          </p:cNvSpPr>
          <p:nvPr>
            <p:ph type="body" sz="quarter" idx="13"/>
          </p:nvPr>
        </p:nvSpPr>
        <p:spPr>
          <a:xfrm>
            <a:off x="164790" y="5200527"/>
            <a:ext cx="9396722" cy="323165"/>
          </a:xfrm>
        </p:spPr>
        <p:txBody>
          <a:bodyPr/>
          <a:lstStyle/>
          <a:p>
            <a:r>
              <a:rPr lang="ja-JP" altLang="en-US" dirty="0" smtClean="0"/>
              <a:t>（出所）</a:t>
            </a:r>
            <a:r>
              <a:rPr lang="en-US" altLang="ja-JP" dirty="0" err="1" smtClean="0"/>
              <a:t>Iberdrola</a:t>
            </a:r>
            <a:r>
              <a:rPr lang="en-US" altLang="ja-JP" dirty="0" smtClean="0"/>
              <a:t>,</a:t>
            </a:r>
            <a:r>
              <a:rPr lang="ja-JP" altLang="en-US" dirty="0" smtClean="0"/>
              <a:t>　</a:t>
            </a:r>
            <a:r>
              <a:rPr lang="en-US" altLang="ja-JP" dirty="0" smtClean="0"/>
              <a:t>Integrated report 2016	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1616</TotalTime>
  <Words>34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デザイン標準の基本方針</dc:title>
  <dc:creator>METI</dc:creator>
  <cp:lastModifiedBy>METI</cp:lastModifiedBy>
  <cp:revision>193</cp:revision>
  <cp:lastPrinted>2015-08-21T06:55:03Z</cp:lastPrinted>
  <dcterms:created xsi:type="dcterms:W3CDTF">2016-09-08T11:23:09Z</dcterms:created>
  <dcterms:modified xsi:type="dcterms:W3CDTF">2017-04-11T10:50:11Z</dcterms:modified>
</cp:coreProperties>
</file>