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sldIdLst>
    <p:sldId id="263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187" autoAdjust="0"/>
  </p:normalViewPr>
  <p:slideViewPr>
    <p:cSldViewPr>
      <p:cViewPr varScale="1">
        <p:scale>
          <a:sx n="103" d="100"/>
          <a:sy n="103" d="100"/>
        </p:scale>
        <p:origin x="-2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92E22-9A6C-44B6-BC10-2392B89E103B}" type="datetimeFigureOut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1D8CF-9848-42F8-A6CE-FC305448E9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0345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37F8-EEDB-4F59-B30A-7E0FE31D7C5D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F0319-8518-4812-8CF8-B5DD1CFA07B7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25366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0B74-81B9-4CE8-8870-81269E22255F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485565-7062-45A8-A3C5-340FE9D63B51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1832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1E56F-2C5F-4972-ABA3-83E048057705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D30E9F-8E6B-41A9-8BDB-0DFE1D220542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74014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pPr/>
              <a:t>2017/5/8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185051" y="188641"/>
            <a:ext cx="8774310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185348" y="6309321"/>
            <a:ext cx="8673897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185349" y="3104965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185051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185051" y="4365105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184639" y="764704"/>
            <a:ext cx="8774723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17380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8AC2-B072-4F78-A25B-37684EDEAF6F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A2513B-62A4-4C0C-B3BC-F9505667324E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70334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3C81F-1B16-4EB4-94B8-E4C0CE6F048E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9F36-5A63-4BAA-BA14-5577857F8742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9943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1B34-9CC5-47AA-8DB5-A34CAD567468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504B0A-090E-4CB6-9E3C-F60F175A8498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59868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DEE9-5B83-48CA-A1A6-598FB590C759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54E30C-EF10-4BAF-8CFE-DFC57482C429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9127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D1BE6-8989-4458-B82E-FC21F75894EB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D7323F-511E-4E8C-9E23-E4507E5697A6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4036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BE79-658B-45F6-9485-092481352231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A188A5-96F2-47FA-AD4A-C38DEA0ACAD4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33217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9D4E-03EF-46C4-9B64-9719565C87FA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D72E18-FB07-424F-A2F1-877E3B20775A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1380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2CD7-0880-4E5E-8C75-334FDB9CF0D6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87D14-7711-41E1-91A5-CD6459151B05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49452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D5669-C9D4-45B9-8F1F-11A22DDB4475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FC16FBFA-24A7-4E56-A85A-92D7AD93D0B7}" type="slidenum">
              <a:rPr lang="en-US" altLang="ja-JP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3017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8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pPr/>
              <a:t>1</a:t>
            </a:fld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978519"/>
              </p:ext>
            </p:extLst>
          </p:nvPr>
        </p:nvGraphicFramePr>
        <p:xfrm>
          <a:off x="4224428" y="2351224"/>
          <a:ext cx="4719294" cy="39379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19294"/>
              </a:tblGrid>
              <a:tr h="5017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itchFamily="50" charset="-128"/>
                          <a:ea typeface="Meiryo UI" pitchFamily="50" charset="-128"/>
                        </a:rPr>
                        <a:t>取組内容</a:t>
                      </a:r>
                      <a:endParaRPr kumimoji="1" lang="ja-JP" altLang="en-US" sz="1600" dirty="0">
                        <a:latin typeface="Meiryo UI" pitchFamily="50" charset="-128"/>
                        <a:ea typeface="Meiryo UI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36236">
                <a:tc>
                  <a:txBody>
                    <a:bodyPr/>
                    <a:lstStyle/>
                    <a:p>
                      <a:pPr algn="l"/>
                      <a:endParaRPr kumimoji="1" lang="ja-JP" altLang="en-US" sz="1600" dirty="0">
                        <a:latin typeface="Meiryo UI" pitchFamily="50" charset="-128"/>
                        <a:ea typeface="Meiryo UI" pitchFamily="50" charset="-128"/>
                        <a:cs typeface="Meiryo UI" panose="020B0604030504040204" pitchFamily="50" charset="-128"/>
                      </a:endParaRPr>
                    </a:p>
                  </a:txBody>
                  <a:tcPr marL="84406" marR="84406"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51" y="2361106"/>
            <a:ext cx="3988135" cy="77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40258"/>
              </p:ext>
            </p:extLst>
          </p:nvPr>
        </p:nvGraphicFramePr>
        <p:xfrm>
          <a:off x="185052" y="3411584"/>
          <a:ext cx="3988134" cy="2015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9378"/>
                <a:gridCol w="1329378"/>
                <a:gridCol w="1329378"/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業種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売上高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（億円）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従業員数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（人）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4406" marR="84406"/>
                </a:tc>
              </a:tr>
              <a:tr h="374442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電力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約</a:t>
                      </a: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500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約</a:t>
                      </a: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450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374442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ガス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約</a:t>
                      </a: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256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約</a:t>
                      </a: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240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374442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熱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約</a:t>
                      </a: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39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約</a:t>
                      </a: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69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374442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合計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約</a:t>
                      </a: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795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約</a:t>
                      </a: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759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1" name="テキスト プレースホルダー 5"/>
          <p:cNvSpPr>
            <a:spLocks noGrp="1"/>
          </p:cNvSpPr>
          <p:nvPr>
            <p:ph type="body" sz="quarter" idx="15"/>
          </p:nvPr>
        </p:nvSpPr>
        <p:spPr>
          <a:xfrm>
            <a:off x="197649" y="3144736"/>
            <a:ext cx="3808735" cy="169277"/>
          </a:xfrm>
        </p:spPr>
        <p:txBody>
          <a:bodyPr/>
          <a:lstStyle/>
          <a:p>
            <a:r>
              <a:rPr kumimoji="1" lang="ja-JP" altLang="en-US" sz="11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シュタットベルケ全体の経済規模（共同組織加盟企業合計）</a:t>
            </a:r>
            <a:endParaRPr kumimoji="1" lang="ja-JP" altLang="en-US" sz="11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テキスト プレースホルダー 6"/>
          <p:cNvSpPr>
            <a:spLocks noGrp="1"/>
          </p:cNvSpPr>
          <p:nvPr>
            <p:ph type="body" sz="quarter" idx="16"/>
          </p:nvPr>
        </p:nvSpPr>
        <p:spPr>
          <a:xfrm>
            <a:off x="2493239" y="5448993"/>
            <a:ext cx="1679947" cy="161583"/>
          </a:xfrm>
        </p:spPr>
        <p:txBody>
          <a:bodyPr/>
          <a:lstStyle/>
          <a:p>
            <a:pPr algn="r"/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2013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時点。単位：ユーロ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185051" y="3898224"/>
            <a:ext cx="3988135" cy="432048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85051" y="5733256"/>
            <a:ext cx="39216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電力のうち、電力小売売上は２兆円程度であり、これはドイツ小売市場全体（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兆円超）</a:t>
            </a:r>
            <a:r>
              <a:rPr kumimoji="1" lang="ja-JP" altLang="en-US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kumimoji="1" lang="en-US" altLang="ja-JP" sz="14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</a:t>
            </a:r>
            <a:r>
              <a:rPr kumimoji="1" lang="ja-JP" altLang="en-US" sz="14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％のシェア</a:t>
            </a: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416722"/>
              </p:ext>
            </p:extLst>
          </p:nvPr>
        </p:nvGraphicFramePr>
        <p:xfrm>
          <a:off x="4283968" y="3284984"/>
          <a:ext cx="4486039" cy="265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6039"/>
              </a:tblGrid>
              <a:tr h="2638400">
                <a:tc>
                  <a:txBody>
                    <a:bodyPr/>
                    <a:lstStyle/>
                    <a:p>
                      <a:pPr algn="l"/>
                      <a:r>
                        <a:rPr lang="ja-JP" altLang="en-US" sz="14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①地域資源の活用</a:t>
                      </a:r>
                      <a:endParaRPr lang="en-US" altLang="ja-JP" sz="1400" u="sng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・地域の水力発電所やバイオマス発電所などの運営</a:t>
                      </a:r>
                      <a:endParaRPr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・廃棄物処理炉やコジェネレーションから発生する　</a:t>
                      </a:r>
                      <a:endParaRPr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熱の利用など</a:t>
                      </a:r>
                      <a:endParaRPr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endParaRPr lang="en-US" altLang="ja-JP" sz="1400" u="sng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lang="ja-JP" altLang="en-US" sz="14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②地域雇用の創出</a:t>
                      </a:r>
                      <a:endParaRPr lang="en-US" altLang="ja-JP" sz="1400" u="sng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・直接雇用、間接雇用、誘発雇用など雇用の創出</a:t>
                      </a:r>
                      <a:endParaRPr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 u="sng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③地域に密着したサービス例</a:t>
                      </a:r>
                      <a:endParaRPr kumimoji="1" lang="en-US" altLang="ja-JP" sz="1400" u="sng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・住居内の電気配線であっても、技術者を派遣。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・停電によって冷凍庫内の食品が損傷を受けた場合　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には損失額の補填を訴求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4406" marR="8440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307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</TotalTime>
  <Words>59</Words>
  <Application>Microsoft Office PowerPoint</Application>
  <PresentationFormat>画面に合わせる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JPOWER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JPOWER GROUP</dc:creator>
  <cp:lastModifiedBy>METI</cp:lastModifiedBy>
  <cp:revision>31</cp:revision>
  <cp:lastPrinted>2017-03-31T06:27:01Z</cp:lastPrinted>
  <dcterms:created xsi:type="dcterms:W3CDTF">2017-03-30T00:56:35Z</dcterms:created>
  <dcterms:modified xsi:type="dcterms:W3CDTF">2017-05-08T01:51:04Z</dcterms:modified>
</cp:coreProperties>
</file>