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notesMasterIdLst>
    <p:notesMasterId r:id="rId3"/>
  </p:notesMasterIdLst>
  <p:sldIdLst>
    <p:sldId id="263" r:id="rId2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187" autoAdjust="0"/>
  </p:normalViewPr>
  <p:slideViewPr>
    <p:cSldViewPr>
      <p:cViewPr varScale="1">
        <p:scale>
          <a:sx n="103" d="100"/>
          <a:sy n="103" d="100"/>
        </p:scale>
        <p:origin x="-2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692E22-9A6C-44B6-BC10-2392B89E103B}" type="datetimeFigureOut">
              <a:rPr kumimoji="1" lang="ja-JP" altLang="en-US" smtClean="0"/>
              <a:t>2017/5/8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D1D8CF-9848-42F8-A6CE-FC305448E9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03452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137F8-EEDB-4F59-B30A-7E0FE31D7C5D}" type="datetime1">
              <a:rPr kumimoji="1" lang="ja-JP" altLang="en-US" smtClean="0"/>
              <a:t>2017/5/8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2F0319-8518-4812-8CF8-B5DD1CFA07B7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6253667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70B74-81B9-4CE8-8870-81269E22255F}" type="datetime1">
              <a:rPr kumimoji="1" lang="ja-JP" altLang="en-US" smtClean="0"/>
              <a:t>2017/5/8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485565-7062-45A8-A3C5-340FE9D63B51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3183294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1E56F-2C5F-4972-ABA3-83E048057705}" type="datetime1">
              <a:rPr kumimoji="1" lang="ja-JP" altLang="en-US" smtClean="0"/>
              <a:t>2017/5/8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D30E9F-8E6B-41A9-8BDB-0DFE1D220542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9740148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/>
              <a:pPr/>
              <a:t>2017/5/8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185051" y="188641"/>
            <a:ext cx="8774310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185348" y="6309321"/>
            <a:ext cx="8673897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185349" y="3104965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185051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185051" y="4365105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184639" y="764704"/>
            <a:ext cx="8774723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4173800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08AC2-B072-4F78-A25B-37684EDEAF6F}" type="datetime1">
              <a:rPr kumimoji="1" lang="ja-JP" altLang="en-US" smtClean="0"/>
              <a:t>2017/5/8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A2513B-62A4-4C0C-B3BC-F9505667324E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3703342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3C81F-1B16-4EB4-94B8-E4C0CE6F048E}" type="datetime1">
              <a:rPr kumimoji="1" lang="ja-JP" altLang="en-US" smtClean="0"/>
              <a:t>2017/5/8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C69F36-5A63-4BAA-BA14-5577857F8742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299431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81B34-9CC5-47AA-8DB5-A34CAD567468}" type="datetime1">
              <a:rPr kumimoji="1" lang="ja-JP" altLang="en-US" smtClean="0"/>
              <a:t>2017/5/8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504B0A-090E-4CB6-9E3C-F60F175A8498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759868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2DEE9-5B83-48CA-A1A6-598FB590C759}" type="datetime1">
              <a:rPr kumimoji="1" lang="ja-JP" altLang="en-US" smtClean="0"/>
              <a:t>2017/5/8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54E30C-EF10-4BAF-8CFE-DFC57482C429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9912752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D1BE6-8989-4458-B82E-FC21F75894EB}" type="datetime1">
              <a:rPr kumimoji="1" lang="ja-JP" altLang="en-US" smtClean="0"/>
              <a:t>2017/5/8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D7323F-511E-4E8C-9E23-E4507E5697A6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3403641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2BE79-658B-45F6-9485-092481352231}" type="datetime1">
              <a:rPr kumimoji="1" lang="ja-JP" altLang="en-US" smtClean="0"/>
              <a:t>2017/5/8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A188A5-96F2-47FA-AD4A-C38DEA0ACAD4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9332178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A9D4E-03EF-46C4-9B64-9719565C87FA}" type="datetime1">
              <a:rPr kumimoji="1" lang="ja-JP" altLang="en-US" smtClean="0"/>
              <a:t>2017/5/8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D72E18-FB07-424F-A2F1-877E3B20775A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7138033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C2CD7-0880-4E5E-8C75-334FDB9CF0D6}" type="datetime1">
              <a:rPr kumimoji="1" lang="ja-JP" altLang="en-US" smtClean="0"/>
              <a:t>2017/5/8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F87D14-7711-41E1-91A5-CD6459151B05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5494524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4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8D5669-C9D4-45B9-8F1F-11A22DDB4475}" type="datetime1">
              <a:rPr kumimoji="1" lang="ja-JP" altLang="en-US" smtClean="0"/>
              <a:t>2017/5/8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FC16FBFA-24A7-4E56-A85A-92D7AD93D0B7}" type="slidenum">
              <a:rPr lang="en-US" altLang="ja-JP" smtClean="0"/>
              <a:pPr fontAlgn="base">
                <a:spcAft>
                  <a:spcPct val="0"/>
                </a:spcAft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730174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8" r:id="rId12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pPr/>
              <a:t>1</a:t>
            </a:fld>
            <a:endParaRPr kumimoji="1" lang="ja-JP" altLang="en-US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7978519"/>
              </p:ext>
            </p:extLst>
          </p:nvPr>
        </p:nvGraphicFramePr>
        <p:xfrm>
          <a:off x="4224428" y="2351224"/>
          <a:ext cx="4719294" cy="393794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19294"/>
              </a:tblGrid>
              <a:tr h="50171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latin typeface="Meiryo UI" pitchFamily="50" charset="-128"/>
                          <a:ea typeface="Meiryo UI" pitchFamily="50" charset="-128"/>
                        </a:rPr>
                        <a:t>取組内容</a:t>
                      </a:r>
                      <a:endParaRPr kumimoji="1" lang="ja-JP" altLang="en-US" sz="1600" dirty="0">
                        <a:latin typeface="Meiryo UI" pitchFamily="50" charset="-128"/>
                        <a:ea typeface="Meiryo UI" pitchFamily="50" charset="-128"/>
                        <a:cs typeface="Meiryo UI" panose="020B0604030504040204" pitchFamily="50" charset="-128"/>
                      </a:endParaRPr>
                    </a:p>
                  </a:txBody>
                  <a:tcPr marL="84406" marR="84406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436236">
                <a:tc>
                  <a:txBody>
                    <a:bodyPr/>
                    <a:lstStyle/>
                    <a:p>
                      <a:pPr algn="l"/>
                      <a:endParaRPr kumimoji="1" lang="ja-JP" altLang="en-US" sz="1600" dirty="0">
                        <a:latin typeface="Meiryo UI" pitchFamily="50" charset="-128"/>
                        <a:ea typeface="Meiryo UI" pitchFamily="50" charset="-128"/>
                        <a:cs typeface="Meiryo UI" panose="020B0604030504040204" pitchFamily="50" charset="-128"/>
                      </a:endParaRPr>
                    </a:p>
                  </a:txBody>
                  <a:tcPr marL="84406" marR="84406"/>
                </a:tc>
              </a:tr>
            </a:tbl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051" y="2361106"/>
            <a:ext cx="3988135" cy="77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440258"/>
              </p:ext>
            </p:extLst>
          </p:nvPr>
        </p:nvGraphicFramePr>
        <p:xfrm>
          <a:off x="185052" y="3411584"/>
          <a:ext cx="3988134" cy="20159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29378"/>
                <a:gridCol w="1329378"/>
                <a:gridCol w="1329378"/>
              </a:tblGrid>
              <a:tr h="37444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業種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売上高</a:t>
                      </a:r>
                      <a:endParaRPr kumimoji="1" lang="en-US" altLang="ja-JP" sz="14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（億円）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従業員数</a:t>
                      </a:r>
                      <a:endParaRPr kumimoji="1" lang="en-US" altLang="ja-JP" sz="14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（人）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84406" marR="84406"/>
                </a:tc>
              </a:tr>
              <a:tr h="374442"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電力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約</a:t>
                      </a:r>
                      <a:r>
                        <a:rPr lang="en-US" altLang="ja-JP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500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約</a:t>
                      </a:r>
                      <a:r>
                        <a:rPr lang="en-US" altLang="ja-JP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450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</a:tr>
              <a:tr h="374442"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ガス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約</a:t>
                      </a:r>
                      <a:r>
                        <a:rPr lang="en-US" altLang="ja-JP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256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約</a:t>
                      </a:r>
                      <a:r>
                        <a:rPr lang="en-US" altLang="ja-JP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240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</a:tr>
              <a:tr h="374442"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熱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約</a:t>
                      </a:r>
                      <a:r>
                        <a:rPr lang="en-US" altLang="ja-JP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39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約</a:t>
                      </a:r>
                      <a:r>
                        <a:rPr lang="en-US" altLang="ja-JP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69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</a:tr>
              <a:tr h="374442"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合計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約</a:t>
                      </a:r>
                      <a:r>
                        <a:rPr lang="en-US" altLang="ja-JP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795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約</a:t>
                      </a:r>
                      <a:r>
                        <a:rPr lang="en-US" altLang="ja-JP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759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11" name="テキスト プレースホルダー 5"/>
          <p:cNvSpPr>
            <a:spLocks noGrp="1"/>
          </p:cNvSpPr>
          <p:nvPr>
            <p:ph type="body" sz="quarter" idx="15"/>
          </p:nvPr>
        </p:nvSpPr>
        <p:spPr>
          <a:xfrm>
            <a:off x="197649" y="3144736"/>
            <a:ext cx="3808735" cy="169277"/>
          </a:xfrm>
        </p:spPr>
        <p:txBody>
          <a:bodyPr/>
          <a:lstStyle/>
          <a:p>
            <a:r>
              <a:rPr kumimoji="1" lang="ja-JP" altLang="en-US" sz="1100" u="sng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シュタットベルケ全体の経済規模（共同組織加盟企業合計）</a:t>
            </a:r>
            <a:endParaRPr kumimoji="1" lang="ja-JP" altLang="en-US" sz="1100" u="sng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2" name="テキスト プレースホルダー 6"/>
          <p:cNvSpPr>
            <a:spLocks noGrp="1"/>
          </p:cNvSpPr>
          <p:nvPr>
            <p:ph type="body" sz="quarter" idx="16"/>
          </p:nvPr>
        </p:nvSpPr>
        <p:spPr>
          <a:xfrm>
            <a:off x="2493239" y="5448993"/>
            <a:ext cx="1679947" cy="161583"/>
          </a:xfrm>
        </p:spPr>
        <p:txBody>
          <a:bodyPr/>
          <a:lstStyle/>
          <a:p>
            <a:pPr algn="r"/>
            <a:r>
              <a:rPr kumimoji="1"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2013</a:t>
            </a:r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</a:t>
            </a:r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時点。単位：ユーロ</a:t>
            </a:r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0" name="正方形/長方形 9"/>
          <p:cNvSpPr/>
          <p:nvPr/>
        </p:nvSpPr>
        <p:spPr bwMode="auto">
          <a:xfrm>
            <a:off x="185051" y="3898224"/>
            <a:ext cx="3988135" cy="432048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18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185051" y="5733256"/>
            <a:ext cx="392166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kumimoji="1"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電力のうち、電力小売売上は２兆円程度であり、これはドイツ小売市場全体（</a:t>
            </a:r>
            <a:r>
              <a:rPr kumimoji="1" lang="en-US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10</a:t>
            </a:r>
            <a:r>
              <a:rPr kumimoji="1"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兆円超）</a:t>
            </a:r>
            <a:r>
              <a:rPr kumimoji="1" lang="ja-JP" altLang="en-US" sz="1400" dirty="0" err="1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</a:t>
            </a:r>
            <a:r>
              <a:rPr kumimoji="1" lang="en-US" altLang="ja-JP" sz="1400" u="sng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20</a:t>
            </a:r>
            <a:r>
              <a:rPr kumimoji="1" lang="ja-JP" altLang="en-US" sz="1400" u="sng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％のシェア</a:t>
            </a:r>
          </a:p>
        </p:txBody>
      </p:sp>
      <p:graphicFrame>
        <p:nvGraphicFramePr>
          <p:cNvPr id="13" name="表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0416722"/>
              </p:ext>
            </p:extLst>
          </p:nvPr>
        </p:nvGraphicFramePr>
        <p:xfrm>
          <a:off x="4283968" y="3284984"/>
          <a:ext cx="4486039" cy="2651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486039"/>
              </a:tblGrid>
              <a:tr h="2638400">
                <a:tc>
                  <a:txBody>
                    <a:bodyPr/>
                    <a:lstStyle/>
                    <a:p>
                      <a:pPr algn="l"/>
                      <a:r>
                        <a:rPr lang="ja-JP" altLang="en-US" sz="1400" u="sng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①地域資源の活用</a:t>
                      </a:r>
                      <a:endParaRPr lang="en-US" altLang="ja-JP" sz="1400" u="sng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algn="l"/>
                      <a:r>
                        <a:rPr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・地域の水力発電所やバイオマス発電所などの運営</a:t>
                      </a:r>
                      <a:endParaRPr lang="en-US" altLang="ja-JP" sz="14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algn="l"/>
                      <a:r>
                        <a:rPr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・廃棄物処理炉やコジェネレーションから発生する　</a:t>
                      </a:r>
                      <a:endParaRPr lang="en-US" altLang="ja-JP" sz="14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algn="l"/>
                      <a:r>
                        <a:rPr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　熱の利用など</a:t>
                      </a:r>
                      <a:endParaRPr lang="en-US" altLang="ja-JP" sz="14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algn="l"/>
                      <a:endParaRPr lang="en-US" altLang="ja-JP" sz="1400" u="sng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algn="l"/>
                      <a:r>
                        <a:rPr lang="ja-JP" altLang="en-US" sz="1400" u="sng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②地域雇用の創出</a:t>
                      </a:r>
                      <a:endParaRPr lang="en-US" altLang="ja-JP" sz="1400" u="sng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algn="l"/>
                      <a:r>
                        <a:rPr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・直接雇用、間接雇用、誘発雇用など雇用の創出</a:t>
                      </a:r>
                      <a:endParaRPr lang="en-US" altLang="ja-JP" sz="14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algn="l"/>
                      <a:endParaRPr kumimoji="1" lang="en-US" altLang="ja-JP" sz="1400" u="sng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400" u="sng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③地域に密着したサービス例</a:t>
                      </a:r>
                      <a:endParaRPr kumimoji="1" lang="en-US" altLang="ja-JP" sz="1400" u="sng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・住居内の電気配線であっても、技術者を派遣。</a:t>
                      </a:r>
                      <a:endParaRPr kumimoji="1" lang="en-US" altLang="ja-JP" sz="14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・停電によって冷凍庫内の食品が損傷を受けた場合　</a:t>
                      </a:r>
                      <a:endParaRPr kumimoji="1" lang="en-US" altLang="ja-JP" sz="14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　には損失額の補填を訴求</a:t>
                      </a:r>
                      <a:endParaRPr kumimoji="1" lang="en-US" altLang="ja-JP" sz="14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84406" marR="84406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23073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209</TotalTime>
  <Words>59</Words>
  <Application>Microsoft Office PowerPoint</Application>
  <PresentationFormat>画面に合わせる (4:3)</PresentationFormat>
  <Paragraphs>34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>JPOWER GROUP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JPOWER GROUP</dc:creator>
  <cp:lastModifiedBy>METI</cp:lastModifiedBy>
  <cp:revision>31</cp:revision>
  <cp:lastPrinted>2017-03-31T06:27:01Z</cp:lastPrinted>
  <dcterms:created xsi:type="dcterms:W3CDTF">2017-03-30T00:56:35Z</dcterms:created>
  <dcterms:modified xsi:type="dcterms:W3CDTF">2017-05-08T01:51:04Z</dcterms:modified>
</cp:coreProperties>
</file>