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8D0"/>
    <a:srgbClr val="99D6EC"/>
    <a:srgbClr val="FF5A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70" d="100"/>
          <a:sy n="70" d="100"/>
        </p:scale>
        <p:origin x="-1170" y="-19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6700" cy="37020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63D988-8A88-4400-BEF4-60C0AC4A7721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361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E35FC-0CE9-4206-8654-4891A7F1CF4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6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412750" y="990600"/>
            <a:ext cx="9075341" cy="5410200"/>
          </a:xfrm>
        </p:spPr>
        <p:txBody>
          <a:bodyPr/>
          <a:lstStyle>
            <a:lvl1pPr>
              <a:defRPr baseline="0">
                <a:latin typeface="源真ゴシックP Medium" pitchFamily="50" charset="-128"/>
                <a:ea typeface="源真ゴシックP Medium" pitchFamily="50" charset="-128"/>
              </a:defRPr>
            </a:lvl1pPr>
            <a:lvl2pPr marL="358732" marR="0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 baseline="0">
                <a:latin typeface="源真ゴシックP Medium" pitchFamily="50" charset="-128"/>
                <a:ea typeface="源真ゴシックP Medium" pitchFamily="50" charset="-128"/>
              </a:defRPr>
            </a:lvl2pPr>
            <a:lvl3pPr>
              <a:defRPr baseline="0">
                <a:latin typeface="源真ゴシックP Medium" pitchFamily="50" charset="-128"/>
                <a:ea typeface="源真ゴシックP Medium" pitchFamily="50" charset="-128"/>
              </a:defRPr>
            </a:lvl3pPr>
            <a:lvl4pPr>
              <a:defRPr baseline="0">
                <a:latin typeface="源真ゴシックP Medium" pitchFamily="50" charset="-128"/>
                <a:ea typeface="源真ゴシックP Medium" pitchFamily="50" charset="-128"/>
              </a:defRPr>
            </a:lvl4pPr>
            <a:lvl5pPr>
              <a:defRPr baseline="0">
                <a:latin typeface="源真ゴシックP Medium" pitchFamily="50" charset="-128"/>
                <a:ea typeface="源真ゴシックP Medium" pitchFamily="50" charset="-128"/>
              </a:defRPr>
            </a:lvl5pPr>
          </a:lstStyle>
          <a:p>
            <a:pPr marL="358732" marR="0" lvl="1" indent="-179366" algn="l" defTabSz="914290" rtl="0" eaLnBrk="0" fontAlgn="base" latinLnBrk="0" hangingPunct="0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  <a:buClr>
                <a:schemeClr val="accent1"/>
              </a:buClr>
              <a:buSzPct val="90000"/>
              <a:buFont typeface="ＭＳ 明朝" pitchFamily="17" charset="-128"/>
              <a:buChar char="▌"/>
              <a:tabLst/>
              <a:defRPr/>
            </a:pPr>
            <a:r>
              <a:rPr lang="ja-JP" altLang="en-GB" dirty="0" smtClean="0"/>
              <a:t>第 </a:t>
            </a:r>
            <a:r>
              <a:rPr lang="en-GB" altLang="ja-JP" dirty="0" smtClean="0"/>
              <a:t>1 </a:t>
            </a:r>
            <a:r>
              <a:rPr lang="ja-JP" altLang="en-GB" dirty="0" smtClean="0"/>
              <a:t>レベル</a:t>
            </a:r>
            <a:endParaRPr lang="en-US" altLang="ja-JP" dirty="0" smtClean="0"/>
          </a:p>
        </p:txBody>
      </p:sp>
      <p:sp>
        <p:nvSpPr>
          <p:cNvPr id="10" name="メモ 9"/>
          <p:cNvSpPr/>
          <p:nvPr userDrawn="1"/>
        </p:nvSpPr>
        <p:spPr>
          <a:xfrm flipV="1">
            <a:off x="0" y="0"/>
            <a:ext cx="9906000" cy="863600"/>
          </a:xfrm>
          <a:prstGeom prst="foldedCorner">
            <a:avLst>
              <a:gd name="adj" fmla="val 50000"/>
            </a:avLst>
          </a:prstGeom>
          <a:gradFill>
            <a:gsLst>
              <a:gs pos="0">
                <a:srgbClr val="254872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1" name="直角三角形 10"/>
          <p:cNvSpPr/>
          <p:nvPr userDrawn="1"/>
        </p:nvSpPr>
        <p:spPr>
          <a:xfrm flipH="1" flipV="1">
            <a:off x="9438498" y="-1"/>
            <a:ext cx="467502" cy="41366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5231" y="38101"/>
            <a:ext cx="21153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863715"/>
          </a:xfrm>
          <a:noFill/>
        </p:spPr>
        <p:txBody>
          <a:bodyPr/>
          <a:lstStyle>
            <a:lvl1pPr>
              <a:defRPr sz="3200" baseline="0">
                <a:solidFill>
                  <a:schemeClr val="bg1"/>
                </a:solidFill>
                <a:latin typeface="源真ゴシックP Heavy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96442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2017/4/11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017076"/>
              </p:ext>
            </p:extLst>
          </p:nvPr>
        </p:nvGraphicFramePr>
        <p:xfrm>
          <a:off x="68610" y="2970698"/>
          <a:ext cx="5089141" cy="234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505"/>
                <a:gridCol w="4071636"/>
              </a:tblGrid>
              <a:tr h="365760"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※ 2015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年末現在／</a:t>
                      </a:r>
                      <a:r>
                        <a:rPr kumimoji="1" lang="en-US" altLang="ja-JP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2015</a:t>
                      </a:r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年実績／グループ計 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0931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会社名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Vattenfall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25859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本社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ストックホルム （スウェーデン）</a:t>
                      </a:r>
                    </a:p>
                  </a:txBody>
                  <a:tcPr marL="99060" marR="99060" anchor="ctr"/>
                </a:tc>
              </a:tr>
              <a:tr h="73031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主要事業エリア</a:t>
                      </a:r>
                    </a:p>
                    <a:p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スウェーデン、ドイツ、イギリス、オランダ、デンマーク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13830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総資産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503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</a:tr>
              <a:tr h="31503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売上高</a:t>
                      </a:r>
                      <a:endParaRPr kumimoji="1" lang="ja-JP" altLang="en-US" sz="14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l" defTabSz="914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176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億ユーロ、純利益：▲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18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億ユーロ</a:t>
                      </a:r>
                    </a:p>
                  </a:txBody>
                  <a:tcPr marL="99060" marR="99060" anchor="ctr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255661" y="3006817"/>
            <a:ext cx="4636480" cy="206209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スウェーデンの国営大手電力事業者。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欧州域内でのみ事業を行っており、ドイツの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｢Big4｣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のうちの一社としてドイツでの売上が大きい。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endParaRPr lang="en-US" altLang="ja-JP" sz="16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buFont typeface="Wingdings" pitchFamily="2" charset="2"/>
              <a:buChar char="ü"/>
            </a:pP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褐炭・石炭火力発電を減らし、風力発電に注力する方針。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6657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438</TotalTime>
  <Words>96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Engie／フランス　 基本情報</dc:title>
  <dc:creator>METI</dc:creator>
  <cp:lastModifiedBy>METI</cp:lastModifiedBy>
  <cp:revision>26</cp:revision>
  <cp:lastPrinted>2015-08-21T06:55:03Z</cp:lastPrinted>
  <dcterms:created xsi:type="dcterms:W3CDTF">2017-03-30T11:44:52Z</dcterms:created>
  <dcterms:modified xsi:type="dcterms:W3CDTF">2017-04-11T10:44:32Z</dcterms:modified>
</cp:coreProperties>
</file>