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11283950710257"/>
          <c:y val="0.16641278701952775"/>
          <c:w val="0.44519882406228406"/>
          <c:h val="0.71167219128078862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原子力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Sheet1!$B$3:$C$3</c:f>
              <c:numCache>
                <c:formatCode>#,##0</c:formatCode>
                <c:ptCount val="2"/>
                <c:pt idx="0">
                  <c:v>1132.5</c:v>
                </c:pt>
                <c:pt idx="1">
                  <c:v>663.19999999999993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石炭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Sheet1!$B$2:$C$2</c:f>
              <c:numCache>
                <c:formatCode>#,##0</c:formatCode>
                <c:ptCount val="2"/>
                <c:pt idx="0">
                  <c:v>2471</c:v>
                </c:pt>
                <c:pt idx="1">
                  <c:v>1030.5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ガス/石油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Sheet1!$B$4:$C$4</c:f>
              <c:numCache>
                <c:formatCode>#,##0</c:formatCode>
                <c:ptCount val="2"/>
                <c:pt idx="0">
                  <c:v>2759.3</c:v>
                </c:pt>
                <c:pt idx="1">
                  <c:v>1984.8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水力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Sheet1!$B$5:$C$5</c:f>
              <c:numCache>
                <c:formatCode>#,##0</c:formatCode>
                <c:ptCount val="2"/>
                <c:pt idx="0">
                  <c:v>552.6</c:v>
                </c:pt>
                <c:pt idx="1">
                  <c:v>372.8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風力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Sheet1!$B$6:$C$6</c:f>
              <c:numCache>
                <c:formatCode>#,##0</c:formatCode>
                <c:ptCount val="2"/>
                <c:pt idx="0">
                  <c:v>287.8</c:v>
                </c:pt>
                <c:pt idx="1">
                  <c:v>444.00000000000006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他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Sheet1!$B$7:$C$7</c:f>
              <c:numCache>
                <c:formatCode>#,##0</c:formatCode>
                <c:ptCount val="2"/>
                <c:pt idx="0">
                  <c:v>123.4</c:v>
                </c:pt>
                <c:pt idx="1">
                  <c:v>38.200000000000003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34820864"/>
        <c:axId val="34822400"/>
      </c:barChart>
      <c:catAx>
        <c:axId val="3482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34822400"/>
        <c:crosses val="autoZero"/>
        <c:auto val="1"/>
        <c:lblAlgn val="ctr"/>
        <c:lblOffset val="100"/>
        <c:noMultiLvlLbl val="0"/>
      </c:catAx>
      <c:valAx>
        <c:axId val="34822400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34820864"/>
        <c:crosses val="autoZero"/>
        <c:crossBetween val="between"/>
        <c:majorUnit val="2000"/>
      </c:valAx>
    </c:plotArea>
    <c:plotVisOnly val="1"/>
    <c:dispBlanksAs val="gap"/>
    <c:showDLblsOverMax val="0"/>
  </c:chart>
  <c:txPr>
    <a:bodyPr/>
    <a:lstStyle/>
    <a:p>
      <a:pPr>
        <a:defRPr sz="1400">
          <a:latin typeface="+mj-lt"/>
        </a:defRPr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11283950710268"/>
          <c:y val="0.15481339516373419"/>
          <c:w val="0.39055036769793816"/>
          <c:h val="0.7089602063502924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原子力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718</c:v>
                </c:pt>
                <c:pt idx="1">
                  <c:v>497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石炭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Sheet1!$B$2:$C$2</c:f>
              <c:numCache>
                <c:formatCode>#,##0</c:formatCode>
                <c:ptCount val="2"/>
                <c:pt idx="0">
                  <c:v>1085</c:v>
                </c:pt>
                <c:pt idx="1">
                  <c:v>491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ガス/石油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Sheet1!$B$4:$C$4</c:f>
              <c:numCache>
                <c:formatCode>General</c:formatCode>
                <c:ptCount val="2"/>
                <c:pt idx="0">
                  <c:v>914</c:v>
                </c:pt>
                <c:pt idx="1">
                  <c:v>636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水力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Sheet1!$B$5:$C$5</c:f>
              <c:numCache>
                <c:formatCode>General</c:formatCode>
                <c:ptCount val="2"/>
                <c:pt idx="0">
                  <c:v>185</c:v>
                </c:pt>
                <c:pt idx="1">
                  <c:v>146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風力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Sheet1!$B$6:$C$6</c:f>
              <c:numCache>
                <c:formatCode>#,##0</c:formatCode>
                <c:ptCount val="2"/>
                <c:pt idx="0">
                  <c:v>50</c:v>
                </c:pt>
                <c:pt idx="1">
                  <c:v>107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他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Sheet1!$B$7:$C$7</c:f>
              <c:numCache>
                <c:formatCode>#,##0</c:formatCode>
                <c:ptCount val="2"/>
                <c:pt idx="0">
                  <c:v>57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50177920"/>
        <c:axId val="50179456"/>
      </c:barChart>
      <c:catAx>
        <c:axId val="5017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179456"/>
        <c:crosses val="autoZero"/>
        <c:auto val="1"/>
        <c:lblAlgn val="ctr"/>
        <c:lblOffset val="100"/>
        <c:noMultiLvlLbl val="0"/>
      </c:catAx>
      <c:valAx>
        <c:axId val="50179456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50177920"/>
        <c:crosses val="autoZero"/>
        <c:crossBetween val="between"/>
        <c:majorUnit val="1000"/>
      </c:valAx>
    </c:plotArea>
    <c:legend>
      <c:legendPos val="r"/>
      <c:layout>
        <c:manualLayout>
          <c:xMode val="edge"/>
          <c:yMode val="edge"/>
          <c:x val="0.59518572010517345"/>
          <c:y val="0.16111094783720994"/>
          <c:w val="0.33705728603254609"/>
          <c:h val="0.67173397286602465"/>
        </c:manualLayout>
      </c:layout>
      <c:overlay val="0"/>
      <c:txPr>
        <a:bodyPr/>
        <a:lstStyle/>
        <a:p>
          <a:pPr>
            <a:defRPr sz="10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+mj-lt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0.08846</cdr:x>
      <cdr:y>0.03077</cdr:y>
    </cdr:from>
    <cdr:to>
      <cdr:x>0.74223</cdr:x>
      <cdr:y>0.13546</cdr:y>
    </cdr:to>
    <cdr:sp macro="" textlink="">
      <cdr:nvSpPr>
        <cdr:cNvPr id="2" name="テキスト ボックス 7"/>
        <cdr:cNvSpPr txBox="1"/>
      </cdr:nvSpPr>
      <cdr:spPr>
        <a:xfrm xmlns:a="http://schemas.openxmlformats.org/drawingml/2006/main">
          <a:off x="207022" y="72008"/>
          <a:ext cx="1529996" cy="24497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rgbClr val="4F81B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5pPr>
          <a:lvl6pPr marL="22860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6pPr>
          <a:lvl7pPr marL="27432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7pPr>
          <a:lvl8pPr marL="32004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8pPr>
          <a:lvl9pPr marL="36576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9pPr>
        </a:lstStyle>
        <a:p xmlns:a="http://schemas.openxmlformats.org/drawingml/2006/main">
          <a:pPr algn="ctr"/>
          <a:r>
            <a:rPr kumimoji="1" lang="ja-JP" altLang="en-US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設備容量</a:t>
          </a:r>
          <a:r>
            <a: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(</a:t>
          </a:r>
          <a:r>
            <a:rPr kumimoji="1" lang="ja-JP" altLang="en-US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万</a:t>
          </a:r>
          <a:r>
            <a: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kW)</a:t>
          </a:r>
          <a:endParaRPr kumimoji="1" lang="ja-JP" altLang="en-US" sz="1200" dirty="0">
            <a:latin typeface="メイリオ" pitchFamily="50" charset="-128"/>
            <a:ea typeface="メイリオ" pitchFamily="50" charset="-128"/>
            <a:cs typeface="メイリオ" pitchFamily="50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0.21053</cdr:x>
      <cdr:y>0.01325</cdr:y>
    </cdr:from>
    <cdr:to>
      <cdr:x>0.84211</cdr:x>
      <cdr:y>0.13163</cdr:y>
    </cdr:to>
    <cdr:sp macro="" textlink="">
      <cdr:nvSpPr>
        <cdr:cNvPr id="2" name="テキスト ボックス 8"/>
        <cdr:cNvSpPr txBox="1"/>
      </cdr:nvSpPr>
      <cdr:spPr>
        <a:xfrm xmlns:a="http://schemas.openxmlformats.org/drawingml/2006/main">
          <a:off x="540061" y="31006"/>
          <a:ext cx="1620180" cy="27699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rgbClr val="4F81B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5pPr>
          <a:lvl6pPr marL="22860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6pPr>
          <a:lvl7pPr marL="27432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7pPr>
          <a:lvl8pPr marL="32004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8pPr>
          <a:lvl9pPr marL="36576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9pPr>
        </a:lstStyle>
        <a:p xmlns:a="http://schemas.openxmlformats.org/drawingml/2006/main">
          <a:pPr algn="ctr"/>
          <a:r>
            <a:rPr kumimoji="1" lang="ja-JP" altLang="en-US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発電電力量</a:t>
          </a:r>
          <a:r>
            <a: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(</a:t>
          </a:r>
          <a:r>
            <a:rPr kumimoji="1" lang="ja-JP" altLang="en-US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億</a:t>
          </a:r>
          <a:r>
            <a: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kWh)</a:t>
          </a:r>
          <a:endParaRPr kumimoji="1" lang="ja-JP" altLang="en-US" sz="1200" dirty="0">
            <a:latin typeface="メイリオ" pitchFamily="50" charset="-128"/>
            <a:ea typeface="メイリオ" pitchFamily="50" charset="-128"/>
            <a:cs typeface="メイリオ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74236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52035"/>
              </p:ext>
            </p:extLst>
          </p:nvPr>
        </p:nvGraphicFramePr>
        <p:xfrm>
          <a:off x="92460" y="1067694"/>
          <a:ext cx="6075673" cy="2331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123"/>
                <a:gridCol w="4950550"/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 2015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年末現在／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2015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年実績／グループ計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0931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会社名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E.ON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1503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本社所在地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エッセン  （ドイツ）</a:t>
                      </a:r>
                    </a:p>
                  </a:txBody>
                  <a:tcPr marL="99060" marR="99060" anchor="ctr"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主要事業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エリア</a:t>
                      </a:r>
                    </a:p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ドイツ、イギリス、スウェーデン、フランス、オランダ、ハンガリー、スロバキア、ルーマニア、チェコ、ロシア、ブラジル、トルコ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25859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総資産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1,137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2238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売上高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1,162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億ユーロ、純利益：▲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63.8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260832" y="998730"/>
            <a:ext cx="3430846" cy="10772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ドイツ、エッセンに本社を置く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ドイツ最大の電気・ガス事業者。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ガス火力発電の割合が高い。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1019943398"/>
              </p:ext>
            </p:extLst>
          </p:nvPr>
        </p:nvGraphicFramePr>
        <p:xfrm>
          <a:off x="6243304" y="2086888"/>
          <a:ext cx="234026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/>
          <p:cNvGraphicFramePr/>
          <p:nvPr>
            <p:extLst>
              <p:ext uri="{D42A27DB-BD31-4B8C-83A1-F6EECF244321}">
                <p14:modId xmlns:p14="http://schemas.microsoft.com/office/powerpoint/2010/main" val="2343109503"/>
              </p:ext>
            </p:extLst>
          </p:nvPr>
        </p:nvGraphicFramePr>
        <p:xfrm>
          <a:off x="7854482" y="2122893"/>
          <a:ext cx="2565285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33760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438</TotalTime>
  <Words>82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2017-04-11T10:39:23Z</dcterms:modified>
</cp:coreProperties>
</file>