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11283950710257"/>
          <c:y val="0.16641278701952775"/>
          <c:w val="0.44519882406228406"/>
          <c:h val="0.7116721912807886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#,##0</c:formatCode>
                <c:ptCount val="2"/>
                <c:pt idx="0">
                  <c:v>1132.5</c:v>
                </c:pt>
                <c:pt idx="1">
                  <c:v>663.19999999999993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石炭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#,##0</c:formatCode>
                <c:ptCount val="2"/>
                <c:pt idx="0">
                  <c:v>2471</c:v>
                </c:pt>
                <c:pt idx="1">
                  <c:v>1030.5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ガス/石油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#,##0</c:formatCode>
                <c:ptCount val="2"/>
                <c:pt idx="0">
                  <c:v>2759.3</c:v>
                </c:pt>
                <c:pt idx="1">
                  <c:v>1984.8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水力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#,##0</c:formatCode>
                <c:ptCount val="2"/>
                <c:pt idx="0">
                  <c:v>552.6</c:v>
                </c:pt>
                <c:pt idx="1">
                  <c:v>372.8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風力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Sheet1!$B$6:$C$6</c:f>
              <c:numCache>
                <c:formatCode>#,##0</c:formatCode>
                <c:ptCount val="2"/>
                <c:pt idx="0">
                  <c:v>287.8</c:v>
                </c:pt>
                <c:pt idx="1">
                  <c:v>444.00000000000006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他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Sheet1!$B$7:$C$7</c:f>
              <c:numCache>
                <c:formatCode>#,##0</c:formatCode>
                <c:ptCount val="2"/>
                <c:pt idx="0">
                  <c:v>123.4</c:v>
                </c:pt>
                <c:pt idx="1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34820864"/>
        <c:axId val="34822400"/>
      </c:barChart>
      <c:catAx>
        <c:axId val="3482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34822400"/>
        <c:crosses val="autoZero"/>
        <c:auto val="1"/>
        <c:lblAlgn val="ctr"/>
        <c:lblOffset val="100"/>
        <c:noMultiLvlLbl val="0"/>
      </c:catAx>
      <c:valAx>
        <c:axId val="3482240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34820864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11283950710268"/>
          <c:y val="0.15481339516373419"/>
          <c:w val="0.39055036769793816"/>
          <c:h val="0.7089602063502924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718</c:v>
                </c:pt>
                <c:pt idx="1">
                  <c:v>497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石炭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#,##0</c:formatCode>
                <c:ptCount val="2"/>
                <c:pt idx="0">
                  <c:v>1085</c:v>
                </c:pt>
                <c:pt idx="1">
                  <c:v>491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ガス/石油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914</c:v>
                </c:pt>
                <c:pt idx="1">
                  <c:v>636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水力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>
                  <c:v>185</c:v>
                </c:pt>
                <c:pt idx="1">
                  <c:v>146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風力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Sheet1!$B$6:$C$6</c:f>
              <c:numCache>
                <c:formatCode>#,##0</c:formatCode>
                <c:ptCount val="2"/>
                <c:pt idx="0">
                  <c:v>50</c:v>
                </c:pt>
                <c:pt idx="1">
                  <c:v>107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他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Sheet1!$B$7:$C$7</c:f>
              <c:numCache>
                <c:formatCode>#,##0</c:formatCode>
                <c:ptCount val="2"/>
                <c:pt idx="0">
                  <c:v>57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50177920"/>
        <c:axId val="50179456"/>
      </c:barChart>
      <c:catAx>
        <c:axId val="5017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179456"/>
        <c:crosses val="autoZero"/>
        <c:auto val="1"/>
        <c:lblAlgn val="ctr"/>
        <c:lblOffset val="100"/>
        <c:noMultiLvlLbl val="0"/>
      </c:catAx>
      <c:valAx>
        <c:axId val="5017945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50177920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59518572010517345"/>
          <c:y val="0.16111094783720994"/>
          <c:w val="0.33705728603254609"/>
          <c:h val="0.67173397286602465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0.08846</cdr:x>
      <cdr:y>0.03077</cdr:y>
    </cdr:from>
    <cdr:to>
      <cdr:x>0.74223</cdr:x>
      <cdr:y>0.13546</cdr:y>
    </cdr:to>
    <cdr:sp macro="" textlink="">
      <cdr:nvSpPr>
        <cdr:cNvPr id="2" name="テキスト ボックス 7"/>
        <cdr:cNvSpPr txBox="1"/>
      </cdr:nvSpPr>
      <cdr:spPr>
        <a:xfrm xmlns:a="http://schemas.openxmlformats.org/drawingml/2006/main">
          <a:off x="207022" y="72008"/>
          <a:ext cx="1529996" cy="24497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5pPr>
          <a:lvl6pPr marL="22860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6pPr>
          <a:lvl7pPr marL="27432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7pPr>
          <a:lvl8pPr marL="32004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8pPr>
          <a:lvl9pPr marL="36576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9pPr>
        </a:lstStyle>
        <a:p xmlns:a="http://schemas.openxmlformats.org/drawingml/2006/main">
          <a:pPr algn="ctr"/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設備容量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(</a:t>
          </a:r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万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kW)</a:t>
          </a:r>
          <a:endParaRPr kumimoji="1" lang="ja-JP" altLang="en-US" sz="1200" dirty="0">
            <a:latin typeface="メイリオ" pitchFamily="50" charset="-128"/>
            <a:ea typeface="メイリオ" pitchFamily="50" charset="-128"/>
            <a:cs typeface="メイリオ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0.21053</cdr:x>
      <cdr:y>0.01325</cdr:y>
    </cdr:from>
    <cdr:to>
      <cdr:x>0.84211</cdr:x>
      <cdr:y>0.13163</cdr:y>
    </cdr:to>
    <cdr:sp macro="" textlink="">
      <cdr:nvSpPr>
        <cdr:cNvPr id="2" name="テキスト ボックス 8"/>
        <cdr:cNvSpPr txBox="1"/>
      </cdr:nvSpPr>
      <cdr:spPr>
        <a:xfrm xmlns:a="http://schemas.openxmlformats.org/drawingml/2006/main">
          <a:off x="540061" y="31006"/>
          <a:ext cx="1620180" cy="276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5pPr>
          <a:lvl6pPr marL="22860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6pPr>
          <a:lvl7pPr marL="27432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7pPr>
          <a:lvl8pPr marL="32004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8pPr>
          <a:lvl9pPr marL="36576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9pPr>
        </a:lstStyle>
        <a:p xmlns:a="http://schemas.openxmlformats.org/drawingml/2006/main">
          <a:pPr algn="ctr"/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発電電力量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(</a:t>
          </a:r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億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kWh)</a:t>
          </a:r>
          <a:endParaRPr kumimoji="1" lang="ja-JP" altLang="en-US" sz="1200" dirty="0">
            <a:latin typeface="メイリオ" pitchFamily="50" charset="-128"/>
            <a:ea typeface="メイリオ" pitchFamily="50" charset="-128"/>
            <a:cs typeface="メイリオ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423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2035"/>
              </p:ext>
            </p:extLst>
          </p:nvPr>
        </p:nvGraphicFramePr>
        <p:xfrm>
          <a:off x="92460" y="1067694"/>
          <a:ext cx="6075673" cy="233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23"/>
                <a:gridCol w="4950550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09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E.ON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本社所在地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エッセン  （ドイツ）</a:t>
                      </a:r>
                    </a:p>
                  </a:txBody>
                  <a:tcPr marL="99060" marR="99060" anchor="ctr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エリア</a:t>
                      </a:r>
                    </a:p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ドイツ、イギリス、スウェーデン、フランス、オランダ、ハンガリー、スロバキア、ルーマニア、チェコ、ロシア、ブラジル、トルコ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585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1,137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238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1,162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63.8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260832" y="998730"/>
            <a:ext cx="3430846" cy="10772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ドイツ、エッセンに本社を置く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ドイツ最大の電気・ガス事業者。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ガス火力発電の割合が高い。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019943398"/>
              </p:ext>
            </p:extLst>
          </p:nvPr>
        </p:nvGraphicFramePr>
        <p:xfrm>
          <a:off x="6243304" y="2086888"/>
          <a:ext cx="234026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2343109503"/>
              </p:ext>
            </p:extLst>
          </p:nvPr>
        </p:nvGraphicFramePr>
        <p:xfrm>
          <a:off x="7854482" y="2122893"/>
          <a:ext cx="256528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3376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82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2017-04-11T10:39:23Z</dcterms:modified>
</cp:coreProperties>
</file>