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11283950710202"/>
          <c:y val="0.16641278701952744"/>
          <c:w val="0.44519882406228367"/>
          <c:h val="0.7116721912807886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原子力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 formatCode="#,##0">
                  <c:v>629.5</c:v>
                </c:pt>
                <c:pt idx="1">
                  <c:v>405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石炭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#,##0</c:formatCode>
                <c:ptCount val="2"/>
                <c:pt idx="0">
                  <c:v>2646.5</c:v>
                </c:pt>
                <c:pt idx="1">
                  <c:v>2138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#,##0</c:formatCode>
                <c:ptCount val="2"/>
                <c:pt idx="0">
                  <c:v>914.4</c:v>
                </c:pt>
                <c:pt idx="1">
                  <c:v>1552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水力他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 formatCode="#,##0">
                  <c:v>767.8</c:v>
                </c:pt>
                <c:pt idx="1">
                  <c:v>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22821504"/>
        <c:axId val="22835584"/>
      </c:barChart>
      <c:catAx>
        <c:axId val="2282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2835584"/>
        <c:crosses val="autoZero"/>
        <c:auto val="1"/>
        <c:lblAlgn val="ctr"/>
        <c:lblOffset val="100"/>
        <c:noMultiLvlLbl val="0"/>
      </c:catAx>
      <c:valAx>
        <c:axId val="228355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22821504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11283950710213"/>
          <c:y val="0.15481339516373363"/>
          <c:w val="0.39055036769793694"/>
          <c:h val="0.70896020635029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原子力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 formatCode="#,##0">
                  <c:v>339</c:v>
                </c:pt>
                <c:pt idx="1">
                  <c:v>317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石炭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#,##0</c:formatCode>
                <c:ptCount val="2"/>
                <c:pt idx="0">
                  <c:v>1150</c:v>
                </c:pt>
                <c:pt idx="1">
                  <c:v>1243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 formatCode="#,##0">
                  <c:v>297</c:v>
                </c:pt>
                <c:pt idx="1">
                  <c:v>426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水力・再エネ他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 formatCode="#,##0">
                  <c:v>86</c:v>
                </c:pt>
                <c:pt idx="1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23230720"/>
        <c:axId val="23232512"/>
      </c:barChart>
      <c:catAx>
        <c:axId val="232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32512"/>
        <c:crosses val="autoZero"/>
        <c:auto val="1"/>
        <c:lblAlgn val="ctr"/>
        <c:lblOffset val="100"/>
        <c:noMultiLvlLbl val="0"/>
      </c:catAx>
      <c:valAx>
        <c:axId val="23232512"/>
        <c:scaling>
          <c:orientation val="minMax"/>
          <c:min val="50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23230720"/>
        <c:crosses val="autoZero"/>
        <c:crossBetween val="between"/>
        <c:majorUnit val="500"/>
      </c:valAx>
    </c:plotArea>
    <c:legend>
      <c:legendPos val="r"/>
      <c:legendEntry>
        <c:idx val="0"/>
        <c:txPr>
          <a:bodyPr/>
          <a:lstStyle/>
          <a:p>
            <a:pPr>
              <a:defRPr sz="1050"/>
            </a:pPr>
            <a:endParaRPr lang="ja-JP"/>
          </a:p>
        </c:txPr>
      </c:legendEntry>
      <c:layout>
        <c:manualLayout>
          <c:xMode val="edge"/>
          <c:yMode val="edge"/>
          <c:x val="0.55696110393864284"/>
          <c:y val="0.16111094783720989"/>
          <c:w val="0.41774006998177493"/>
          <c:h val="0.76977494303912353"/>
        </c:manualLayout>
      </c:layout>
      <c:overlay val="0"/>
      <c:txPr>
        <a:bodyPr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0.02692</cdr:x>
      <cdr:y>0.0115</cdr:y>
    </cdr:from>
    <cdr:to>
      <cdr:x>0.71923</cdr:x>
      <cdr:y>0.12942</cdr:y>
    </cdr:to>
    <cdr:sp macro="" textlink="">
      <cdr:nvSpPr>
        <cdr:cNvPr id="2" name="テキスト ボックス 7"/>
        <cdr:cNvSpPr txBox="1"/>
      </cdr:nvSpPr>
      <cdr:spPr>
        <a:xfrm xmlns:a="http://schemas.openxmlformats.org/drawingml/2006/main">
          <a:off x="63006" y="27003"/>
          <a:ext cx="1620180" cy="276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5pPr>
          <a:lvl6pPr marL="22860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6pPr>
          <a:lvl7pPr marL="27432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7pPr>
          <a:lvl8pPr marL="32004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8pPr>
          <a:lvl9pPr marL="36576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9pPr>
        </a:lstStyle>
        <a:p xmlns:a="http://schemas.openxmlformats.org/drawingml/2006/main">
          <a:pPr algn="ctr"/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設備容量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(</a:t>
          </a:r>
          <a:r>
            <a:rPr kumimoji="1" lang="ja-JP" altLang="en-US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万</a:t>
          </a:r>
          <a:r>
            <a: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kW)</a:t>
          </a:r>
          <a:endParaRPr kumimoji="1" lang="ja-JP" altLang="en-US" sz="1200" dirty="0">
            <a:latin typeface="メイリオ" pitchFamily="50" charset="-128"/>
            <a:ea typeface="メイリオ" pitchFamily="50" charset="-128"/>
            <a:cs typeface="メイリオ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0.09718</cdr:x>
      <cdr:y>0.01087</cdr:y>
    </cdr:from>
    <cdr:to>
      <cdr:x>0.8774</cdr:x>
      <cdr:y>0.12239</cdr:y>
    </cdr:to>
    <cdr:sp macro="" textlink="">
      <cdr:nvSpPr>
        <cdr:cNvPr id="2" name="テキスト ボックス 8"/>
        <cdr:cNvSpPr txBox="1"/>
      </cdr:nvSpPr>
      <cdr:spPr>
        <a:xfrm xmlns:a="http://schemas.openxmlformats.org/drawingml/2006/main">
          <a:off x="279031" y="27005"/>
          <a:ext cx="2240261" cy="276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5pPr>
          <a:lvl6pPr marL="22860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6pPr>
          <a:lvl7pPr marL="27432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7pPr>
          <a:lvl8pPr marL="32004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8pPr>
          <a:lvl9pPr marL="36576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9pPr>
        </a:lstStyle>
        <a:p xmlns:a="http://schemas.openxmlformats.org/drawingml/2006/main">
          <a:pPr algn="ctr"/>
          <a:r>
            <a:rPr kumimoji="1" lang="ja-JP" altLang="en-US" sz="1200" dirty="0" smtClean="0">
              <a:latin typeface="+mn-ea"/>
              <a:ea typeface="+mn-ea"/>
              <a:cs typeface="メイリオ" pitchFamily="50" charset="-128"/>
            </a:rPr>
            <a:t>発電電力量</a:t>
          </a:r>
          <a:r>
            <a:rPr kumimoji="1" lang="en-US" altLang="ja-JP" sz="1200" dirty="0" smtClean="0">
              <a:latin typeface="+mn-ea"/>
              <a:ea typeface="+mn-ea"/>
              <a:cs typeface="メイリオ" pitchFamily="50" charset="-128"/>
            </a:rPr>
            <a:t>(</a:t>
          </a:r>
          <a:r>
            <a:rPr lang="ja-JP" altLang="ja-JP" sz="1200" dirty="0">
              <a:latin typeface="+mn-ea"/>
              <a:ea typeface="+mn-ea"/>
            </a:rPr>
            <a:t>億</a:t>
          </a:r>
          <a:r>
            <a:rPr lang="en-US" altLang="ja-JP" sz="1200" dirty="0" smtClean="0">
              <a:latin typeface="+mn-ea"/>
              <a:ea typeface="+mn-ea"/>
            </a:rPr>
            <a:t>kWh</a:t>
          </a:r>
          <a:r>
            <a:rPr kumimoji="1" lang="en-US" altLang="ja-JP" sz="1200" dirty="0" smtClean="0">
              <a:latin typeface="+mn-ea"/>
              <a:ea typeface="+mn-ea"/>
              <a:cs typeface="メイリオ" pitchFamily="50" charset="-128"/>
            </a:rPr>
            <a:t>)</a:t>
          </a:r>
          <a:endParaRPr kumimoji="1" lang="ja-JP" altLang="en-US" sz="1200" dirty="0">
            <a:latin typeface="+mn-ea"/>
            <a:ea typeface="+mn-ea"/>
            <a:cs typeface="メイリオ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423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46411"/>
              </p:ext>
            </p:extLst>
          </p:nvPr>
        </p:nvGraphicFramePr>
        <p:xfrm>
          <a:off x="56457" y="927985"/>
          <a:ext cx="5292587" cy="274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52"/>
                <a:gridCol w="4413735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09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RWE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本社所在地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エッセン  （ドイツ）</a:t>
                      </a:r>
                    </a:p>
                  </a:txBody>
                  <a:tcPr marL="99060" marR="99060" anchor="ctr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エリア</a:t>
                      </a:r>
                    </a:p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ドイツ、イギリス、ハンガリー、ポーランド、オランダ、ベルギー、オーストリア、チェコ、スロバキア、フランス、イタリア、スペイン、ポルトガル、ルーマニア、トルコ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585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793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238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436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529064" y="911070"/>
            <a:ext cx="4294942" cy="13234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ドイツ、エッセンに本社を置くドイツ第二位の電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・ガス事業者。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石炭の豊富な地域の出自であり、石炭火力の割合が大きい。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831635218"/>
              </p:ext>
            </p:extLst>
          </p:nvPr>
        </p:nvGraphicFramePr>
        <p:xfrm>
          <a:off x="5430054" y="2349140"/>
          <a:ext cx="234026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3492717053"/>
              </p:ext>
            </p:extLst>
          </p:nvPr>
        </p:nvGraphicFramePr>
        <p:xfrm>
          <a:off x="7050233" y="2349140"/>
          <a:ext cx="287131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310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113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2017-04-11T10:38:29Z</dcterms:modified>
</cp:coreProperties>
</file>