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98D0"/>
    <a:srgbClr val="99D6EC"/>
    <a:srgbClr val="FF5A00"/>
    <a:srgbClr val="0064C8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170" y="-19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411283950710202"/>
          <c:y val="0.16641278701952744"/>
          <c:w val="0.44519882406228367"/>
          <c:h val="0.71167219128078862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原子力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</c:spPr>
          </c:dPt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 formatCode="#,##0">
                  <c:v>629.5</c:v>
                </c:pt>
                <c:pt idx="1">
                  <c:v>405</c:v>
                </c:pt>
              </c:numCache>
            </c:numRef>
          </c:val>
        </c:ser>
        <c:ser>
          <c:idx val="0"/>
          <c:order val="1"/>
          <c:tx>
            <c:strRef>
              <c:f>Sheet1!$A$2</c:f>
              <c:strCache>
                <c:ptCount val="1"/>
                <c:pt idx="0">
                  <c:v>石炭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Sheet1!$B$2:$C$2</c:f>
              <c:numCache>
                <c:formatCode>#,##0</c:formatCode>
                <c:ptCount val="2"/>
                <c:pt idx="0">
                  <c:v>2646.5</c:v>
                </c:pt>
                <c:pt idx="1">
                  <c:v>2138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ガス</c:v>
                </c:pt>
              </c:strCache>
            </c:strRef>
          </c:tx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Sheet1!$B$4:$C$4</c:f>
              <c:numCache>
                <c:formatCode>#,##0</c:formatCode>
                <c:ptCount val="2"/>
                <c:pt idx="0">
                  <c:v>914.4</c:v>
                </c:pt>
                <c:pt idx="1">
                  <c:v>1552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水力他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6"/>
              </a:solidFill>
            </c:spPr>
          </c:dPt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Sheet1!$B$5:$C$5</c:f>
              <c:numCache>
                <c:formatCode>General</c:formatCode>
                <c:ptCount val="2"/>
                <c:pt idx="0" formatCode="#,##0">
                  <c:v>767.8</c:v>
                </c:pt>
                <c:pt idx="1">
                  <c:v>711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overlap val="100"/>
        <c:axId val="22821504"/>
        <c:axId val="22835584"/>
      </c:barChart>
      <c:catAx>
        <c:axId val="22821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22835584"/>
        <c:crosses val="autoZero"/>
        <c:auto val="1"/>
        <c:lblAlgn val="ctr"/>
        <c:lblOffset val="100"/>
        <c:noMultiLvlLbl val="0"/>
      </c:catAx>
      <c:valAx>
        <c:axId val="22835584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22821504"/>
        <c:crosses val="autoZero"/>
        <c:crossBetween val="between"/>
        <c:majorUnit val="2000"/>
      </c:valAx>
    </c:plotArea>
    <c:plotVisOnly val="1"/>
    <c:dispBlanksAs val="gap"/>
    <c:showDLblsOverMax val="0"/>
  </c:chart>
  <c:txPr>
    <a:bodyPr/>
    <a:lstStyle/>
    <a:p>
      <a:pPr>
        <a:defRPr sz="1400">
          <a:latin typeface="+mj-lt"/>
        </a:defRPr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411283950710213"/>
          <c:y val="0.15481339516373363"/>
          <c:w val="0.39055036769793694"/>
          <c:h val="0.708960206350291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原子力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 formatCode="#,##0">
                  <c:v>339</c:v>
                </c:pt>
                <c:pt idx="1">
                  <c:v>317</c:v>
                </c:pt>
              </c:numCache>
            </c:numRef>
          </c:val>
        </c:ser>
        <c:ser>
          <c:idx val="0"/>
          <c:order val="1"/>
          <c:tx>
            <c:strRef>
              <c:f>Sheet1!$A$2</c:f>
              <c:strCache>
                <c:ptCount val="1"/>
                <c:pt idx="0">
                  <c:v>石炭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Sheet1!$B$2:$C$2</c:f>
              <c:numCache>
                <c:formatCode>#,##0</c:formatCode>
                <c:ptCount val="2"/>
                <c:pt idx="0">
                  <c:v>1150</c:v>
                </c:pt>
                <c:pt idx="1">
                  <c:v>1243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ガス</c:v>
                </c:pt>
              </c:strCache>
            </c:strRef>
          </c:tx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Sheet1!$B$4:$C$4</c:f>
              <c:numCache>
                <c:formatCode>General</c:formatCode>
                <c:ptCount val="2"/>
                <c:pt idx="0" formatCode="#,##0">
                  <c:v>297</c:v>
                </c:pt>
                <c:pt idx="1">
                  <c:v>426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水力・再エネ他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2009</c:v>
                </c:pt>
                <c:pt idx="1">
                  <c:v>2015</c:v>
                </c:pt>
              </c:numCache>
            </c:numRef>
          </c:cat>
          <c:val>
            <c:numRef>
              <c:f>Sheet1!$B$5:$C$5</c:f>
              <c:numCache>
                <c:formatCode>General</c:formatCode>
                <c:ptCount val="2"/>
                <c:pt idx="0" formatCode="#,##0">
                  <c:v>86</c:v>
                </c:pt>
                <c:pt idx="1">
                  <c:v>144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overlap val="100"/>
        <c:axId val="23230720"/>
        <c:axId val="23232512"/>
      </c:barChart>
      <c:catAx>
        <c:axId val="23230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232512"/>
        <c:crosses val="autoZero"/>
        <c:auto val="1"/>
        <c:lblAlgn val="ctr"/>
        <c:lblOffset val="100"/>
        <c:noMultiLvlLbl val="0"/>
      </c:catAx>
      <c:valAx>
        <c:axId val="23232512"/>
        <c:scaling>
          <c:orientation val="minMax"/>
          <c:min val="500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23230720"/>
        <c:crosses val="autoZero"/>
        <c:crossBetween val="between"/>
        <c:majorUnit val="500"/>
      </c:valAx>
    </c:plotArea>
    <c:legend>
      <c:legendPos val="r"/>
      <c:legendEntry>
        <c:idx val="0"/>
        <c:txPr>
          <a:bodyPr/>
          <a:lstStyle/>
          <a:p>
            <a:pPr>
              <a:defRPr sz="1050"/>
            </a:pPr>
            <a:endParaRPr lang="ja-JP"/>
          </a:p>
        </c:txPr>
      </c:legendEntry>
      <c:layout>
        <c:manualLayout>
          <c:xMode val="edge"/>
          <c:yMode val="edge"/>
          <c:x val="0.55696110393864284"/>
          <c:y val="0.16111094783720989"/>
          <c:w val="0.41774006998177493"/>
          <c:h val="0.76977494303912353"/>
        </c:manualLayout>
      </c:layout>
      <c:overlay val="0"/>
      <c:txPr>
        <a:bodyPr/>
        <a:lstStyle/>
        <a:p>
          <a:pPr>
            <a:defRPr sz="105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+mj-lt"/>
        </a:defRPr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0.02692</cdr:x>
      <cdr:y>0.0115</cdr:y>
    </cdr:from>
    <cdr:to>
      <cdr:x>0.71923</cdr:x>
      <cdr:y>0.12942</cdr:y>
    </cdr:to>
    <cdr:sp macro="" textlink="">
      <cdr:nvSpPr>
        <cdr:cNvPr id="2" name="テキスト ボックス 7"/>
        <cdr:cNvSpPr txBox="1"/>
      </cdr:nvSpPr>
      <cdr:spPr>
        <a:xfrm xmlns:a="http://schemas.openxmlformats.org/drawingml/2006/main">
          <a:off x="63006" y="27003"/>
          <a:ext cx="1620180" cy="27699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solidFill>
            <a:srgbClr val="4F81BD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5pPr>
          <a:lvl6pPr marL="22860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6pPr>
          <a:lvl7pPr marL="27432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7pPr>
          <a:lvl8pPr marL="32004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8pPr>
          <a:lvl9pPr marL="36576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9pPr>
        </a:lstStyle>
        <a:p xmlns:a="http://schemas.openxmlformats.org/drawingml/2006/main">
          <a:pPr algn="ctr"/>
          <a:r>
            <a:rPr kumimoji="1" lang="ja-JP" altLang="en-US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rPr>
            <a:t>設備容量</a:t>
          </a:r>
          <a:r>
            <a:rPr kumimoji="1"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rPr>
            <a:t>(</a:t>
          </a:r>
          <a:r>
            <a:rPr kumimoji="1" lang="ja-JP" altLang="en-US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rPr>
            <a:t>万</a:t>
          </a:r>
          <a:r>
            <a:rPr kumimoji="1"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rPr>
            <a:t>kW)</a:t>
          </a:r>
          <a:endParaRPr kumimoji="1" lang="ja-JP" altLang="en-US" sz="1200" dirty="0">
            <a:latin typeface="メイリオ" pitchFamily="50" charset="-128"/>
            <a:ea typeface="メイリオ" pitchFamily="50" charset="-128"/>
            <a:cs typeface="メイリオ" pitchFamily="50" charset="-128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0.09718</cdr:x>
      <cdr:y>0.01087</cdr:y>
    </cdr:from>
    <cdr:to>
      <cdr:x>0.8774</cdr:x>
      <cdr:y>0.12239</cdr:y>
    </cdr:to>
    <cdr:sp macro="" textlink="">
      <cdr:nvSpPr>
        <cdr:cNvPr id="2" name="テキスト ボックス 8"/>
        <cdr:cNvSpPr txBox="1"/>
      </cdr:nvSpPr>
      <cdr:spPr>
        <a:xfrm xmlns:a="http://schemas.openxmlformats.org/drawingml/2006/main">
          <a:off x="279031" y="27005"/>
          <a:ext cx="2240261" cy="27699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solidFill>
            <a:srgbClr val="4F81BD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5pPr>
          <a:lvl6pPr marL="22860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6pPr>
          <a:lvl7pPr marL="27432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7pPr>
          <a:lvl8pPr marL="32004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8pPr>
          <a:lvl9pPr marL="3657600" algn="l" defTabSz="914400" rtl="0" eaLnBrk="1" latinLnBrk="0" hangingPunct="1">
            <a:defRPr kumimoji="1" sz="2000" kern="1200">
              <a:solidFill>
                <a:sysClr val="windowText" lastClr="000000"/>
              </a:solidFill>
              <a:latin typeface="ＭＳ Ｐゴシック"/>
              <a:ea typeface="ＭＳ Ｐゴシック"/>
            </a:defRPr>
          </a:lvl9pPr>
        </a:lstStyle>
        <a:p xmlns:a="http://schemas.openxmlformats.org/drawingml/2006/main">
          <a:pPr algn="ctr"/>
          <a:r>
            <a:rPr kumimoji="1" lang="ja-JP" altLang="en-US" sz="1200" dirty="0" smtClean="0">
              <a:latin typeface="+mn-ea"/>
              <a:ea typeface="+mn-ea"/>
              <a:cs typeface="メイリオ" pitchFamily="50" charset="-128"/>
            </a:rPr>
            <a:t>発電電力量</a:t>
          </a:r>
          <a:r>
            <a:rPr kumimoji="1" lang="en-US" altLang="ja-JP" sz="1200" dirty="0" smtClean="0">
              <a:latin typeface="+mn-ea"/>
              <a:ea typeface="+mn-ea"/>
              <a:cs typeface="メイリオ" pitchFamily="50" charset="-128"/>
            </a:rPr>
            <a:t>(</a:t>
          </a:r>
          <a:r>
            <a:rPr lang="ja-JP" altLang="ja-JP" sz="1200" dirty="0">
              <a:latin typeface="+mn-ea"/>
              <a:ea typeface="+mn-ea"/>
            </a:rPr>
            <a:t>億</a:t>
          </a:r>
          <a:r>
            <a:rPr lang="en-US" altLang="ja-JP" sz="1200" dirty="0" smtClean="0">
              <a:latin typeface="+mn-ea"/>
              <a:ea typeface="+mn-ea"/>
            </a:rPr>
            <a:t>kWh</a:t>
          </a:r>
          <a:r>
            <a:rPr kumimoji="1" lang="en-US" altLang="ja-JP" sz="1200" dirty="0" smtClean="0">
              <a:latin typeface="+mn-ea"/>
              <a:ea typeface="+mn-ea"/>
              <a:cs typeface="メイリオ" pitchFamily="50" charset="-128"/>
            </a:rPr>
            <a:t>)</a:t>
          </a:r>
          <a:endParaRPr kumimoji="1" lang="ja-JP" altLang="en-US" sz="1200" dirty="0">
            <a:latin typeface="+mn-ea"/>
            <a:ea typeface="+mn-ea"/>
            <a:cs typeface="メイリオ" pitchFamily="50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6700" cy="37020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63D988-8A88-4400-BEF4-60C0AC4A7721}" type="slidenum">
              <a:rPr lang="en-US" altLang="ja-JP" smtClean="0"/>
              <a:pPr>
                <a:defRPr/>
              </a:pPr>
              <a:t>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74236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E35FC-0CE9-4206-8654-4891A7F1CF4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412750" y="990600"/>
            <a:ext cx="9075341" cy="5410200"/>
          </a:xfrm>
        </p:spPr>
        <p:txBody>
          <a:bodyPr/>
          <a:lstStyle>
            <a:lvl1pPr>
              <a:defRPr baseline="0">
                <a:latin typeface="源真ゴシックP Medium" pitchFamily="50" charset="-128"/>
                <a:ea typeface="源真ゴシックP Medium" pitchFamily="50" charset="-128"/>
              </a:defRPr>
            </a:lvl1pPr>
            <a:lvl2pPr marL="358732" marR="0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 baseline="0">
                <a:latin typeface="源真ゴシックP Medium" pitchFamily="50" charset="-128"/>
                <a:ea typeface="源真ゴシックP Medium" pitchFamily="50" charset="-128"/>
              </a:defRPr>
            </a:lvl2pPr>
            <a:lvl3pPr>
              <a:defRPr baseline="0">
                <a:latin typeface="源真ゴシックP Medium" pitchFamily="50" charset="-128"/>
                <a:ea typeface="源真ゴシックP Medium" pitchFamily="50" charset="-128"/>
              </a:defRPr>
            </a:lvl3pPr>
            <a:lvl4pPr>
              <a:defRPr baseline="0">
                <a:latin typeface="源真ゴシックP Medium" pitchFamily="50" charset="-128"/>
                <a:ea typeface="源真ゴシックP Medium" pitchFamily="50" charset="-128"/>
              </a:defRPr>
            </a:lvl4pPr>
            <a:lvl5pPr>
              <a:defRPr baseline="0">
                <a:latin typeface="源真ゴシックP Medium" pitchFamily="50" charset="-128"/>
                <a:ea typeface="源真ゴシックP Medium" pitchFamily="50" charset="-128"/>
              </a:defRPr>
            </a:lvl5pPr>
          </a:lstStyle>
          <a:p>
            <a:pPr marL="358732" marR="0" lvl="1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/>
            </a:pPr>
            <a:r>
              <a:rPr lang="ja-JP" altLang="en-GB" dirty="0" smtClean="0"/>
              <a:t>第 </a:t>
            </a:r>
            <a:r>
              <a:rPr lang="en-GB" altLang="ja-JP" dirty="0" smtClean="0"/>
              <a:t>1 </a:t>
            </a:r>
            <a:r>
              <a:rPr lang="ja-JP" altLang="en-GB" dirty="0" smtClean="0"/>
              <a:t>レベル</a:t>
            </a:r>
            <a:endParaRPr lang="en-US" altLang="ja-JP" dirty="0" smtClean="0"/>
          </a:p>
        </p:txBody>
      </p:sp>
      <p:sp>
        <p:nvSpPr>
          <p:cNvPr id="10" name="メモ 9"/>
          <p:cNvSpPr/>
          <p:nvPr userDrawn="1"/>
        </p:nvSpPr>
        <p:spPr>
          <a:xfrm flipV="1">
            <a:off x="0" y="0"/>
            <a:ext cx="9906000" cy="863600"/>
          </a:xfrm>
          <a:prstGeom prst="foldedCorner">
            <a:avLst>
              <a:gd name="adj" fmla="val 50000"/>
            </a:avLst>
          </a:prstGeom>
          <a:gradFill>
            <a:gsLst>
              <a:gs pos="0">
                <a:srgbClr val="254872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1" name="直角三角形 10"/>
          <p:cNvSpPr/>
          <p:nvPr userDrawn="1"/>
        </p:nvSpPr>
        <p:spPr>
          <a:xfrm flipH="1" flipV="1">
            <a:off x="9438498" y="-1"/>
            <a:ext cx="467502" cy="413666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65231" y="38101"/>
            <a:ext cx="211535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9906000" cy="863715"/>
          </a:xfrm>
          <a:noFill/>
        </p:spPr>
        <p:txBody>
          <a:bodyPr/>
          <a:lstStyle>
            <a:lvl1pPr>
              <a:defRPr sz="3200" baseline="0">
                <a:solidFill>
                  <a:schemeClr val="bg1"/>
                </a:solidFill>
                <a:latin typeface="源真ゴシックP Heavy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296442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646411"/>
              </p:ext>
            </p:extLst>
          </p:nvPr>
        </p:nvGraphicFramePr>
        <p:xfrm>
          <a:off x="56457" y="927985"/>
          <a:ext cx="5292587" cy="2747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852"/>
                <a:gridCol w="4413735"/>
              </a:tblGrid>
              <a:tr h="365760"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 2016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年末現在／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2016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年実績／グループ計 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30931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会社名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RWE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31503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本社所在地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エッセン  （ドイツ）</a:t>
                      </a:r>
                    </a:p>
                  </a:txBody>
                  <a:tcPr marL="99060" marR="99060" anchor="ctr"/>
                </a:tc>
              </a:tr>
              <a:tr h="63007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主要事業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/>
                      </a:r>
                      <a:b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</a:b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エリア</a:t>
                      </a:r>
                    </a:p>
                    <a:p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ドイツ、イギリス、ハンガリー、ポーランド、オランダ、ベルギー、オーストリア、チェコ、スロバキア、フランス、イタリア、スペイン、ポルトガル、ルーマニア、トルコ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25859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総資産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793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22382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売上高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436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億ユーロ、純利益：▲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56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</a:t>
                      </a:r>
                    </a:p>
                  </a:txBody>
                  <a:tcPr marL="99060" marR="99060" anchor="ctr"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5529064" y="911070"/>
            <a:ext cx="4294942" cy="132342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ドイツ、エッセンに本社を置くドイツ第二位の電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気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・ガス事業者。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石炭の豊富な地域の出自であり、石炭火力の割合が大きい。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10" name="グラフ 9"/>
          <p:cNvGraphicFramePr/>
          <p:nvPr>
            <p:extLst>
              <p:ext uri="{D42A27DB-BD31-4B8C-83A1-F6EECF244321}">
                <p14:modId xmlns:p14="http://schemas.microsoft.com/office/powerpoint/2010/main" val="2831635218"/>
              </p:ext>
            </p:extLst>
          </p:nvPr>
        </p:nvGraphicFramePr>
        <p:xfrm>
          <a:off x="5430054" y="2349140"/>
          <a:ext cx="234026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グラフ 10"/>
          <p:cNvGraphicFramePr/>
          <p:nvPr>
            <p:extLst>
              <p:ext uri="{D42A27DB-BD31-4B8C-83A1-F6EECF244321}">
                <p14:modId xmlns:p14="http://schemas.microsoft.com/office/powerpoint/2010/main" val="3492717053"/>
              </p:ext>
            </p:extLst>
          </p:nvPr>
        </p:nvGraphicFramePr>
        <p:xfrm>
          <a:off x="7050233" y="2349140"/>
          <a:ext cx="2871319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0310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438</TotalTime>
  <Words>113</Words>
  <Application>Microsoft Office PowerPoint</Application>
  <PresentationFormat>A4 210 x 297 mm</PresentationFormat>
  <Paragraphs>17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Engie／フランス　 基本情報</dc:title>
  <dc:creator>METI</dc:creator>
  <cp:lastModifiedBy>METI</cp:lastModifiedBy>
  <cp:revision>26</cp:revision>
  <cp:lastPrinted>2015-08-21T06:55:03Z</cp:lastPrinted>
  <dcterms:created xsi:type="dcterms:W3CDTF">2017-03-30T11:44:52Z</dcterms:created>
  <dcterms:modified xsi:type="dcterms:W3CDTF">2017-04-11T10:38:29Z</dcterms:modified>
</cp:coreProperties>
</file>