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99D6EC"/>
    <a:srgbClr val="FF5A00"/>
    <a:srgbClr val="0098D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742531"/>
              </p:ext>
            </p:extLst>
          </p:nvPr>
        </p:nvGraphicFramePr>
        <p:xfrm>
          <a:off x="-15552" y="489331"/>
          <a:ext cx="9971275" cy="4487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4930512"/>
                <a:gridCol w="1035573"/>
                <a:gridCol w="893499"/>
                <a:gridCol w="893499"/>
                <a:gridCol w="893499"/>
                <a:gridCol w="1324693"/>
              </a:tblGrid>
              <a:tr h="641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</a:rPr>
                        <a:t>2015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2020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2030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2040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2050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</a:tr>
              <a:tr h="641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温室効果ガス削減目標（</a:t>
                      </a:r>
                      <a:r>
                        <a:rPr lang="en-US" sz="1400" kern="100" dirty="0">
                          <a:effectLst/>
                        </a:rPr>
                        <a:t>1990</a:t>
                      </a:r>
                      <a:r>
                        <a:rPr lang="ja-JP" sz="1400" kern="100" dirty="0">
                          <a:effectLst/>
                        </a:rPr>
                        <a:t>年比）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</a:rPr>
                        <a:t>-27.2%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最低でも</a:t>
                      </a:r>
                      <a:endParaRPr lang="en-US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-</a:t>
                      </a:r>
                      <a:r>
                        <a:rPr lang="en-US" sz="1400" kern="100" dirty="0">
                          <a:effectLst/>
                        </a:rPr>
                        <a:t>40%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最低でも</a:t>
                      </a:r>
                      <a:endParaRPr lang="en-US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-</a:t>
                      </a:r>
                      <a:r>
                        <a:rPr lang="en-US" sz="1400" kern="100" dirty="0">
                          <a:effectLst/>
                        </a:rPr>
                        <a:t>55%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最低でも</a:t>
                      </a:r>
                      <a:endParaRPr lang="en-US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-</a:t>
                      </a:r>
                      <a:r>
                        <a:rPr lang="en-US" sz="1400" kern="100" dirty="0">
                          <a:effectLst/>
                        </a:rPr>
                        <a:t>70%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-80</a:t>
                      </a:r>
                      <a:r>
                        <a:rPr lang="en-US" sz="1400" kern="100" dirty="0" smtClean="0">
                          <a:effectLst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baseline="0" dirty="0" smtClean="0">
                          <a:effectLst/>
                        </a:rPr>
                        <a:t> </a:t>
                      </a:r>
                      <a:r>
                        <a:rPr kumimoji="1" lang="ja-JP" altLang="en-US" sz="1400" kern="100" dirty="0" smtClean="0">
                          <a:effectLst/>
                        </a:rPr>
                        <a:t>～ </a:t>
                      </a:r>
                      <a:r>
                        <a:rPr kumimoji="1" lang="en-US" altLang="ja-JP" sz="1400" kern="100" dirty="0" smtClean="0">
                          <a:effectLst/>
                        </a:rPr>
                        <a:t>-95%</a:t>
                      </a:r>
                      <a:endParaRPr kumimoji="1" lang="ja-JP" sz="1400" b="1" kern="1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0987" marR="60987" marT="0" marB="0" anchor="ctr"/>
                </a:tc>
              </a:tr>
              <a:tr h="641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最終エネルギー消費に占める再生可能エネルギーの比率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</a:rPr>
                        <a:t>14.9%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18%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30%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45%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60%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</a:tr>
              <a:tr h="641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電力消費に占める再生可能エネルギーの比率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</a:rPr>
                        <a:t>31.6%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最低でも</a:t>
                      </a:r>
                      <a:r>
                        <a:rPr lang="en-US" sz="1400" kern="100" dirty="0" smtClean="0">
                          <a:effectLst/>
                        </a:rPr>
                        <a:t>35</a:t>
                      </a:r>
                      <a:r>
                        <a:rPr lang="en-US" sz="1400" kern="100" dirty="0">
                          <a:effectLst/>
                        </a:rPr>
                        <a:t>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最低でも</a:t>
                      </a:r>
                      <a:r>
                        <a:rPr lang="en-US" sz="1400" kern="100" dirty="0" smtClean="0">
                          <a:effectLst/>
                        </a:rPr>
                        <a:t>50</a:t>
                      </a:r>
                      <a:r>
                        <a:rPr lang="en-US" sz="1400" kern="100" dirty="0">
                          <a:effectLst/>
                        </a:rPr>
                        <a:t>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最低でも</a:t>
                      </a:r>
                      <a:endParaRPr lang="en-US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65</a:t>
                      </a:r>
                      <a:r>
                        <a:rPr lang="en-US" sz="1400" kern="100" dirty="0">
                          <a:effectLst/>
                        </a:rPr>
                        <a:t>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最低でも</a:t>
                      </a:r>
                      <a:endParaRPr lang="en-US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80</a:t>
                      </a:r>
                      <a:r>
                        <a:rPr lang="en-US" sz="1400" kern="100" dirty="0">
                          <a:effectLst/>
                        </a:rPr>
                        <a:t>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</a:tr>
              <a:tr h="641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一次エネルギー消費量の削減（</a:t>
                      </a:r>
                      <a:r>
                        <a:rPr lang="en-US" sz="1400" kern="100" dirty="0">
                          <a:effectLst/>
                        </a:rPr>
                        <a:t>2008</a:t>
                      </a:r>
                      <a:r>
                        <a:rPr lang="ja-JP" sz="1400" kern="100" dirty="0">
                          <a:effectLst/>
                        </a:rPr>
                        <a:t>年比）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</a:rPr>
                        <a:t>-7.6%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-20%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-50%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/>
                </a:tc>
              </a:tr>
              <a:tr h="641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電力消費量の削減（</a:t>
                      </a:r>
                      <a:r>
                        <a:rPr lang="en-US" sz="1400" kern="100" dirty="0">
                          <a:effectLst/>
                        </a:rPr>
                        <a:t>2008</a:t>
                      </a:r>
                      <a:r>
                        <a:rPr lang="ja-JP" sz="1400" kern="100" dirty="0">
                          <a:effectLst/>
                        </a:rPr>
                        <a:t>年比）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B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</a:rPr>
                        <a:t>-4.0%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B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-10%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B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R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L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-25%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B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運輸部門における最終エネルギー消費の削減（</a:t>
                      </a:r>
                      <a:r>
                        <a:rPr lang="en-US" sz="1400" kern="100" dirty="0">
                          <a:effectLst/>
                        </a:rPr>
                        <a:t>2008</a:t>
                      </a:r>
                      <a:r>
                        <a:rPr lang="ja-JP" sz="1400" kern="100" dirty="0">
                          <a:effectLst/>
                        </a:rPr>
                        <a:t>年比）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T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</a:rPr>
                        <a:t>1.3%</a:t>
                      </a:r>
                      <a:endParaRPr lang="ja-JP" sz="1400" b="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T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-10%</a:t>
                      </a:r>
                      <a:endParaRPr lang="ja-JP" sz="1400" b="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T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T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T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-40%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987" marR="60987" marT="0" marB="0" anchor="ctr">
                    <a:lnT w="19050" cap="flat" cmpd="sng" algn="ctr">
                      <a:solidFill>
                        <a:srgbClr val="99D6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64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2948</TotalTime>
  <Words>143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112</cp:revision>
  <cp:lastPrinted>2017-03-15T04:19:45Z</cp:lastPrinted>
  <dcterms:created xsi:type="dcterms:W3CDTF">2017-03-09T02:17:04Z</dcterms:created>
  <dcterms:modified xsi:type="dcterms:W3CDTF">2017-04-11T10:30:31Z</dcterms:modified>
</cp:coreProperties>
</file>