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9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4C8"/>
    <a:srgbClr val="FF5A00"/>
    <a:srgbClr val="F5750B"/>
    <a:srgbClr val="FFBE3C"/>
    <a:srgbClr val="FFCC00"/>
    <a:srgbClr val="FFFF99"/>
    <a:srgbClr val="E3EBD1"/>
    <a:srgbClr val="DAE5C1"/>
    <a:srgbClr val="B197D3"/>
    <a:srgbClr val="99D6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20" autoAdjust="0"/>
    <p:restoredTop sz="98545" autoAdjust="0"/>
  </p:normalViewPr>
  <p:slideViewPr>
    <p:cSldViewPr>
      <p:cViewPr>
        <p:scale>
          <a:sx n="80" d="100"/>
          <a:sy n="80" d="100"/>
        </p:scale>
        <p:origin x="-1098" y="-24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64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3" rIns="91425" bIns="457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25" tIns="45713" rIns="91425" bIns="45713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ja-JP" altLang="en-US" smtClean="0"/>
              <a:t>機密性○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169380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2017/4/11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2017/4/11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グループ化 23"/>
          <p:cNvGrpSpPr/>
          <p:nvPr/>
        </p:nvGrpSpPr>
        <p:grpSpPr>
          <a:xfrm>
            <a:off x="7281910" y="4957747"/>
            <a:ext cx="1584000" cy="298800"/>
            <a:chOff x="15928182" y="2828239"/>
            <a:chExt cx="1188000" cy="298800"/>
          </a:xfrm>
        </p:grpSpPr>
        <p:grpSp>
          <p:nvGrpSpPr>
            <p:cNvPr id="25" name="グループ化 24"/>
            <p:cNvGrpSpPr/>
            <p:nvPr/>
          </p:nvGrpSpPr>
          <p:grpSpPr>
            <a:xfrm>
              <a:off x="15928182" y="2828239"/>
              <a:ext cx="792000" cy="298800"/>
              <a:chOff x="15928182" y="2828239"/>
              <a:chExt cx="792000" cy="298800"/>
            </a:xfrm>
          </p:grpSpPr>
          <p:sp>
            <p:nvSpPr>
              <p:cNvPr id="29" name="正方形/長方形 28"/>
              <p:cNvSpPr/>
              <p:nvPr/>
            </p:nvSpPr>
            <p:spPr bwMode="auto">
              <a:xfrm>
                <a:off x="15928182" y="2828239"/>
                <a:ext cx="396000" cy="298800"/>
              </a:xfrm>
              <a:prstGeom prst="rect">
                <a:avLst/>
              </a:prstGeom>
              <a:solidFill>
                <a:srgbClr val="FFFF66"/>
              </a:solidFill>
              <a:ln w="12700">
                <a:noFill/>
              </a:ln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00" dirty="0">
                  <a:latin typeface="+mn-ea"/>
                </a:endParaRPr>
              </a:p>
            </p:txBody>
          </p:sp>
          <p:sp>
            <p:nvSpPr>
              <p:cNvPr id="31" name="直角三角形 30"/>
              <p:cNvSpPr/>
              <p:nvPr/>
            </p:nvSpPr>
            <p:spPr bwMode="auto">
              <a:xfrm>
                <a:off x="16324182" y="2828239"/>
                <a:ext cx="396000" cy="298800"/>
              </a:xfrm>
              <a:prstGeom prst="rtTriangle">
                <a:avLst/>
              </a:prstGeom>
              <a:solidFill>
                <a:srgbClr val="FFFF66"/>
              </a:solidFill>
              <a:ln w="12700">
                <a:noFill/>
              </a:ln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00" dirty="0">
                  <a:solidFill>
                    <a:schemeClr val="lt1"/>
                  </a:solidFill>
                  <a:latin typeface="+mn-ea"/>
                </a:endParaRPr>
              </a:p>
            </p:txBody>
          </p:sp>
        </p:grpSp>
        <p:grpSp>
          <p:nvGrpSpPr>
            <p:cNvPr id="26" name="グループ化 25"/>
            <p:cNvGrpSpPr/>
            <p:nvPr/>
          </p:nvGrpSpPr>
          <p:grpSpPr>
            <a:xfrm rot="10800000">
              <a:off x="16324182" y="2828239"/>
              <a:ext cx="792000" cy="298800"/>
              <a:chOff x="15928182" y="2828239"/>
              <a:chExt cx="792000" cy="298800"/>
            </a:xfrm>
          </p:grpSpPr>
          <p:sp>
            <p:nvSpPr>
              <p:cNvPr id="27" name="正方形/長方形 26"/>
              <p:cNvSpPr/>
              <p:nvPr/>
            </p:nvSpPr>
            <p:spPr bwMode="auto">
              <a:xfrm>
                <a:off x="15928182" y="2828239"/>
                <a:ext cx="396000" cy="2988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>
                <a:noFill/>
              </a:ln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00" dirty="0">
                  <a:solidFill>
                    <a:schemeClr val="tx1"/>
                  </a:solidFill>
                  <a:latin typeface="+mn-ea"/>
                </a:endParaRPr>
              </a:p>
            </p:txBody>
          </p:sp>
          <p:sp>
            <p:nvSpPr>
              <p:cNvPr id="28" name="直角三角形 27"/>
              <p:cNvSpPr/>
              <p:nvPr/>
            </p:nvSpPr>
            <p:spPr bwMode="auto">
              <a:xfrm>
                <a:off x="16324182" y="2828239"/>
                <a:ext cx="396000" cy="298800"/>
              </a:xfrm>
              <a:prstGeom prst="rt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>
                <a:noFill/>
              </a:ln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00" dirty="0">
                  <a:solidFill>
                    <a:schemeClr val="tx1"/>
                  </a:solidFill>
                  <a:latin typeface="+mn-ea"/>
                </a:endParaRPr>
              </a:p>
            </p:txBody>
          </p:sp>
        </p:grpSp>
      </p:grpSp>
      <p:grpSp>
        <p:nvGrpSpPr>
          <p:cNvPr id="32" name="グループ化 31"/>
          <p:cNvGrpSpPr/>
          <p:nvPr/>
        </p:nvGrpSpPr>
        <p:grpSpPr>
          <a:xfrm>
            <a:off x="7317914" y="3232215"/>
            <a:ext cx="1584000" cy="298800"/>
            <a:chOff x="15928182" y="2828239"/>
            <a:chExt cx="1188000" cy="298800"/>
          </a:xfrm>
        </p:grpSpPr>
        <p:grpSp>
          <p:nvGrpSpPr>
            <p:cNvPr id="33" name="グループ化 32"/>
            <p:cNvGrpSpPr/>
            <p:nvPr/>
          </p:nvGrpSpPr>
          <p:grpSpPr>
            <a:xfrm>
              <a:off x="15928182" y="2828239"/>
              <a:ext cx="792000" cy="298800"/>
              <a:chOff x="15928182" y="2828239"/>
              <a:chExt cx="792000" cy="298800"/>
            </a:xfrm>
          </p:grpSpPr>
          <p:sp>
            <p:nvSpPr>
              <p:cNvPr id="49" name="正方形/長方形 48"/>
              <p:cNvSpPr/>
              <p:nvPr/>
            </p:nvSpPr>
            <p:spPr bwMode="auto">
              <a:xfrm>
                <a:off x="15928182" y="2828239"/>
                <a:ext cx="396000" cy="298800"/>
              </a:xfrm>
              <a:prstGeom prst="rect">
                <a:avLst/>
              </a:prstGeom>
              <a:solidFill>
                <a:srgbClr val="FFFF66"/>
              </a:solidFill>
              <a:ln w="12700">
                <a:noFill/>
              </a:ln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00" dirty="0">
                  <a:latin typeface="+mn-ea"/>
                </a:endParaRPr>
              </a:p>
            </p:txBody>
          </p:sp>
          <p:sp>
            <p:nvSpPr>
              <p:cNvPr id="50" name="直角三角形 49"/>
              <p:cNvSpPr/>
              <p:nvPr/>
            </p:nvSpPr>
            <p:spPr bwMode="auto">
              <a:xfrm>
                <a:off x="16324182" y="2828239"/>
                <a:ext cx="396000" cy="298800"/>
              </a:xfrm>
              <a:prstGeom prst="rtTriangle">
                <a:avLst/>
              </a:prstGeom>
              <a:solidFill>
                <a:srgbClr val="FFFF66"/>
              </a:solidFill>
              <a:ln w="12700">
                <a:noFill/>
              </a:ln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00" dirty="0">
                  <a:solidFill>
                    <a:schemeClr val="lt1"/>
                  </a:solidFill>
                  <a:latin typeface="+mn-ea"/>
                </a:endParaRPr>
              </a:p>
            </p:txBody>
          </p:sp>
        </p:grpSp>
        <p:grpSp>
          <p:nvGrpSpPr>
            <p:cNvPr id="34" name="グループ化 33"/>
            <p:cNvGrpSpPr/>
            <p:nvPr/>
          </p:nvGrpSpPr>
          <p:grpSpPr>
            <a:xfrm rot="10800000">
              <a:off x="16324182" y="2828239"/>
              <a:ext cx="792000" cy="298800"/>
              <a:chOff x="15928182" y="2828239"/>
              <a:chExt cx="792000" cy="298800"/>
            </a:xfrm>
          </p:grpSpPr>
          <p:sp>
            <p:nvSpPr>
              <p:cNvPr id="35" name="正方形/長方形 34"/>
              <p:cNvSpPr/>
              <p:nvPr/>
            </p:nvSpPr>
            <p:spPr bwMode="auto">
              <a:xfrm>
                <a:off x="15928182" y="2828239"/>
                <a:ext cx="396000" cy="2988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>
                <a:noFill/>
              </a:ln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00" dirty="0">
                  <a:solidFill>
                    <a:schemeClr val="tx1"/>
                  </a:solidFill>
                  <a:latin typeface="+mn-ea"/>
                </a:endParaRPr>
              </a:p>
            </p:txBody>
          </p:sp>
          <p:sp>
            <p:nvSpPr>
              <p:cNvPr id="36" name="直角三角形 35"/>
              <p:cNvSpPr/>
              <p:nvPr/>
            </p:nvSpPr>
            <p:spPr bwMode="auto">
              <a:xfrm>
                <a:off x="16324182" y="2828239"/>
                <a:ext cx="396000" cy="298800"/>
              </a:xfrm>
              <a:prstGeom prst="rt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>
                <a:noFill/>
              </a:ln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00" dirty="0">
                  <a:solidFill>
                    <a:schemeClr val="tx1"/>
                  </a:solidFill>
                  <a:latin typeface="+mn-ea"/>
                </a:endParaRPr>
              </a:p>
            </p:txBody>
          </p:sp>
        </p:grpSp>
      </p:grpSp>
      <p:grpSp>
        <p:nvGrpSpPr>
          <p:cNvPr id="51" name="グループ化 50"/>
          <p:cNvGrpSpPr/>
          <p:nvPr/>
        </p:nvGrpSpPr>
        <p:grpSpPr>
          <a:xfrm>
            <a:off x="7322420" y="1863286"/>
            <a:ext cx="1584000" cy="298800"/>
            <a:chOff x="15928182" y="2828239"/>
            <a:chExt cx="1188000" cy="298800"/>
          </a:xfrm>
        </p:grpSpPr>
        <p:grpSp>
          <p:nvGrpSpPr>
            <p:cNvPr id="52" name="グループ化 51"/>
            <p:cNvGrpSpPr/>
            <p:nvPr/>
          </p:nvGrpSpPr>
          <p:grpSpPr>
            <a:xfrm>
              <a:off x="15928182" y="2828239"/>
              <a:ext cx="792000" cy="298800"/>
              <a:chOff x="15928182" y="2828239"/>
              <a:chExt cx="792000" cy="298800"/>
            </a:xfrm>
          </p:grpSpPr>
          <p:sp>
            <p:nvSpPr>
              <p:cNvPr id="56" name="正方形/長方形 55"/>
              <p:cNvSpPr/>
              <p:nvPr/>
            </p:nvSpPr>
            <p:spPr bwMode="auto">
              <a:xfrm>
                <a:off x="15928182" y="2828239"/>
                <a:ext cx="396000" cy="298800"/>
              </a:xfrm>
              <a:prstGeom prst="rect">
                <a:avLst/>
              </a:prstGeom>
              <a:solidFill>
                <a:srgbClr val="FFFF66"/>
              </a:solidFill>
              <a:ln w="12700">
                <a:noFill/>
              </a:ln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00" dirty="0">
                  <a:latin typeface="+mn-ea"/>
                </a:endParaRPr>
              </a:p>
            </p:txBody>
          </p:sp>
          <p:sp>
            <p:nvSpPr>
              <p:cNvPr id="57" name="直角三角形 56"/>
              <p:cNvSpPr/>
              <p:nvPr/>
            </p:nvSpPr>
            <p:spPr bwMode="auto">
              <a:xfrm>
                <a:off x="16324182" y="2828239"/>
                <a:ext cx="396000" cy="298800"/>
              </a:xfrm>
              <a:prstGeom prst="rtTriangle">
                <a:avLst/>
              </a:prstGeom>
              <a:solidFill>
                <a:srgbClr val="FFFF66"/>
              </a:solidFill>
              <a:ln w="12700">
                <a:noFill/>
              </a:ln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00" dirty="0">
                  <a:solidFill>
                    <a:schemeClr val="lt1"/>
                  </a:solidFill>
                  <a:latin typeface="+mn-ea"/>
                </a:endParaRPr>
              </a:p>
            </p:txBody>
          </p:sp>
        </p:grpSp>
        <p:grpSp>
          <p:nvGrpSpPr>
            <p:cNvPr id="53" name="グループ化 52"/>
            <p:cNvGrpSpPr/>
            <p:nvPr/>
          </p:nvGrpSpPr>
          <p:grpSpPr>
            <a:xfrm rot="10800000">
              <a:off x="16324182" y="2828239"/>
              <a:ext cx="792000" cy="298800"/>
              <a:chOff x="15928182" y="2828239"/>
              <a:chExt cx="792000" cy="298800"/>
            </a:xfrm>
          </p:grpSpPr>
          <p:sp>
            <p:nvSpPr>
              <p:cNvPr id="54" name="正方形/長方形 53"/>
              <p:cNvSpPr/>
              <p:nvPr/>
            </p:nvSpPr>
            <p:spPr bwMode="auto">
              <a:xfrm>
                <a:off x="15928182" y="2828239"/>
                <a:ext cx="396000" cy="2988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>
                <a:noFill/>
              </a:ln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00" dirty="0">
                  <a:solidFill>
                    <a:schemeClr val="tx1"/>
                  </a:solidFill>
                  <a:latin typeface="+mn-ea"/>
                </a:endParaRPr>
              </a:p>
            </p:txBody>
          </p:sp>
          <p:sp>
            <p:nvSpPr>
              <p:cNvPr id="55" name="直角三角形 54"/>
              <p:cNvSpPr/>
              <p:nvPr/>
            </p:nvSpPr>
            <p:spPr bwMode="auto">
              <a:xfrm>
                <a:off x="16324182" y="2828239"/>
                <a:ext cx="396000" cy="298800"/>
              </a:xfrm>
              <a:prstGeom prst="rt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>
                <a:noFill/>
              </a:ln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00" dirty="0">
                  <a:solidFill>
                    <a:schemeClr val="tx1"/>
                  </a:solidFill>
                  <a:latin typeface="+mn-ea"/>
                </a:endParaRPr>
              </a:p>
            </p:txBody>
          </p:sp>
        </p:grpSp>
      </p:grpSp>
      <p:cxnSp>
        <p:nvCxnSpPr>
          <p:cNvPr id="58" name="直線コネクタ 57"/>
          <p:cNvCxnSpPr/>
          <p:nvPr/>
        </p:nvCxnSpPr>
        <p:spPr>
          <a:xfrm>
            <a:off x="2853418" y="460305"/>
            <a:ext cx="0" cy="5949280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正方形/長方形 58"/>
          <p:cNvSpPr/>
          <p:nvPr/>
        </p:nvSpPr>
        <p:spPr>
          <a:xfrm>
            <a:off x="-530958" y="1856877"/>
            <a:ext cx="1584176" cy="333445"/>
          </a:xfrm>
          <a:prstGeom prst="rect">
            <a:avLst/>
          </a:prstGeom>
          <a:solidFill>
            <a:srgbClr val="FFFF66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solidFill>
                  <a:schemeClr val="tx1"/>
                </a:solidFill>
                <a:latin typeface="+mn-ea"/>
              </a:rPr>
              <a:t>RWE</a:t>
            </a:r>
          </a:p>
        </p:txBody>
      </p:sp>
      <p:sp>
        <p:nvSpPr>
          <p:cNvPr id="60" name="正方形/長方形 59"/>
          <p:cNvSpPr/>
          <p:nvPr/>
        </p:nvSpPr>
        <p:spPr>
          <a:xfrm>
            <a:off x="7317914" y="1857839"/>
            <a:ext cx="1584176" cy="333445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solidFill>
                  <a:schemeClr val="tx1"/>
                </a:solidFill>
                <a:latin typeface="+mn-ea"/>
              </a:rPr>
              <a:t>RWE</a:t>
            </a:r>
          </a:p>
        </p:txBody>
      </p:sp>
      <p:cxnSp>
        <p:nvCxnSpPr>
          <p:cNvPr id="61" name="直線矢印コネクタ 60"/>
          <p:cNvCxnSpPr>
            <a:stCxn id="59" idx="3"/>
            <a:endCxn id="60" idx="1"/>
          </p:cNvCxnSpPr>
          <p:nvPr/>
        </p:nvCxnSpPr>
        <p:spPr>
          <a:xfrm>
            <a:off x="1053218" y="2023600"/>
            <a:ext cx="6264696" cy="96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正方形/長方形 61"/>
          <p:cNvSpPr/>
          <p:nvPr/>
        </p:nvSpPr>
        <p:spPr>
          <a:xfrm>
            <a:off x="-530958" y="570562"/>
            <a:ext cx="1584176" cy="333445"/>
          </a:xfrm>
          <a:prstGeom prst="rect">
            <a:avLst/>
          </a:prstGeom>
          <a:solidFill>
            <a:srgbClr val="FFFF66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solidFill>
                  <a:schemeClr val="tx1"/>
                </a:solidFill>
                <a:latin typeface="+mn-ea"/>
              </a:rPr>
              <a:t>VEBA</a:t>
            </a:r>
          </a:p>
        </p:txBody>
      </p:sp>
      <p:sp>
        <p:nvSpPr>
          <p:cNvPr id="63" name="正方形/長方形 62"/>
          <p:cNvSpPr/>
          <p:nvPr/>
        </p:nvSpPr>
        <p:spPr>
          <a:xfrm>
            <a:off x="-530958" y="975867"/>
            <a:ext cx="1584176" cy="333445"/>
          </a:xfrm>
          <a:prstGeom prst="rect">
            <a:avLst/>
          </a:prstGeom>
          <a:solidFill>
            <a:srgbClr val="FFFF66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solidFill>
                  <a:schemeClr val="tx1"/>
                </a:solidFill>
                <a:latin typeface="+mn-ea"/>
              </a:rPr>
              <a:t>VIAG</a:t>
            </a:r>
          </a:p>
        </p:txBody>
      </p:sp>
      <p:cxnSp>
        <p:nvCxnSpPr>
          <p:cNvPr id="64" name="直線矢印コネクタ 63"/>
          <p:cNvCxnSpPr>
            <a:stCxn id="62" idx="3"/>
            <a:endCxn id="144" idx="1"/>
          </p:cNvCxnSpPr>
          <p:nvPr/>
        </p:nvCxnSpPr>
        <p:spPr>
          <a:xfrm>
            <a:off x="1053218" y="737284"/>
            <a:ext cx="6264696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フリーフォーム 64"/>
          <p:cNvSpPr/>
          <p:nvPr/>
        </p:nvSpPr>
        <p:spPr>
          <a:xfrm>
            <a:off x="1053218" y="737283"/>
            <a:ext cx="1800200" cy="423251"/>
          </a:xfrm>
          <a:custGeom>
            <a:avLst/>
            <a:gdLst>
              <a:gd name="connsiteX0" fmla="*/ 0 w 3137338"/>
              <a:gd name="connsiteY0" fmla="*/ 835572 h 835572"/>
              <a:gd name="connsiteX1" fmla="*/ 3137338 w 3137338"/>
              <a:gd name="connsiteY1" fmla="*/ 835572 h 835572"/>
              <a:gd name="connsiteX2" fmla="*/ 3137338 w 3137338"/>
              <a:gd name="connsiteY2" fmla="*/ 0 h 835572"/>
              <a:gd name="connsiteX3" fmla="*/ 3137338 w 3137338"/>
              <a:gd name="connsiteY3" fmla="*/ 0 h 835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37338" h="835572">
                <a:moveTo>
                  <a:pt x="0" y="835572"/>
                </a:moveTo>
                <a:lnTo>
                  <a:pt x="3137338" y="835572"/>
                </a:lnTo>
                <a:lnTo>
                  <a:pt x="3137338" y="0"/>
                </a:lnTo>
                <a:lnTo>
                  <a:pt x="3137338" y="0"/>
                </a:lnTo>
              </a:path>
            </a:pathLst>
          </a:cu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+mn-ea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2313358" y="929702"/>
            <a:ext cx="7920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 smtClean="0">
                <a:latin typeface="+mn-ea"/>
              </a:rPr>
              <a:t>2000</a:t>
            </a:r>
            <a:r>
              <a:rPr lang="ja-JP" altLang="en-US" sz="900" dirty="0" smtClean="0">
                <a:latin typeface="+mn-ea"/>
              </a:rPr>
              <a:t>年</a:t>
            </a:r>
            <a:endParaRPr kumimoji="1" lang="ja-JP" altLang="en-US" sz="900" dirty="0">
              <a:latin typeface="+mn-ea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-530958" y="1397754"/>
            <a:ext cx="1584176" cy="33344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 err="1">
                <a:solidFill>
                  <a:schemeClr val="tx1"/>
                </a:solidFill>
                <a:latin typeface="+mn-ea"/>
              </a:rPr>
              <a:t>Ruhrgas</a:t>
            </a:r>
            <a:endParaRPr lang="en-US" altLang="ja-JP" sz="1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2565386" y="1332299"/>
            <a:ext cx="7920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 smtClean="0">
                <a:latin typeface="+mn-ea"/>
              </a:rPr>
              <a:t>2003</a:t>
            </a:r>
            <a:r>
              <a:rPr lang="ja-JP" altLang="en-US" sz="900" dirty="0" smtClean="0">
                <a:latin typeface="+mn-ea"/>
              </a:rPr>
              <a:t>年</a:t>
            </a:r>
            <a:endParaRPr kumimoji="1" lang="ja-JP" altLang="en-US" sz="900" dirty="0">
              <a:latin typeface="+mn-ea"/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7323971" y="960912"/>
            <a:ext cx="1584176" cy="33344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100" dirty="0" err="1">
                <a:solidFill>
                  <a:schemeClr val="tx1"/>
                </a:solidFill>
                <a:latin typeface="+mn-ea"/>
              </a:rPr>
              <a:t>TenneT</a:t>
            </a:r>
            <a:r>
              <a:rPr lang="ja-JP" altLang="en-US" sz="1100" dirty="0">
                <a:solidFill>
                  <a:schemeClr val="tx1"/>
                </a:solidFill>
                <a:latin typeface="+mn-ea"/>
              </a:rPr>
              <a:t>（送）</a:t>
            </a:r>
            <a:endParaRPr lang="en-US" altLang="ja-JP" sz="11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70" name="正方形/長方形 69"/>
          <p:cNvSpPr/>
          <p:nvPr/>
        </p:nvSpPr>
        <p:spPr>
          <a:xfrm>
            <a:off x="7325120" y="1397754"/>
            <a:ext cx="1584176" cy="33344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100" dirty="0">
                <a:solidFill>
                  <a:schemeClr val="tx1"/>
                </a:solidFill>
                <a:latin typeface="+mn-ea"/>
              </a:rPr>
              <a:t>Open Grid Europe</a:t>
            </a:r>
            <a:r>
              <a:rPr lang="ja-JP" altLang="en-US" sz="110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ja-JP" sz="1100" dirty="0">
                <a:solidFill>
                  <a:schemeClr val="tx1"/>
                </a:solidFill>
                <a:latin typeface="+mn-ea"/>
              </a:rPr>
              <a:t>PL</a:t>
            </a:r>
            <a:r>
              <a:rPr lang="ja-JP" altLang="en-US" sz="1100" dirty="0">
                <a:solidFill>
                  <a:schemeClr val="tx1"/>
                </a:solidFill>
                <a:latin typeface="+mn-ea"/>
              </a:rPr>
              <a:t>）</a:t>
            </a:r>
            <a:endParaRPr lang="en-US" altLang="ja-JP" sz="11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71" name="フリーフォーム 70"/>
          <p:cNvSpPr/>
          <p:nvPr/>
        </p:nvSpPr>
        <p:spPr>
          <a:xfrm>
            <a:off x="5583755" y="1169326"/>
            <a:ext cx="1741366" cy="389020"/>
          </a:xfrm>
          <a:custGeom>
            <a:avLst/>
            <a:gdLst>
              <a:gd name="connsiteX0" fmla="*/ 0 w 2364827"/>
              <a:gd name="connsiteY0" fmla="*/ 0 h 1087821"/>
              <a:gd name="connsiteX1" fmla="*/ 15765 w 2364827"/>
              <a:gd name="connsiteY1" fmla="*/ 1087821 h 1087821"/>
              <a:gd name="connsiteX2" fmla="*/ 2364827 w 2364827"/>
              <a:gd name="connsiteY2" fmla="*/ 1087821 h 1087821"/>
              <a:gd name="connsiteX3" fmla="*/ 2364827 w 2364827"/>
              <a:gd name="connsiteY3" fmla="*/ 1087821 h 1087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64827" h="1087821">
                <a:moveTo>
                  <a:pt x="0" y="0"/>
                </a:moveTo>
                <a:lnTo>
                  <a:pt x="15765" y="1087821"/>
                </a:lnTo>
                <a:lnTo>
                  <a:pt x="2364827" y="1087821"/>
                </a:lnTo>
                <a:lnTo>
                  <a:pt x="2364827" y="1087821"/>
                </a:lnTo>
              </a:path>
            </a:pathLst>
          </a:cu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+mn-ea"/>
            </a:endParaRPr>
          </a:p>
        </p:txBody>
      </p:sp>
      <p:sp>
        <p:nvSpPr>
          <p:cNvPr id="72" name="正方形/長方形 71"/>
          <p:cNvSpPr/>
          <p:nvPr/>
        </p:nvSpPr>
        <p:spPr>
          <a:xfrm>
            <a:off x="-530958" y="2261850"/>
            <a:ext cx="1584176" cy="333445"/>
          </a:xfrm>
          <a:prstGeom prst="rect">
            <a:avLst/>
          </a:prstGeom>
          <a:solidFill>
            <a:srgbClr val="FFFF66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solidFill>
                  <a:schemeClr val="tx1"/>
                </a:solidFill>
                <a:latin typeface="+mn-ea"/>
              </a:rPr>
              <a:t>VEW</a:t>
            </a: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2313358" y="2216255"/>
            <a:ext cx="7920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 smtClean="0">
                <a:latin typeface="+mn-ea"/>
              </a:rPr>
              <a:t>2000</a:t>
            </a:r>
            <a:r>
              <a:rPr lang="ja-JP" altLang="en-US" sz="900" dirty="0" smtClean="0">
                <a:latin typeface="+mn-ea"/>
              </a:rPr>
              <a:t>年</a:t>
            </a:r>
            <a:endParaRPr kumimoji="1" lang="ja-JP" altLang="en-US" sz="900" dirty="0">
              <a:latin typeface="+mn-ea"/>
            </a:endParaRPr>
          </a:p>
        </p:txBody>
      </p:sp>
      <p:sp>
        <p:nvSpPr>
          <p:cNvPr id="74" name="正方形/長方形 73"/>
          <p:cNvSpPr/>
          <p:nvPr/>
        </p:nvSpPr>
        <p:spPr>
          <a:xfrm>
            <a:off x="7317914" y="2261849"/>
            <a:ext cx="1584176" cy="33344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100" dirty="0" err="1">
                <a:solidFill>
                  <a:schemeClr val="tx1"/>
                </a:solidFill>
                <a:latin typeface="+mn-ea"/>
              </a:rPr>
              <a:t>Amprion</a:t>
            </a:r>
            <a:r>
              <a:rPr lang="ja-JP" altLang="en-US" sz="1100" dirty="0">
                <a:solidFill>
                  <a:schemeClr val="tx1"/>
                </a:solidFill>
                <a:latin typeface="+mn-ea"/>
              </a:rPr>
              <a:t> （送）</a:t>
            </a:r>
            <a:endParaRPr lang="en-US" altLang="ja-JP" sz="11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75" name="フリーフォーム 74"/>
          <p:cNvSpPr/>
          <p:nvPr/>
        </p:nvSpPr>
        <p:spPr>
          <a:xfrm>
            <a:off x="5605577" y="2023600"/>
            <a:ext cx="1716755" cy="423487"/>
          </a:xfrm>
          <a:custGeom>
            <a:avLst/>
            <a:gdLst>
              <a:gd name="connsiteX0" fmla="*/ 0 w 2364827"/>
              <a:gd name="connsiteY0" fmla="*/ 0 h 1087821"/>
              <a:gd name="connsiteX1" fmla="*/ 15765 w 2364827"/>
              <a:gd name="connsiteY1" fmla="*/ 1087821 h 1087821"/>
              <a:gd name="connsiteX2" fmla="*/ 2364827 w 2364827"/>
              <a:gd name="connsiteY2" fmla="*/ 1087821 h 1087821"/>
              <a:gd name="connsiteX3" fmla="*/ 2364827 w 2364827"/>
              <a:gd name="connsiteY3" fmla="*/ 1087821 h 1087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64827" h="1087821">
                <a:moveTo>
                  <a:pt x="0" y="0"/>
                </a:moveTo>
                <a:lnTo>
                  <a:pt x="15765" y="1087821"/>
                </a:lnTo>
                <a:lnTo>
                  <a:pt x="2364827" y="1087821"/>
                </a:lnTo>
                <a:lnTo>
                  <a:pt x="2364827" y="1087821"/>
                </a:lnTo>
              </a:path>
            </a:pathLst>
          </a:cu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+mn-ea"/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7322332" y="2685834"/>
            <a:ext cx="1584176" cy="33344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100" dirty="0" err="1">
                <a:solidFill>
                  <a:schemeClr val="tx1"/>
                </a:solidFill>
                <a:latin typeface="+mn-ea"/>
              </a:rPr>
              <a:t>Thyssengas</a:t>
            </a:r>
            <a:r>
              <a:rPr lang="ja-JP" altLang="en-US" sz="110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ja-JP" sz="1100" dirty="0">
                <a:solidFill>
                  <a:schemeClr val="tx1"/>
                </a:solidFill>
                <a:latin typeface="+mn-ea"/>
              </a:rPr>
              <a:t>PL</a:t>
            </a:r>
            <a:r>
              <a:rPr lang="ja-JP" altLang="en-US" sz="1100" dirty="0">
                <a:solidFill>
                  <a:schemeClr val="tx1"/>
                </a:solidFill>
                <a:latin typeface="+mn-ea"/>
              </a:rPr>
              <a:t>）</a:t>
            </a:r>
            <a:endParaRPr lang="en-US" altLang="ja-JP" sz="11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77" name="フリーフォーム 76"/>
          <p:cNvSpPr/>
          <p:nvPr/>
        </p:nvSpPr>
        <p:spPr>
          <a:xfrm>
            <a:off x="5625726" y="2443924"/>
            <a:ext cx="1692748" cy="408631"/>
          </a:xfrm>
          <a:custGeom>
            <a:avLst/>
            <a:gdLst>
              <a:gd name="connsiteX0" fmla="*/ 0 w 2364827"/>
              <a:gd name="connsiteY0" fmla="*/ 0 h 1087821"/>
              <a:gd name="connsiteX1" fmla="*/ 15765 w 2364827"/>
              <a:gd name="connsiteY1" fmla="*/ 1087821 h 1087821"/>
              <a:gd name="connsiteX2" fmla="*/ 2364827 w 2364827"/>
              <a:gd name="connsiteY2" fmla="*/ 1087821 h 1087821"/>
              <a:gd name="connsiteX3" fmla="*/ 2364827 w 2364827"/>
              <a:gd name="connsiteY3" fmla="*/ 1087821 h 1087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64827" h="1087821">
                <a:moveTo>
                  <a:pt x="0" y="0"/>
                </a:moveTo>
                <a:lnTo>
                  <a:pt x="15765" y="1087821"/>
                </a:lnTo>
                <a:lnTo>
                  <a:pt x="2364827" y="1087821"/>
                </a:lnTo>
                <a:lnTo>
                  <a:pt x="2364827" y="1087821"/>
                </a:lnTo>
              </a:path>
            </a:pathLst>
          </a:cu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+mn-ea"/>
            </a:endParaRPr>
          </a:p>
        </p:txBody>
      </p:sp>
      <p:sp>
        <p:nvSpPr>
          <p:cNvPr id="78" name="正方形/長方形 77"/>
          <p:cNvSpPr/>
          <p:nvPr/>
        </p:nvSpPr>
        <p:spPr>
          <a:xfrm>
            <a:off x="-530958" y="3197570"/>
            <a:ext cx="1584176" cy="333445"/>
          </a:xfrm>
          <a:prstGeom prst="rect">
            <a:avLst/>
          </a:prstGeom>
          <a:solidFill>
            <a:srgbClr val="FFFF66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solidFill>
                  <a:schemeClr val="tx1"/>
                </a:solidFill>
                <a:latin typeface="+mn-ea"/>
              </a:rPr>
              <a:t>HEW</a:t>
            </a:r>
          </a:p>
        </p:txBody>
      </p:sp>
      <p:sp>
        <p:nvSpPr>
          <p:cNvPr id="79" name="正方形/長方形 78"/>
          <p:cNvSpPr/>
          <p:nvPr/>
        </p:nvSpPr>
        <p:spPr>
          <a:xfrm>
            <a:off x="-530958" y="4016637"/>
            <a:ext cx="1584176" cy="333445"/>
          </a:xfrm>
          <a:prstGeom prst="rect">
            <a:avLst/>
          </a:prstGeom>
          <a:solidFill>
            <a:srgbClr val="FFFF66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>
                <a:solidFill>
                  <a:schemeClr val="tx1"/>
                </a:solidFill>
                <a:latin typeface="+mn-ea"/>
              </a:rPr>
              <a:t>BEWAG</a:t>
            </a:r>
            <a:endParaRPr lang="en-US" altLang="ja-JP" sz="1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80" name="正方形/長方形 79"/>
          <p:cNvSpPr/>
          <p:nvPr/>
        </p:nvSpPr>
        <p:spPr>
          <a:xfrm>
            <a:off x="1341250" y="4566106"/>
            <a:ext cx="908622" cy="27120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 err="1">
                <a:solidFill>
                  <a:schemeClr val="tx1"/>
                </a:solidFill>
                <a:latin typeface="+mn-ea"/>
              </a:rPr>
              <a:t>EnBW</a:t>
            </a:r>
            <a:endParaRPr lang="en-US" altLang="ja-JP" sz="1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81" name="正方形/長方形 80"/>
          <p:cNvSpPr/>
          <p:nvPr/>
        </p:nvSpPr>
        <p:spPr>
          <a:xfrm>
            <a:off x="3105446" y="4054222"/>
            <a:ext cx="1152128" cy="33344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  <a:latin typeface="+mn-ea"/>
              </a:rPr>
              <a:t>Vattenfall</a:t>
            </a: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2385366" y="3577992"/>
            <a:ext cx="7920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 smtClean="0">
                <a:latin typeface="+mn-ea"/>
              </a:rPr>
              <a:t>2001</a:t>
            </a:r>
            <a:r>
              <a:rPr lang="ja-JP" altLang="en-US" sz="900" dirty="0" smtClean="0">
                <a:latin typeface="+mn-ea"/>
              </a:rPr>
              <a:t>年</a:t>
            </a:r>
            <a:endParaRPr kumimoji="1" lang="ja-JP" altLang="en-US" sz="900" dirty="0">
              <a:latin typeface="+mn-ea"/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2457374" y="3972077"/>
            <a:ext cx="7920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 smtClean="0">
                <a:latin typeface="+mn-ea"/>
              </a:rPr>
              <a:t>2002</a:t>
            </a:r>
            <a:r>
              <a:rPr lang="ja-JP" altLang="en-US" sz="900" dirty="0" smtClean="0">
                <a:latin typeface="+mn-ea"/>
              </a:rPr>
              <a:t>年</a:t>
            </a:r>
            <a:endParaRPr kumimoji="1" lang="ja-JP" altLang="en-US" sz="900" dirty="0">
              <a:latin typeface="+mn-ea"/>
            </a:endParaRPr>
          </a:p>
        </p:txBody>
      </p:sp>
      <p:sp>
        <p:nvSpPr>
          <p:cNvPr id="84" name="正方形/長方形 83"/>
          <p:cNvSpPr/>
          <p:nvPr/>
        </p:nvSpPr>
        <p:spPr>
          <a:xfrm>
            <a:off x="7325120" y="3200551"/>
            <a:ext cx="1584176" cy="333445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solidFill>
                  <a:schemeClr val="tx1"/>
                </a:solidFill>
                <a:latin typeface="+mn-ea"/>
              </a:rPr>
              <a:t>Vattenfall</a:t>
            </a:r>
          </a:p>
        </p:txBody>
      </p:sp>
      <p:sp>
        <p:nvSpPr>
          <p:cNvPr id="85" name="正方形/長方形 84"/>
          <p:cNvSpPr/>
          <p:nvPr/>
        </p:nvSpPr>
        <p:spPr>
          <a:xfrm>
            <a:off x="7317914" y="3625928"/>
            <a:ext cx="1584176" cy="33344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100" dirty="0">
                <a:solidFill>
                  <a:schemeClr val="tx1"/>
                </a:solidFill>
                <a:latin typeface="+mn-ea"/>
              </a:rPr>
              <a:t>50 Hertz</a:t>
            </a:r>
            <a:r>
              <a:rPr lang="ja-JP" altLang="en-US" sz="1100" dirty="0">
                <a:solidFill>
                  <a:schemeClr val="tx1"/>
                </a:solidFill>
                <a:latin typeface="+mn-ea"/>
              </a:rPr>
              <a:t> （送）</a:t>
            </a:r>
            <a:endParaRPr lang="en-US" altLang="ja-JP" sz="11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86" name="正方形/長方形 85"/>
          <p:cNvSpPr/>
          <p:nvPr/>
        </p:nvSpPr>
        <p:spPr>
          <a:xfrm>
            <a:off x="7317914" y="4940424"/>
            <a:ext cx="1584176" cy="333445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 err="1">
                <a:solidFill>
                  <a:schemeClr val="tx1"/>
                </a:solidFill>
                <a:latin typeface="+mn-ea"/>
              </a:rPr>
              <a:t>EnBW</a:t>
            </a:r>
            <a:endParaRPr lang="en-US" altLang="ja-JP" sz="1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87" name="正方形/長方形 86"/>
          <p:cNvSpPr/>
          <p:nvPr/>
        </p:nvSpPr>
        <p:spPr>
          <a:xfrm>
            <a:off x="7325120" y="4098054"/>
            <a:ext cx="1584176" cy="33344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 err="1" smtClean="0">
                <a:solidFill>
                  <a:schemeClr val="tx1"/>
                </a:solidFill>
                <a:latin typeface="+mn-ea"/>
              </a:rPr>
              <a:t>TransnetBW</a:t>
            </a:r>
            <a:r>
              <a:rPr kumimoji="1" lang="en-US" altLang="ja-JP" sz="11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+mn-ea"/>
              </a:rPr>
              <a:t>送電</a:t>
            </a:r>
            <a:r>
              <a:rPr kumimoji="1" lang="en-US" altLang="ja-JP" sz="1100" dirty="0" smtClean="0">
                <a:solidFill>
                  <a:schemeClr val="tx1"/>
                </a:solidFill>
                <a:latin typeface="+mn-ea"/>
              </a:rPr>
              <a:t>)</a:t>
            </a:r>
          </a:p>
        </p:txBody>
      </p:sp>
      <p:sp>
        <p:nvSpPr>
          <p:cNvPr id="88" name="正方形/長方形 87"/>
          <p:cNvSpPr/>
          <p:nvPr/>
        </p:nvSpPr>
        <p:spPr>
          <a:xfrm>
            <a:off x="7306284" y="4510258"/>
            <a:ext cx="1584176" cy="33344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100" dirty="0" err="1" smtClean="0">
                <a:solidFill>
                  <a:schemeClr val="tx1"/>
                </a:solidFill>
                <a:latin typeface="+mn-ea"/>
              </a:rPr>
              <a:t>Netze</a:t>
            </a:r>
            <a:r>
              <a:rPr lang="en-US" altLang="ja-JP" sz="1100" dirty="0" smtClean="0">
                <a:solidFill>
                  <a:schemeClr val="tx1"/>
                </a:solidFill>
                <a:latin typeface="+mn-ea"/>
              </a:rPr>
              <a:t> BW</a:t>
            </a:r>
            <a:r>
              <a:rPr lang="ja-JP" altLang="en-US" sz="1100" dirty="0" smtClean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ja-JP" sz="1100" dirty="0">
                <a:solidFill>
                  <a:schemeClr val="tx1"/>
                </a:solidFill>
                <a:latin typeface="+mn-ea"/>
              </a:rPr>
              <a:t>PL</a:t>
            </a:r>
            <a:r>
              <a:rPr lang="ja-JP" altLang="en-US" sz="1100" dirty="0">
                <a:solidFill>
                  <a:schemeClr val="tx1"/>
                </a:solidFill>
                <a:latin typeface="+mn-ea"/>
              </a:rPr>
              <a:t>）</a:t>
            </a:r>
            <a:endParaRPr lang="en-US" altLang="ja-JP" sz="1100" dirty="0">
              <a:solidFill>
                <a:schemeClr val="tx1"/>
              </a:solidFill>
              <a:latin typeface="+mn-ea"/>
            </a:endParaRPr>
          </a:p>
        </p:txBody>
      </p:sp>
      <p:cxnSp>
        <p:nvCxnSpPr>
          <p:cNvPr id="89" name="カギ線コネクタ 88"/>
          <p:cNvCxnSpPr>
            <a:stCxn id="80" idx="3"/>
            <a:endCxn id="86" idx="1"/>
          </p:cNvCxnSpPr>
          <p:nvPr/>
        </p:nvCxnSpPr>
        <p:spPr>
          <a:xfrm>
            <a:off x="2249872" y="4701708"/>
            <a:ext cx="5068042" cy="405439"/>
          </a:xfrm>
          <a:prstGeom prst="bentConnector3">
            <a:avLst>
              <a:gd name="adj1" fmla="val 5000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正方形/長方形 89"/>
          <p:cNvSpPr/>
          <p:nvPr/>
        </p:nvSpPr>
        <p:spPr>
          <a:xfrm>
            <a:off x="-558440" y="5538214"/>
            <a:ext cx="1584176" cy="33344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solidFill>
                  <a:schemeClr val="tx1"/>
                </a:solidFill>
                <a:latin typeface="+mn-ea"/>
              </a:rPr>
              <a:t>VNG</a:t>
            </a: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-710978" y="5466206"/>
            <a:ext cx="7920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sz="900">
                <a:latin typeface="+mn-ea"/>
              </a:defRPr>
            </a:lvl1pPr>
          </a:lstStyle>
          <a:p>
            <a:r>
              <a:rPr lang="en-US" altLang="ja-JP" dirty="0"/>
              <a:t>1969</a:t>
            </a:r>
            <a:r>
              <a:rPr lang="ja-JP" altLang="en-US" dirty="0"/>
              <a:t>年</a:t>
            </a:r>
          </a:p>
        </p:txBody>
      </p:sp>
      <p:sp>
        <p:nvSpPr>
          <p:cNvPr id="92" name="正方形/長方形 91"/>
          <p:cNvSpPr/>
          <p:nvPr/>
        </p:nvSpPr>
        <p:spPr>
          <a:xfrm>
            <a:off x="7317914" y="5761029"/>
            <a:ext cx="1584176" cy="333445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100" spc="-100" dirty="0">
                <a:solidFill>
                  <a:schemeClr val="tx1"/>
                </a:solidFill>
                <a:latin typeface="+mn-ea"/>
              </a:rPr>
              <a:t>ONTRAS </a:t>
            </a:r>
            <a:r>
              <a:rPr lang="en-US" altLang="ja-JP" sz="1100" spc="-100" dirty="0" err="1">
                <a:solidFill>
                  <a:schemeClr val="tx1"/>
                </a:solidFill>
                <a:latin typeface="+mn-ea"/>
              </a:rPr>
              <a:t>Gastransport</a:t>
            </a:r>
            <a:r>
              <a:rPr lang="ja-JP" altLang="en-US" sz="1100" spc="-100" dirty="0">
                <a:solidFill>
                  <a:schemeClr val="tx1"/>
                </a:solidFill>
                <a:latin typeface="+mn-ea"/>
              </a:rPr>
              <a:t>（</a:t>
            </a:r>
            <a:r>
              <a:rPr lang="en-US" altLang="ja-JP" sz="1100" spc="-100" dirty="0">
                <a:solidFill>
                  <a:schemeClr val="tx1"/>
                </a:solidFill>
                <a:latin typeface="+mn-ea"/>
              </a:rPr>
              <a:t>PL</a:t>
            </a:r>
            <a:r>
              <a:rPr lang="ja-JP" altLang="en-US" sz="1100" spc="-100" dirty="0" smtClean="0">
                <a:solidFill>
                  <a:schemeClr val="tx1"/>
                </a:solidFill>
                <a:latin typeface="+mn-ea"/>
              </a:rPr>
              <a:t>）</a:t>
            </a:r>
            <a:endParaRPr lang="en-US" altLang="ja-JP" sz="1100" spc="-1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5625725" y="2197740"/>
            <a:ext cx="16993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sz="900">
                <a:latin typeface="+mn-ea"/>
              </a:defRPr>
            </a:lvl1pPr>
          </a:lstStyle>
          <a:p>
            <a:r>
              <a:rPr lang="en-US" altLang="ja-JP" dirty="0" smtClean="0"/>
              <a:t>2011</a:t>
            </a:r>
            <a:r>
              <a:rPr lang="ja-JP" altLang="en-US" dirty="0" smtClean="0"/>
              <a:t>年 </a:t>
            </a:r>
            <a:r>
              <a:rPr lang="en-US" altLang="ja-JP" dirty="0" smtClean="0"/>
              <a:t>74.9%</a:t>
            </a:r>
            <a:r>
              <a:rPr lang="ja-JP" altLang="en-US" dirty="0" smtClean="0"/>
              <a:t>の株式売却</a:t>
            </a:r>
            <a:endParaRPr lang="ja-JP" altLang="en-US" dirty="0"/>
          </a:p>
        </p:txBody>
      </p:sp>
      <p:sp>
        <p:nvSpPr>
          <p:cNvPr id="94" name="正方形/長方形 93"/>
          <p:cNvSpPr/>
          <p:nvPr/>
        </p:nvSpPr>
        <p:spPr>
          <a:xfrm>
            <a:off x="2899841" y="5116327"/>
            <a:ext cx="1584176" cy="27787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  <a:latin typeface="+mn-ea"/>
              </a:rPr>
              <a:t>EDF</a:t>
            </a: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2565386" y="4741479"/>
            <a:ext cx="12828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900" dirty="0" smtClean="0">
                <a:latin typeface="+mn-ea"/>
              </a:rPr>
              <a:t>2000</a:t>
            </a:r>
            <a:r>
              <a:rPr lang="ja-JP" altLang="en-US" sz="900" dirty="0" smtClean="0">
                <a:latin typeface="+mn-ea"/>
              </a:rPr>
              <a:t>年</a:t>
            </a:r>
            <a:endParaRPr lang="en-US" altLang="ja-JP" sz="900" dirty="0" smtClean="0">
              <a:latin typeface="+mn-ea"/>
            </a:endParaRPr>
          </a:p>
          <a:p>
            <a:pPr algn="ctr"/>
            <a:r>
              <a:rPr kumimoji="1" lang="ja-JP" altLang="en-US" sz="900" dirty="0" smtClean="0">
                <a:latin typeface="+mn-ea"/>
              </a:rPr>
              <a:t>資本参加</a:t>
            </a:r>
            <a:endParaRPr kumimoji="1" lang="ja-JP" altLang="en-US" sz="900" dirty="0">
              <a:latin typeface="+mn-ea"/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3861531" y="471085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 smtClean="0">
                <a:latin typeface="+mn-ea"/>
              </a:rPr>
              <a:t>2010</a:t>
            </a:r>
            <a:r>
              <a:rPr lang="ja-JP" altLang="en-US" sz="900" dirty="0" smtClean="0">
                <a:latin typeface="+mn-ea"/>
              </a:rPr>
              <a:t>年</a:t>
            </a:r>
            <a:endParaRPr lang="en-US" altLang="ja-JP" sz="900" dirty="0" smtClean="0">
              <a:latin typeface="+mn-ea"/>
            </a:endParaRPr>
          </a:p>
          <a:p>
            <a:r>
              <a:rPr kumimoji="1" lang="ja-JP" altLang="en-US" sz="900" dirty="0" smtClean="0">
                <a:latin typeface="+mn-ea"/>
              </a:rPr>
              <a:t>資本撤退</a:t>
            </a:r>
            <a:endParaRPr kumimoji="1" lang="ja-JP" altLang="en-US" sz="900" dirty="0">
              <a:latin typeface="+mn-ea"/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5600048" y="1178507"/>
            <a:ext cx="1501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sz="900">
                <a:latin typeface="+mn-ea"/>
              </a:defRPr>
            </a:lvl1pPr>
          </a:lstStyle>
          <a:p>
            <a:r>
              <a:rPr lang="en-US" altLang="ja-JP" dirty="0" smtClean="0"/>
              <a:t>2010</a:t>
            </a:r>
            <a:r>
              <a:rPr lang="ja-JP" altLang="en-US" dirty="0" smtClean="0"/>
              <a:t>年分離</a:t>
            </a:r>
            <a:endParaRPr lang="en-US" altLang="ja-JP" dirty="0" smtClean="0"/>
          </a:p>
          <a:p>
            <a:r>
              <a:rPr lang="en-US" altLang="ja-JP" dirty="0" smtClean="0"/>
              <a:t>2012</a:t>
            </a:r>
            <a:r>
              <a:rPr lang="ja-JP" altLang="en-US" dirty="0" smtClean="0"/>
              <a:t>年売却</a:t>
            </a:r>
            <a:endParaRPr lang="ja-JP" altLang="en-US" dirty="0"/>
          </a:p>
        </p:txBody>
      </p:sp>
      <p:cxnSp>
        <p:nvCxnSpPr>
          <p:cNvPr id="98" name="直線矢印コネクタ 97"/>
          <p:cNvCxnSpPr/>
          <p:nvPr/>
        </p:nvCxnSpPr>
        <p:spPr>
          <a:xfrm flipV="1">
            <a:off x="2899841" y="4676981"/>
            <a:ext cx="0" cy="46805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矢印コネクタ 98"/>
          <p:cNvCxnSpPr/>
          <p:nvPr/>
        </p:nvCxnSpPr>
        <p:spPr>
          <a:xfrm>
            <a:off x="4484017" y="4684279"/>
            <a:ext cx="0" cy="43204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フリーフォーム 99"/>
          <p:cNvSpPr/>
          <p:nvPr/>
        </p:nvSpPr>
        <p:spPr>
          <a:xfrm>
            <a:off x="1062342" y="3363332"/>
            <a:ext cx="1837499" cy="410686"/>
          </a:xfrm>
          <a:custGeom>
            <a:avLst/>
            <a:gdLst>
              <a:gd name="connsiteX0" fmla="*/ 0 w 3137338"/>
              <a:gd name="connsiteY0" fmla="*/ 835572 h 835572"/>
              <a:gd name="connsiteX1" fmla="*/ 3137338 w 3137338"/>
              <a:gd name="connsiteY1" fmla="*/ 835572 h 835572"/>
              <a:gd name="connsiteX2" fmla="*/ 3137338 w 3137338"/>
              <a:gd name="connsiteY2" fmla="*/ 0 h 835572"/>
              <a:gd name="connsiteX3" fmla="*/ 3137338 w 3137338"/>
              <a:gd name="connsiteY3" fmla="*/ 0 h 835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37338" h="835572">
                <a:moveTo>
                  <a:pt x="0" y="835572"/>
                </a:moveTo>
                <a:lnTo>
                  <a:pt x="3137338" y="835572"/>
                </a:lnTo>
                <a:lnTo>
                  <a:pt x="3137338" y="0"/>
                </a:lnTo>
                <a:lnTo>
                  <a:pt x="3137338" y="0"/>
                </a:lnTo>
              </a:path>
            </a:pathLst>
          </a:cu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+mn-ea"/>
            </a:endParaRPr>
          </a:p>
        </p:txBody>
      </p:sp>
      <p:sp>
        <p:nvSpPr>
          <p:cNvPr id="101" name="正方形/長方形 100"/>
          <p:cNvSpPr/>
          <p:nvPr/>
        </p:nvSpPr>
        <p:spPr>
          <a:xfrm>
            <a:off x="-521658" y="3610078"/>
            <a:ext cx="1584000" cy="334800"/>
          </a:xfrm>
          <a:prstGeom prst="rect">
            <a:avLst/>
          </a:prstGeom>
          <a:solidFill>
            <a:srgbClr val="FFFF66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solidFill>
                  <a:schemeClr val="tx1"/>
                </a:solidFill>
                <a:latin typeface="+mn-ea"/>
              </a:rPr>
              <a:t>VEAG</a:t>
            </a:r>
          </a:p>
        </p:txBody>
      </p:sp>
      <p:sp>
        <p:nvSpPr>
          <p:cNvPr id="102" name="フリーフォーム 101"/>
          <p:cNvSpPr/>
          <p:nvPr/>
        </p:nvSpPr>
        <p:spPr>
          <a:xfrm>
            <a:off x="1045164" y="3364293"/>
            <a:ext cx="2024278" cy="838616"/>
          </a:xfrm>
          <a:custGeom>
            <a:avLst/>
            <a:gdLst>
              <a:gd name="connsiteX0" fmla="*/ 0 w 3137338"/>
              <a:gd name="connsiteY0" fmla="*/ 835572 h 835572"/>
              <a:gd name="connsiteX1" fmla="*/ 3137338 w 3137338"/>
              <a:gd name="connsiteY1" fmla="*/ 835572 h 835572"/>
              <a:gd name="connsiteX2" fmla="*/ 3137338 w 3137338"/>
              <a:gd name="connsiteY2" fmla="*/ 0 h 835572"/>
              <a:gd name="connsiteX3" fmla="*/ 3137338 w 3137338"/>
              <a:gd name="connsiteY3" fmla="*/ 0 h 835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37338" h="835572">
                <a:moveTo>
                  <a:pt x="0" y="835572"/>
                </a:moveTo>
                <a:lnTo>
                  <a:pt x="3137338" y="835572"/>
                </a:lnTo>
                <a:lnTo>
                  <a:pt x="3137338" y="0"/>
                </a:lnTo>
                <a:lnTo>
                  <a:pt x="3137338" y="0"/>
                </a:lnTo>
              </a:path>
            </a:pathLst>
          </a:cu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+mn-ea"/>
            </a:endParaRPr>
          </a:p>
        </p:txBody>
      </p:sp>
      <p:sp>
        <p:nvSpPr>
          <p:cNvPr id="103" name="フリーフォーム 102"/>
          <p:cNvSpPr/>
          <p:nvPr/>
        </p:nvSpPr>
        <p:spPr>
          <a:xfrm>
            <a:off x="1058081" y="2023600"/>
            <a:ext cx="1795337" cy="423487"/>
          </a:xfrm>
          <a:custGeom>
            <a:avLst/>
            <a:gdLst>
              <a:gd name="connsiteX0" fmla="*/ 0 w 3137338"/>
              <a:gd name="connsiteY0" fmla="*/ 835572 h 835572"/>
              <a:gd name="connsiteX1" fmla="*/ 3137338 w 3137338"/>
              <a:gd name="connsiteY1" fmla="*/ 835572 h 835572"/>
              <a:gd name="connsiteX2" fmla="*/ 3137338 w 3137338"/>
              <a:gd name="connsiteY2" fmla="*/ 0 h 835572"/>
              <a:gd name="connsiteX3" fmla="*/ 3137338 w 3137338"/>
              <a:gd name="connsiteY3" fmla="*/ 0 h 835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37338" h="835572">
                <a:moveTo>
                  <a:pt x="0" y="835572"/>
                </a:moveTo>
                <a:lnTo>
                  <a:pt x="3137338" y="835572"/>
                </a:lnTo>
                <a:lnTo>
                  <a:pt x="3137338" y="0"/>
                </a:lnTo>
                <a:lnTo>
                  <a:pt x="3137338" y="0"/>
                </a:lnTo>
              </a:path>
            </a:pathLst>
          </a:cu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+mn-ea"/>
            </a:endParaRPr>
          </a:p>
        </p:txBody>
      </p:sp>
      <p:sp>
        <p:nvSpPr>
          <p:cNvPr id="104" name="正方形/長方形 103"/>
          <p:cNvSpPr/>
          <p:nvPr/>
        </p:nvSpPr>
        <p:spPr>
          <a:xfrm>
            <a:off x="-526095" y="2685834"/>
            <a:ext cx="1584176" cy="33344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 err="1">
                <a:solidFill>
                  <a:schemeClr val="tx1"/>
                </a:solidFill>
                <a:latin typeface="+mn-ea"/>
              </a:rPr>
              <a:t>Thyssengas</a:t>
            </a:r>
            <a:endParaRPr lang="en-US" altLang="ja-JP" sz="1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2565386" y="2621724"/>
            <a:ext cx="7920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 smtClean="0">
                <a:latin typeface="+mn-ea"/>
              </a:rPr>
              <a:t>2003</a:t>
            </a:r>
            <a:r>
              <a:rPr lang="ja-JP" altLang="en-US" sz="900" dirty="0" smtClean="0">
                <a:latin typeface="+mn-ea"/>
              </a:rPr>
              <a:t>年</a:t>
            </a:r>
            <a:endParaRPr kumimoji="1" lang="ja-JP" altLang="en-US" sz="900" dirty="0">
              <a:latin typeface="+mn-ea"/>
            </a:endParaRPr>
          </a:p>
        </p:txBody>
      </p:sp>
      <p:sp>
        <p:nvSpPr>
          <p:cNvPr id="106" name="フリーフォーム 105"/>
          <p:cNvSpPr/>
          <p:nvPr/>
        </p:nvSpPr>
        <p:spPr>
          <a:xfrm>
            <a:off x="1053218" y="753564"/>
            <a:ext cx="2304256" cy="817334"/>
          </a:xfrm>
          <a:custGeom>
            <a:avLst/>
            <a:gdLst>
              <a:gd name="connsiteX0" fmla="*/ 0 w 3137338"/>
              <a:gd name="connsiteY0" fmla="*/ 835572 h 835572"/>
              <a:gd name="connsiteX1" fmla="*/ 3137338 w 3137338"/>
              <a:gd name="connsiteY1" fmla="*/ 835572 h 835572"/>
              <a:gd name="connsiteX2" fmla="*/ 3137338 w 3137338"/>
              <a:gd name="connsiteY2" fmla="*/ 0 h 835572"/>
              <a:gd name="connsiteX3" fmla="*/ 3137338 w 3137338"/>
              <a:gd name="connsiteY3" fmla="*/ 0 h 835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37338" h="835572">
                <a:moveTo>
                  <a:pt x="0" y="835572"/>
                </a:moveTo>
                <a:lnTo>
                  <a:pt x="3137338" y="835572"/>
                </a:lnTo>
                <a:lnTo>
                  <a:pt x="3137338" y="0"/>
                </a:lnTo>
                <a:lnTo>
                  <a:pt x="3137338" y="0"/>
                </a:lnTo>
              </a:path>
            </a:pathLst>
          </a:cu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+mn-ea"/>
            </a:endParaRPr>
          </a:p>
        </p:txBody>
      </p:sp>
      <p:sp>
        <p:nvSpPr>
          <p:cNvPr id="107" name="フリーフォーム 106"/>
          <p:cNvSpPr/>
          <p:nvPr/>
        </p:nvSpPr>
        <p:spPr>
          <a:xfrm>
            <a:off x="1058082" y="2035294"/>
            <a:ext cx="2299392" cy="817262"/>
          </a:xfrm>
          <a:custGeom>
            <a:avLst/>
            <a:gdLst>
              <a:gd name="connsiteX0" fmla="*/ 0 w 3137338"/>
              <a:gd name="connsiteY0" fmla="*/ 835572 h 835572"/>
              <a:gd name="connsiteX1" fmla="*/ 3137338 w 3137338"/>
              <a:gd name="connsiteY1" fmla="*/ 835572 h 835572"/>
              <a:gd name="connsiteX2" fmla="*/ 3137338 w 3137338"/>
              <a:gd name="connsiteY2" fmla="*/ 0 h 835572"/>
              <a:gd name="connsiteX3" fmla="*/ 3137338 w 3137338"/>
              <a:gd name="connsiteY3" fmla="*/ 0 h 835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37338" h="835572">
                <a:moveTo>
                  <a:pt x="0" y="835572"/>
                </a:moveTo>
                <a:lnTo>
                  <a:pt x="3137338" y="835572"/>
                </a:lnTo>
                <a:lnTo>
                  <a:pt x="3137338" y="0"/>
                </a:lnTo>
                <a:lnTo>
                  <a:pt x="3137338" y="0"/>
                </a:lnTo>
              </a:path>
            </a:pathLst>
          </a:cu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+mn-ea"/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-746982" y="533658"/>
            <a:ext cx="7920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>
                <a:latin typeface="+mn-ea"/>
              </a:rPr>
              <a:t>1929</a:t>
            </a:r>
            <a:r>
              <a:rPr lang="ja-JP" altLang="en-US" sz="900" dirty="0" smtClean="0">
                <a:latin typeface="+mn-ea"/>
              </a:rPr>
              <a:t>年</a:t>
            </a:r>
            <a:endParaRPr kumimoji="1" lang="ja-JP" altLang="en-US" sz="900" dirty="0">
              <a:latin typeface="+mn-ea"/>
            </a:endParaRPr>
          </a:p>
        </p:txBody>
      </p:sp>
      <p:sp>
        <p:nvSpPr>
          <p:cNvPr id="109" name="テキスト ボックス 108"/>
          <p:cNvSpPr txBox="1"/>
          <p:nvPr/>
        </p:nvSpPr>
        <p:spPr>
          <a:xfrm>
            <a:off x="-746982" y="1811033"/>
            <a:ext cx="7920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 smtClean="0">
                <a:latin typeface="+mn-ea"/>
              </a:rPr>
              <a:t>1898</a:t>
            </a:r>
            <a:r>
              <a:rPr lang="ja-JP" altLang="en-US" sz="900" dirty="0" smtClean="0">
                <a:latin typeface="+mn-ea"/>
              </a:rPr>
              <a:t>年</a:t>
            </a:r>
            <a:endParaRPr kumimoji="1" lang="ja-JP" altLang="en-US" sz="900" dirty="0">
              <a:latin typeface="+mn-ea"/>
            </a:endParaRPr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-746982" y="929702"/>
            <a:ext cx="86409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 smtClean="0">
                <a:latin typeface="+mn-ea"/>
              </a:rPr>
              <a:t>1923</a:t>
            </a:r>
            <a:r>
              <a:rPr lang="ja-JP" altLang="en-US" sz="900" dirty="0" smtClean="0">
                <a:latin typeface="+mn-ea"/>
              </a:rPr>
              <a:t>年</a:t>
            </a:r>
            <a:endParaRPr kumimoji="1" lang="ja-JP" altLang="en-US" sz="900" dirty="0">
              <a:latin typeface="+mn-ea"/>
            </a:endParaRPr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-746982" y="3161950"/>
            <a:ext cx="7920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 smtClean="0">
                <a:latin typeface="+mn-ea"/>
              </a:rPr>
              <a:t>1894</a:t>
            </a:r>
            <a:r>
              <a:rPr lang="ja-JP" altLang="en-US" sz="900" dirty="0" smtClean="0">
                <a:latin typeface="+mn-ea"/>
              </a:rPr>
              <a:t>年</a:t>
            </a:r>
            <a:endParaRPr kumimoji="1" lang="ja-JP" altLang="en-US" sz="900" dirty="0">
              <a:latin typeface="+mn-ea"/>
            </a:endParaRP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-710978" y="3543186"/>
            <a:ext cx="7920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 smtClean="0">
                <a:latin typeface="+mn-ea"/>
              </a:rPr>
              <a:t>1990</a:t>
            </a:r>
            <a:r>
              <a:rPr lang="ja-JP" altLang="en-US" sz="900" dirty="0" smtClean="0">
                <a:latin typeface="+mn-ea"/>
              </a:rPr>
              <a:t>年</a:t>
            </a:r>
            <a:endParaRPr kumimoji="1" lang="ja-JP" altLang="en-US" sz="900" dirty="0">
              <a:latin typeface="+mn-ea"/>
            </a:endParaRP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-746982" y="3972077"/>
            <a:ext cx="7920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 smtClean="0">
                <a:latin typeface="+mn-ea"/>
              </a:rPr>
              <a:t>1915</a:t>
            </a:r>
            <a:r>
              <a:rPr lang="ja-JP" altLang="en-US" sz="900" dirty="0" smtClean="0">
                <a:latin typeface="+mn-ea"/>
              </a:rPr>
              <a:t>年</a:t>
            </a:r>
            <a:endParaRPr kumimoji="1" lang="ja-JP" altLang="en-US" sz="900" dirty="0">
              <a:latin typeface="+mn-ea"/>
            </a:endParaRPr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1008692" y="4350082"/>
            <a:ext cx="7920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 smtClean="0">
                <a:latin typeface="+mn-ea"/>
              </a:rPr>
              <a:t>1997</a:t>
            </a:r>
            <a:r>
              <a:rPr lang="ja-JP" altLang="en-US" sz="900" dirty="0" smtClean="0">
                <a:latin typeface="+mn-ea"/>
              </a:rPr>
              <a:t>年</a:t>
            </a:r>
            <a:endParaRPr kumimoji="1" lang="ja-JP" altLang="en-US" sz="900" dirty="0">
              <a:latin typeface="+mn-ea"/>
            </a:endParaRP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3452162" y="3792650"/>
            <a:ext cx="7920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 smtClean="0">
                <a:latin typeface="+mn-ea"/>
              </a:rPr>
              <a:t>2003</a:t>
            </a:r>
            <a:r>
              <a:rPr lang="ja-JP" altLang="en-US" sz="900" dirty="0" smtClean="0">
                <a:latin typeface="+mn-ea"/>
              </a:rPr>
              <a:t>年</a:t>
            </a:r>
            <a:endParaRPr kumimoji="1" lang="ja-JP" altLang="en-US" sz="900" dirty="0">
              <a:latin typeface="+mn-ea"/>
            </a:endParaRPr>
          </a:p>
        </p:txBody>
      </p:sp>
      <p:sp>
        <p:nvSpPr>
          <p:cNvPr id="116" name="フリーフォーム 115"/>
          <p:cNvSpPr/>
          <p:nvPr/>
        </p:nvSpPr>
        <p:spPr>
          <a:xfrm flipV="1">
            <a:off x="5805746" y="4264775"/>
            <a:ext cx="1519374" cy="851551"/>
          </a:xfrm>
          <a:custGeom>
            <a:avLst/>
            <a:gdLst>
              <a:gd name="connsiteX0" fmla="*/ 0 w 2364827"/>
              <a:gd name="connsiteY0" fmla="*/ 0 h 1087821"/>
              <a:gd name="connsiteX1" fmla="*/ 15765 w 2364827"/>
              <a:gd name="connsiteY1" fmla="*/ 1087821 h 1087821"/>
              <a:gd name="connsiteX2" fmla="*/ 2364827 w 2364827"/>
              <a:gd name="connsiteY2" fmla="*/ 1087821 h 1087821"/>
              <a:gd name="connsiteX3" fmla="*/ 2364827 w 2364827"/>
              <a:gd name="connsiteY3" fmla="*/ 1087821 h 1087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64827" h="1087821">
                <a:moveTo>
                  <a:pt x="0" y="0"/>
                </a:moveTo>
                <a:lnTo>
                  <a:pt x="15765" y="1087821"/>
                </a:lnTo>
                <a:lnTo>
                  <a:pt x="2364827" y="1087821"/>
                </a:lnTo>
                <a:lnTo>
                  <a:pt x="2364827" y="1087821"/>
                </a:lnTo>
              </a:path>
            </a:pathLst>
          </a:cu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+mn-ea"/>
            </a:endParaRPr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1147376" y="6042270"/>
            <a:ext cx="303819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b="1" dirty="0" smtClean="0">
                <a:latin typeface="+mn-ea"/>
              </a:rPr>
              <a:t>1998</a:t>
            </a:r>
            <a:r>
              <a:rPr lang="ja-JP" altLang="en-US" sz="1050" b="1" dirty="0" smtClean="0">
                <a:latin typeface="+mn-ea"/>
              </a:rPr>
              <a:t>年　電力・ガス小売全面自由化</a:t>
            </a:r>
            <a:endParaRPr lang="en-US" altLang="ja-JP" sz="1050" b="1" dirty="0" smtClean="0">
              <a:latin typeface="+mn-ea"/>
            </a:endParaRPr>
          </a:p>
        </p:txBody>
      </p:sp>
      <p:cxnSp>
        <p:nvCxnSpPr>
          <p:cNvPr id="118" name="直線コネクタ 117"/>
          <p:cNvCxnSpPr/>
          <p:nvPr/>
        </p:nvCxnSpPr>
        <p:spPr>
          <a:xfrm>
            <a:off x="2385365" y="588826"/>
            <a:ext cx="1" cy="5423888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正方形/長方形 118"/>
          <p:cNvSpPr/>
          <p:nvPr/>
        </p:nvSpPr>
        <p:spPr>
          <a:xfrm>
            <a:off x="764711" y="5099072"/>
            <a:ext cx="1256114" cy="33344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 err="1">
                <a:solidFill>
                  <a:schemeClr val="tx1"/>
                </a:solidFill>
                <a:latin typeface="+mn-ea"/>
              </a:rPr>
              <a:t>Badenberk</a:t>
            </a:r>
            <a:endParaRPr lang="en-US" altLang="ja-JP" sz="1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20" name="正方形/長方形 119"/>
          <p:cNvSpPr/>
          <p:nvPr/>
        </p:nvSpPr>
        <p:spPr>
          <a:xfrm>
            <a:off x="-521658" y="4536696"/>
            <a:ext cx="1584176" cy="333445"/>
          </a:xfrm>
          <a:prstGeom prst="rect">
            <a:avLst/>
          </a:prstGeom>
          <a:solidFill>
            <a:srgbClr val="FFFF66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 smtClean="0">
                <a:solidFill>
                  <a:schemeClr val="tx1"/>
                </a:solidFill>
                <a:latin typeface="+mn-ea"/>
              </a:rPr>
              <a:t>EVS</a:t>
            </a:r>
            <a:endParaRPr lang="en-US" altLang="ja-JP" sz="1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-737196" y="4484611"/>
            <a:ext cx="79208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 smtClean="0">
                <a:latin typeface="+mn-ea"/>
              </a:rPr>
              <a:t>1990</a:t>
            </a:r>
            <a:r>
              <a:rPr lang="ja-JP" altLang="en-US" sz="900" dirty="0" smtClean="0">
                <a:latin typeface="+mn-ea"/>
              </a:rPr>
              <a:t>年</a:t>
            </a:r>
            <a:endParaRPr kumimoji="1" lang="ja-JP" altLang="en-US" sz="900" dirty="0">
              <a:latin typeface="+mn-ea"/>
            </a:endParaRPr>
          </a:p>
        </p:txBody>
      </p:sp>
      <p:cxnSp>
        <p:nvCxnSpPr>
          <p:cNvPr id="122" name="直線矢印コネクタ 121"/>
          <p:cNvCxnSpPr>
            <a:stCxn id="120" idx="3"/>
            <a:endCxn id="80" idx="1"/>
          </p:cNvCxnSpPr>
          <p:nvPr/>
        </p:nvCxnSpPr>
        <p:spPr>
          <a:xfrm flipV="1">
            <a:off x="1062518" y="4701708"/>
            <a:ext cx="278732" cy="171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テキスト ボックス 122"/>
          <p:cNvSpPr txBox="1"/>
          <p:nvPr/>
        </p:nvSpPr>
        <p:spPr>
          <a:xfrm>
            <a:off x="5807864" y="4263266"/>
            <a:ext cx="11860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sz="900">
                <a:latin typeface="+mn-ea"/>
              </a:defRPr>
            </a:lvl1pPr>
          </a:lstStyle>
          <a:p>
            <a:r>
              <a:rPr lang="en-US" altLang="ja-JP" dirty="0" smtClean="0"/>
              <a:t>2012</a:t>
            </a:r>
            <a:r>
              <a:rPr lang="ja-JP" altLang="en-US" dirty="0" smtClean="0"/>
              <a:t>年分離</a:t>
            </a:r>
            <a:endParaRPr lang="ja-JP" altLang="en-US" dirty="0"/>
          </a:p>
        </p:txBody>
      </p:sp>
      <p:sp>
        <p:nvSpPr>
          <p:cNvPr id="124" name="フリーフォーム 123"/>
          <p:cNvSpPr/>
          <p:nvPr/>
        </p:nvSpPr>
        <p:spPr>
          <a:xfrm>
            <a:off x="5583755" y="749682"/>
            <a:ext cx="1716755" cy="423487"/>
          </a:xfrm>
          <a:custGeom>
            <a:avLst/>
            <a:gdLst>
              <a:gd name="connsiteX0" fmla="*/ 0 w 2364827"/>
              <a:gd name="connsiteY0" fmla="*/ 0 h 1087821"/>
              <a:gd name="connsiteX1" fmla="*/ 15765 w 2364827"/>
              <a:gd name="connsiteY1" fmla="*/ 1087821 h 1087821"/>
              <a:gd name="connsiteX2" fmla="*/ 2364827 w 2364827"/>
              <a:gd name="connsiteY2" fmla="*/ 1087821 h 1087821"/>
              <a:gd name="connsiteX3" fmla="*/ 2364827 w 2364827"/>
              <a:gd name="connsiteY3" fmla="*/ 1087821 h 1087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64827" h="1087821">
                <a:moveTo>
                  <a:pt x="0" y="0"/>
                </a:moveTo>
                <a:lnTo>
                  <a:pt x="15765" y="1087821"/>
                </a:lnTo>
                <a:lnTo>
                  <a:pt x="2364827" y="1087821"/>
                </a:lnTo>
                <a:lnTo>
                  <a:pt x="2364827" y="1087821"/>
                </a:lnTo>
              </a:path>
            </a:pathLst>
          </a:cu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+mn-ea"/>
            </a:endParaRPr>
          </a:p>
        </p:txBody>
      </p:sp>
      <p:sp>
        <p:nvSpPr>
          <p:cNvPr id="125" name="テキスト ボックス 124"/>
          <p:cNvSpPr txBox="1"/>
          <p:nvPr/>
        </p:nvSpPr>
        <p:spPr>
          <a:xfrm>
            <a:off x="5589722" y="904363"/>
            <a:ext cx="10441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sz="900">
                <a:latin typeface="+mn-ea"/>
              </a:defRPr>
            </a:lvl1pPr>
          </a:lstStyle>
          <a:p>
            <a:r>
              <a:rPr lang="en-US" altLang="ja-JP" dirty="0" smtClean="0"/>
              <a:t>2010</a:t>
            </a:r>
            <a:r>
              <a:rPr lang="ja-JP" altLang="en-US" dirty="0" smtClean="0"/>
              <a:t>年</a:t>
            </a:r>
            <a:r>
              <a:rPr lang="ja-JP" altLang="en-US" dirty="0"/>
              <a:t>売却</a:t>
            </a:r>
          </a:p>
        </p:txBody>
      </p:sp>
      <p:cxnSp>
        <p:nvCxnSpPr>
          <p:cNvPr id="126" name="直線コネクタ 125"/>
          <p:cNvCxnSpPr/>
          <p:nvPr/>
        </p:nvCxnSpPr>
        <p:spPr>
          <a:xfrm>
            <a:off x="5373698" y="612695"/>
            <a:ext cx="0" cy="5481779"/>
          </a:xfrm>
          <a:prstGeom prst="line">
            <a:avLst/>
          </a:prstGeom>
          <a:ln w="2857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テキスト ボックス 126"/>
          <p:cNvSpPr txBox="1"/>
          <p:nvPr/>
        </p:nvSpPr>
        <p:spPr>
          <a:xfrm>
            <a:off x="4478364" y="6094474"/>
            <a:ext cx="430526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050" b="1" dirty="0" smtClean="0">
                <a:latin typeface="+mn-ea"/>
              </a:rPr>
              <a:t>2009</a:t>
            </a:r>
            <a:r>
              <a:rPr lang="ja-JP" altLang="en-US" sz="1050" b="1" dirty="0" smtClean="0">
                <a:latin typeface="+mn-ea"/>
              </a:rPr>
              <a:t>年　第３次欧州指令</a:t>
            </a:r>
            <a:endParaRPr lang="en-US" altLang="ja-JP" sz="1050" b="1" dirty="0" smtClean="0">
              <a:latin typeface="+mn-ea"/>
            </a:endParaRPr>
          </a:p>
          <a:p>
            <a:r>
              <a:rPr lang="ja-JP" altLang="en-US" sz="1050" b="1" dirty="0" smtClean="0">
                <a:latin typeface="+mn-ea"/>
              </a:rPr>
              <a:t>アンバンドリングのプレッシャー</a:t>
            </a:r>
            <a:endParaRPr lang="en-US" altLang="ja-JP" sz="1050" b="1" dirty="0" smtClean="0">
              <a:latin typeface="+mn-ea"/>
            </a:endParaRPr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5625726" y="2638085"/>
            <a:ext cx="10441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sz="900">
                <a:latin typeface="+mn-ea"/>
              </a:defRPr>
            </a:lvl1pPr>
          </a:lstStyle>
          <a:p>
            <a:r>
              <a:rPr lang="en-US" altLang="ja-JP" dirty="0"/>
              <a:t>2011</a:t>
            </a:r>
            <a:r>
              <a:rPr lang="ja-JP" altLang="en-US" dirty="0"/>
              <a:t>年売却</a:t>
            </a:r>
          </a:p>
        </p:txBody>
      </p:sp>
      <p:sp>
        <p:nvSpPr>
          <p:cNvPr id="129" name="テキスト ボックス 128"/>
          <p:cNvSpPr txBox="1"/>
          <p:nvPr/>
        </p:nvSpPr>
        <p:spPr>
          <a:xfrm>
            <a:off x="5625726" y="3579190"/>
            <a:ext cx="10441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sz="900">
                <a:latin typeface="+mn-ea"/>
              </a:defRPr>
            </a:lvl1pPr>
          </a:lstStyle>
          <a:p>
            <a:r>
              <a:rPr lang="en-US" altLang="ja-JP" dirty="0" smtClean="0"/>
              <a:t>2010</a:t>
            </a:r>
            <a:r>
              <a:rPr lang="ja-JP" altLang="en-US" dirty="0" smtClean="0"/>
              <a:t>年</a:t>
            </a:r>
            <a:r>
              <a:rPr lang="ja-JP" altLang="en-US" dirty="0"/>
              <a:t>売却</a:t>
            </a:r>
          </a:p>
        </p:txBody>
      </p:sp>
      <p:sp>
        <p:nvSpPr>
          <p:cNvPr id="130" name="フリーフォーム 129"/>
          <p:cNvSpPr/>
          <p:nvPr/>
        </p:nvSpPr>
        <p:spPr>
          <a:xfrm>
            <a:off x="1008692" y="5080190"/>
            <a:ext cx="5625146" cy="639097"/>
          </a:xfrm>
          <a:custGeom>
            <a:avLst/>
            <a:gdLst>
              <a:gd name="connsiteX0" fmla="*/ 0 w 3137338"/>
              <a:gd name="connsiteY0" fmla="*/ 835572 h 835572"/>
              <a:gd name="connsiteX1" fmla="*/ 3137338 w 3137338"/>
              <a:gd name="connsiteY1" fmla="*/ 835572 h 835572"/>
              <a:gd name="connsiteX2" fmla="*/ 3137338 w 3137338"/>
              <a:gd name="connsiteY2" fmla="*/ 0 h 835572"/>
              <a:gd name="connsiteX3" fmla="*/ 3137338 w 3137338"/>
              <a:gd name="connsiteY3" fmla="*/ 0 h 835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37338" h="835572">
                <a:moveTo>
                  <a:pt x="0" y="835572"/>
                </a:moveTo>
                <a:lnTo>
                  <a:pt x="3137338" y="835572"/>
                </a:lnTo>
                <a:lnTo>
                  <a:pt x="3137338" y="0"/>
                </a:lnTo>
                <a:lnTo>
                  <a:pt x="3137338" y="0"/>
                </a:lnTo>
              </a:path>
            </a:pathLst>
          </a:cu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+mn-ea"/>
            </a:endParaRPr>
          </a:p>
        </p:txBody>
      </p:sp>
      <p:sp>
        <p:nvSpPr>
          <p:cNvPr id="131" name="テキスト ボックス 130"/>
          <p:cNvSpPr txBox="1"/>
          <p:nvPr/>
        </p:nvSpPr>
        <p:spPr>
          <a:xfrm>
            <a:off x="5461522" y="5394198"/>
            <a:ext cx="1186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sz="900">
                <a:latin typeface="+mn-ea"/>
              </a:defRPr>
            </a:lvl1pPr>
          </a:lstStyle>
          <a:p>
            <a:r>
              <a:rPr lang="en-US" altLang="ja-JP" dirty="0"/>
              <a:t>2015</a:t>
            </a:r>
            <a:r>
              <a:rPr lang="ja-JP" altLang="en-US" dirty="0"/>
              <a:t>年</a:t>
            </a:r>
            <a:r>
              <a:rPr lang="en-US" altLang="ja-JP" dirty="0" err="1" smtClean="0"/>
              <a:t>EnBW</a:t>
            </a:r>
            <a:r>
              <a:rPr lang="ja-JP" altLang="en-US" dirty="0" smtClean="0"/>
              <a:t>が </a:t>
            </a:r>
            <a:r>
              <a:rPr lang="en-US" altLang="ja-JP" dirty="0" smtClean="0"/>
              <a:t>74.2%</a:t>
            </a:r>
            <a:r>
              <a:rPr lang="ja-JP" altLang="en-US" dirty="0" smtClean="0"/>
              <a:t>の株式取得</a:t>
            </a:r>
            <a:endParaRPr lang="ja-JP" altLang="en-US" dirty="0"/>
          </a:p>
        </p:txBody>
      </p:sp>
      <p:sp>
        <p:nvSpPr>
          <p:cNvPr id="132" name="フリーフォーム 131"/>
          <p:cNvSpPr/>
          <p:nvPr/>
        </p:nvSpPr>
        <p:spPr>
          <a:xfrm flipV="1">
            <a:off x="6273798" y="4685958"/>
            <a:ext cx="1049159" cy="391827"/>
          </a:xfrm>
          <a:custGeom>
            <a:avLst/>
            <a:gdLst>
              <a:gd name="connsiteX0" fmla="*/ 0 w 2364827"/>
              <a:gd name="connsiteY0" fmla="*/ 0 h 1087821"/>
              <a:gd name="connsiteX1" fmla="*/ 15765 w 2364827"/>
              <a:gd name="connsiteY1" fmla="*/ 1087821 h 1087821"/>
              <a:gd name="connsiteX2" fmla="*/ 2364827 w 2364827"/>
              <a:gd name="connsiteY2" fmla="*/ 1087821 h 1087821"/>
              <a:gd name="connsiteX3" fmla="*/ 2364827 w 2364827"/>
              <a:gd name="connsiteY3" fmla="*/ 1087821 h 1087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64827" h="1087821">
                <a:moveTo>
                  <a:pt x="0" y="0"/>
                </a:moveTo>
                <a:lnTo>
                  <a:pt x="15765" y="1087821"/>
                </a:lnTo>
                <a:lnTo>
                  <a:pt x="2364827" y="1087821"/>
                </a:lnTo>
                <a:lnTo>
                  <a:pt x="2364827" y="1087821"/>
                </a:lnTo>
              </a:path>
            </a:pathLst>
          </a:cu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+mn-ea"/>
            </a:endParaRPr>
          </a:p>
        </p:txBody>
      </p:sp>
      <p:sp>
        <p:nvSpPr>
          <p:cNvPr id="133" name="テキスト ボックス 132"/>
          <p:cNvSpPr txBox="1"/>
          <p:nvPr/>
        </p:nvSpPr>
        <p:spPr>
          <a:xfrm>
            <a:off x="6273798" y="4676980"/>
            <a:ext cx="11860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sz="900">
                <a:latin typeface="+mn-ea"/>
              </a:defRPr>
            </a:lvl1pPr>
          </a:lstStyle>
          <a:p>
            <a:r>
              <a:rPr lang="en-US" altLang="ja-JP" dirty="0" smtClean="0"/>
              <a:t>2014</a:t>
            </a:r>
            <a:r>
              <a:rPr lang="ja-JP" altLang="en-US" dirty="0" smtClean="0"/>
              <a:t>年分離</a:t>
            </a:r>
            <a:endParaRPr lang="ja-JP" altLang="en-US" dirty="0"/>
          </a:p>
        </p:txBody>
      </p:sp>
      <p:sp>
        <p:nvSpPr>
          <p:cNvPr id="134" name="フリーフォーム 133"/>
          <p:cNvSpPr/>
          <p:nvPr/>
        </p:nvSpPr>
        <p:spPr>
          <a:xfrm>
            <a:off x="4455036" y="5697038"/>
            <a:ext cx="2863438" cy="230713"/>
          </a:xfrm>
          <a:custGeom>
            <a:avLst/>
            <a:gdLst>
              <a:gd name="connsiteX0" fmla="*/ 0 w 2364827"/>
              <a:gd name="connsiteY0" fmla="*/ 0 h 1087821"/>
              <a:gd name="connsiteX1" fmla="*/ 15765 w 2364827"/>
              <a:gd name="connsiteY1" fmla="*/ 1087821 h 1087821"/>
              <a:gd name="connsiteX2" fmla="*/ 2364827 w 2364827"/>
              <a:gd name="connsiteY2" fmla="*/ 1087821 h 1087821"/>
              <a:gd name="connsiteX3" fmla="*/ 2364827 w 2364827"/>
              <a:gd name="connsiteY3" fmla="*/ 1087821 h 1087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64827" h="1087821">
                <a:moveTo>
                  <a:pt x="0" y="0"/>
                </a:moveTo>
                <a:lnTo>
                  <a:pt x="15765" y="1087821"/>
                </a:lnTo>
                <a:lnTo>
                  <a:pt x="2364827" y="1087821"/>
                </a:lnTo>
                <a:lnTo>
                  <a:pt x="2364827" y="1087821"/>
                </a:lnTo>
              </a:path>
            </a:pathLst>
          </a:cu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+mn-ea"/>
            </a:endParaRPr>
          </a:p>
        </p:txBody>
      </p:sp>
      <p:sp>
        <p:nvSpPr>
          <p:cNvPr id="135" name="テキスト ボックス 134"/>
          <p:cNvSpPr txBox="1"/>
          <p:nvPr/>
        </p:nvSpPr>
        <p:spPr>
          <a:xfrm>
            <a:off x="4478364" y="5704937"/>
            <a:ext cx="118601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sz="900">
                <a:latin typeface="+mn-ea"/>
              </a:defRPr>
            </a:lvl1pPr>
          </a:lstStyle>
          <a:p>
            <a:r>
              <a:rPr lang="en-US" altLang="ja-JP" dirty="0" smtClean="0"/>
              <a:t>2006</a:t>
            </a:r>
            <a:r>
              <a:rPr lang="ja-JP" altLang="en-US" dirty="0" smtClean="0"/>
              <a:t>年分離</a:t>
            </a:r>
            <a:endParaRPr lang="ja-JP" altLang="en-US" dirty="0"/>
          </a:p>
        </p:txBody>
      </p:sp>
      <p:cxnSp>
        <p:nvCxnSpPr>
          <p:cNvPr id="136" name="直線矢印コネクタ 135"/>
          <p:cNvCxnSpPr/>
          <p:nvPr/>
        </p:nvCxnSpPr>
        <p:spPr>
          <a:xfrm flipV="1">
            <a:off x="1161230" y="4674118"/>
            <a:ext cx="0" cy="42958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7" name="グループ化 136"/>
          <p:cNvGrpSpPr/>
          <p:nvPr/>
        </p:nvGrpSpPr>
        <p:grpSpPr>
          <a:xfrm>
            <a:off x="7281910" y="583705"/>
            <a:ext cx="1584000" cy="298800"/>
            <a:chOff x="15928182" y="2828239"/>
            <a:chExt cx="1188000" cy="298800"/>
          </a:xfrm>
        </p:grpSpPr>
        <p:grpSp>
          <p:nvGrpSpPr>
            <p:cNvPr id="138" name="グループ化 137"/>
            <p:cNvGrpSpPr/>
            <p:nvPr/>
          </p:nvGrpSpPr>
          <p:grpSpPr>
            <a:xfrm>
              <a:off x="15928182" y="2828239"/>
              <a:ext cx="792000" cy="298800"/>
              <a:chOff x="15928182" y="2828239"/>
              <a:chExt cx="792000" cy="298800"/>
            </a:xfrm>
          </p:grpSpPr>
          <p:sp>
            <p:nvSpPr>
              <p:cNvPr id="142" name="正方形/長方形 141"/>
              <p:cNvSpPr/>
              <p:nvPr/>
            </p:nvSpPr>
            <p:spPr bwMode="auto">
              <a:xfrm>
                <a:off x="15928182" y="2828239"/>
                <a:ext cx="396000" cy="298800"/>
              </a:xfrm>
              <a:prstGeom prst="rect">
                <a:avLst/>
              </a:prstGeom>
              <a:solidFill>
                <a:srgbClr val="FFFF66"/>
              </a:solidFill>
              <a:ln w="12700">
                <a:noFill/>
              </a:ln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00" dirty="0">
                  <a:latin typeface="+mn-ea"/>
                </a:endParaRPr>
              </a:p>
            </p:txBody>
          </p:sp>
          <p:sp>
            <p:nvSpPr>
              <p:cNvPr id="143" name="直角三角形 142"/>
              <p:cNvSpPr/>
              <p:nvPr/>
            </p:nvSpPr>
            <p:spPr bwMode="auto">
              <a:xfrm>
                <a:off x="16324182" y="2828239"/>
                <a:ext cx="396000" cy="298800"/>
              </a:xfrm>
              <a:prstGeom prst="rtTriangle">
                <a:avLst/>
              </a:prstGeom>
              <a:solidFill>
                <a:srgbClr val="FFFF66"/>
              </a:solidFill>
              <a:ln w="12700">
                <a:noFill/>
              </a:ln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00" dirty="0">
                  <a:solidFill>
                    <a:schemeClr val="lt1"/>
                  </a:solidFill>
                  <a:latin typeface="+mn-ea"/>
                </a:endParaRPr>
              </a:p>
            </p:txBody>
          </p:sp>
        </p:grpSp>
        <p:grpSp>
          <p:nvGrpSpPr>
            <p:cNvPr id="139" name="グループ化 138"/>
            <p:cNvGrpSpPr/>
            <p:nvPr/>
          </p:nvGrpSpPr>
          <p:grpSpPr>
            <a:xfrm rot="10800000">
              <a:off x="16324182" y="2828239"/>
              <a:ext cx="792000" cy="298800"/>
              <a:chOff x="15928182" y="2828239"/>
              <a:chExt cx="792000" cy="298800"/>
            </a:xfrm>
          </p:grpSpPr>
          <p:sp>
            <p:nvSpPr>
              <p:cNvPr id="140" name="正方形/長方形 139"/>
              <p:cNvSpPr/>
              <p:nvPr/>
            </p:nvSpPr>
            <p:spPr bwMode="auto">
              <a:xfrm>
                <a:off x="15928182" y="2828239"/>
                <a:ext cx="396000" cy="298800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>
                <a:noFill/>
              </a:ln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00" dirty="0">
                  <a:solidFill>
                    <a:schemeClr val="tx1"/>
                  </a:solidFill>
                  <a:latin typeface="+mn-ea"/>
                </a:endParaRPr>
              </a:p>
            </p:txBody>
          </p:sp>
          <p:sp>
            <p:nvSpPr>
              <p:cNvPr id="141" name="直角三角形 140"/>
              <p:cNvSpPr/>
              <p:nvPr/>
            </p:nvSpPr>
            <p:spPr bwMode="auto">
              <a:xfrm>
                <a:off x="16324182" y="2828239"/>
                <a:ext cx="396000" cy="298800"/>
              </a:xfrm>
              <a:prstGeom prst="rtTriangl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>
                <a:noFill/>
              </a:ln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600" dirty="0">
                  <a:solidFill>
                    <a:schemeClr val="tx1"/>
                  </a:solidFill>
                  <a:latin typeface="+mn-ea"/>
                </a:endParaRPr>
              </a:p>
            </p:txBody>
          </p:sp>
        </p:grpSp>
      </p:grpSp>
      <p:sp>
        <p:nvSpPr>
          <p:cNvPr id="144" name="正方形/長方形 143"/>
          <p:cNvSpPr/>
          <p:nvPr/>
        </p:nvSpPr>
        <p:spPr>
          <a:xfrm>
            <a:off x="7317914" y="570562"/>
            <a:ext cx="1584176" cy="333445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00" dirty="0">
                <a:solidFill>
                  <a:schemeClr val="tx1"/>
                </a:solidFill>
                <a:latin typeface="+mn-ea"/>
              </a:rPr>
              <a:t>E.ON</a:t>
            </a:r>
          </a:p>
        </p:txBody>
      </p:sp>
      <p:cxnSp>
        <p:nvCxnSpPr>
          <p:cNvPr id="145" name="直線矢印コネクタ 144"/>
          <p:cNvCxnSpPr>
            <a:stCxn id="78" idx="3"/>
            <a:endCxn id="84" idx="1"/>
          </p:cNvCxnSpPr>
          <p:nvPr/>
        </p:nvCxnSpPr>
        <p:spPr>
          <a:xfrm>
            <a:off x="1053218" y="3364293"/>
            <a:ext cx="6271902" cy="298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直線矢印コネクタ 145"/>
          <p:cNvCxnSpPr/>
          <p:nvPr/>
        </p:nvCxnSpPr>
        <p:spPr>
          <a:xfrm flipV="1">
            <a:off x="3400140" y="3341970"/>
            <a:ext cx="0" cy="71643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フリーフォーム 146"/>
          <p:cNvSpPr/>
          <p:nvPr/>
        </p:nvSpPr>
        <p:spPr>
          <a:xfrm>
            <a:off x="5625725" y="3381615"/>
            <a:ext cx="1716755" cy="423487"/>
          </a:xfrm>
          <a:custGeom>
            <a:avLst/>
            <a:gdLst>
              <a:gd name="connsiteX0" fmla="*/ 0 w 2364827"/>
              <a:gd name="connsiteY0" fmla="*/ 0 h 1087821"/>
              <a:gd name="connsiteX1" fmla="*/ 15765 w 2364827"/>
              <a:gd name="connsiteY1" fmla="*/ 1087821 h 1087821"/>
              <a:gd name="connsiteX2" fmla="*/ 2364827 w 2364827"/>
              <a:gd name="connsiteY2" fmla="*/ 1087821 h 1087821"/>
              <a:gd name="connsiteX3" fmla="*/ 2364827 w 2364827"/>
              <a:gd name="connsiteY3" fmla="*/ 1087821 h 1087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64827" h="1087821">
                <a:moveTo>
                  <a:pt x="0" y="0"/>
                </a:moveTo>
                <a:lnTo>
                  <a:pt x="15765" y="1087821"/>
                </a:lnTo>
                <a:lnTo>
                  <a:pt x="2364827" y="1087821"/>
                </a:lnTo>
                <a:lnTo>
                  <a:pt x="2364827" y="1087821"/>
                </a:lnTo>
              </a:path>
            </a:pathLst>
          </a:cu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latin typeface="+mn-ea"/>
            </a:endParaRPr>
          </a:p>
        </p:txBody>
      </p:sp>
      <p:sp>
        <p:nvSpPr>
          <p:cNvPr id="148" name="正方形/長方形 147"/>
          <p:cNvSpPr/>
          <p:nvPr/>
        </p:nvSpPr>
        <p:spPr>
          <a:xfrm>
            <a:off x="9219211" y="607453"/>
            <a:ext cx="432000" cy="252000"/>
          </a:xfrm>
          <a:prstGeom prst="rect">
            <a:avLst/>
          </a:prstGeom>
          <a:solidFill>
            <a:srgbClr val="FFFF66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49" name="正方形/長方形 148"/>
          <p:cNvSpPr/>
          <p:nvPr/>
        </p:nvSpPr>
        <p:spPr>
          <a:xfrm>
            <a:off x="9219211" y="925668"/>
            <a:ext cx="432000" cy="252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6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50" name="テキスト ボックス 149"/>
          <p:cNvSpPr txBox="1"/>
          <p:nvPr/>
        </p:nvSpPr>
        <p:spPr>
          <a:xfrm>
            <a:off x="9651211" y="600037"/>
            <a:ext cx="15841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電力企業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51" name="テキスト ボックス 150"/>
          <p:cNvSpPr txBox="1"/>
          <p:nvPr/>
        </p:nvSpPr>
        <p:spPr>
          <a:xfrm>
            <a:off x="9651211" y="918252"/>
            <a:ext cx="15841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ガス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企業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pSp>
        <p:nvGrpSpPr>
          <p:cNvPr id="152" name="グループ化 151"/>
          <p:cNvGrpSpPr/>
          <p:nvPr/>
        </p:nvGrpSpPr>
        <p:grpSpPr>
          <a:xfrm rot="10800000">
            <a:off x="9219211" y="1257470"/>
            <a:ext cx="432000" cy="252000"/>
            <a:chOff x="8133159" y="3438110"/>
            <a:chExt cx="360000" cy="218279"/>
          </a:xfrm>
        </p:grpSpPr>
        <p:sp>
          <p:nvSpPr>
            <p:cNvPr id="153" name="直角三角形 152"/>
            <p:cNvSpPr/>
            <p:nvPr/>
          </p:nvSpPr>
          <p:spPr bwMode="auto">
            <a:xfrm rot="10800000">
              <a:off x="8133159" y="3438110"/>
              <a:ext cx="360000" cy="216000"/>
            </a:xfrm>
            <a:prstGeom prst="rtTriangle">
              <a:avLst/>
            </a:prstGeom>
            <a:solidFill>
              <a:srgbClr val="FFFF66"/>
            </a:solidFill>
            <a:ln w="12700">
              <a:noFill/>
            </a:ln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00" dirty="0">
                <a:latin typeface="+mn-ea"/>
              </a:endParaRPr>
            </a:p>
          </p:txBody>
        </p:sp>
        <p:sp>
          <p:nvSpPr>
            <p:cNvPr id="154" name="直角三角形 153"/>
            <p:cNvSpPr/>
            <p:nvPr/>
          </p:nvSpPr>
          <p:spPr bwMode="auto">
            <a:xfrm>
              <a:off x="8133159" y="3440389"/>
              <a:ext cx="360000" cy="216000"/>
            </a:xfrm>
            <a:prstGeom prst="rtTriangle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>
              <a:noFill/>
            </a:ln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00" dirty="0">
                <a:solidFill>
                  <a:schemeClr val="tx1"/>
                </a:solidFill>
                <a:latin typeface="+mn-ea"/>
              </a:endParaRPr>
            </a:p>
          </p:txBody>
        </p:sp>
      </p:grpSp>
      <p:sp>
        <p:nvSpPr>
          <p:cNvPr id="155" name="テキスト ボックス 154"/>
          <p:cNvSpPr txBox="1"/>
          <p:nvPr/>
        </p:nvSpPr>
        <p:spPr>
          <a:xfrm>
            <a:off x="9654123" y="1276360"/>
            <a:ext cx="158417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エネルギー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企業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822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3692</TotalTime>
  <Words>148</Words>
  <Application>Microsoft Office PowerPoint</Application>
  <PresentationFormat>A4 210 x 297 mm</PresentationFormat>
  <Paragraphs>64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METI</cp:lastModifiedBy>
  <cp:revision>475</cp:revision>
  <cp:lastPrinted>2017-04-06T07:52:53Z</cp:lastPrinted>
  <dcterms:created xsi:type="dcterms:W3CDTF">2017-03-19T17:10:27Z</dcterms:created>
  <dcterms:modified xsi:type="dcterms:W3CDTF">2017-04-11T10:28:54Z</dcterms:modified>
</cp:coreProperties>
</file>