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8D0"/>
    <a:srgbClr val="99D6EC"/>
    <a:srgbClr val="FF5A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vr\&#12503;&#12525;&#12472;&#12455;&#12463;&#12488;\2016&#24180;&#24230;\8195%20&#38651;&#21147;&#24066;&#22580;&#21205;&#21521;&#35519;&#26619;\&#21193;&#24375;&#20250;\&#31532;3&#22238;\&#28023;&#22806;&#12398;&#38651;&#21147;&#20250;&#31038;\&#27963;&#29992;&#12487;&#12540;&#12479;\&#12304;ppt&#36039;&#26009;%20&#20803;&#65411;&#65438;&#65392;&#65408;&#9313;&#12305;&#27431;&#24030;&#21508;&#31038;%20&#38651;&#28304;&#27083;&#25104;&amp;&#26684;&#20184;&#12369;&#25512;&#31227;%20Carbon%20Tracker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vr\&#12503;&#12525;&#12472;&#12455;&#12463;&#12488;\2016&#24180;&#24230;\8195%20&#38651;&#21147;&#24066;&#22580;&#21205;&#21521;&#35519;&#26619;\&#21193;&#24375;&#20250;\&#31532;3&#22238;\&#28023;&#22806;&#12398;&#38651;&#21147;&#20250;&#31038;\&#27963;&#29992;&#12487;&#12540;&#12479;\&#12304;ppt&#36039;&#26009;%20&#20803;&#65411;&#65438;&#65392;&#65408;&#9313;&#12305;&#27431;&#24030;&#21508;&#31038;%20&#38651;&#28304;&#27083;&#25104;&amp;&#26684;&#20184;&#12369;&#25512;&#31227;%20Carbon%20Tracker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ja-JP" sz="1600" dirty="0"/>
              <a:t>設備容量（</a:t>
            </a:r>
            <a:r>
              <a:rPr lang="ja-JP" sz="1600" dirty="0" smtClean="0"/>
              <a:t>万</a:t>
            </a:r>
            <a:r>
              <a:rPr lang="en-US" altLang="ja-JP" sz="1600" dirty="0" smtClean="0"/>
              <a:t>kW</a:t>
            </a:r>
            <a:r>
              <a:rPr lang="ja-JP" sz="1600" dirty="0" smtClean="0"/>
              <a:t>）</a:t>
            </a:r>
            <a:endParaRPr lang="ja-JP" sz="1600" dirty="0"/>
          </a:p>
        </c:rich>
      </c:tx>
      <c:layout>
        <c:manualLayout>
          <c:xMode val="edge"/>
          <c:yMode val="edge"/>
          <c:x val="0.16615238889192954"/>
          <c:y val="5.2072869215093791E-2"/>
        </c:manualLayout>
      </c:layout>
      <c:overlay val="0"/>
      <c:spPr>
        <a:ln>
          <a:solidFill>
            <a:schemeClr val="accent1"/>
          </a:solidFill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'1.EDF 仏'!$E$32</c:f>
              <c:strCache>
                <c:ptCount val="1"/>
                <c:pt idx="0">
                  <c:v>原子力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仏'!$F$32:$G$32</c:f>
              <c:numCache>
                <c:formatCode>#,##0_);[Red]\(#,##0\)</c:formatCode>
                <c:ptCount val="2"/>
                <c:pt idx="0">
                  <c:v>6586.3</c:v>
                </c:pt>
                <c:pt idx="1">
                  <c:v>7770</c:v>
                </c:pt>
              </c:numCache>
            </c:numRef>
          </c:val>
        </c:ser>
        <c:ser>
          <c:idx val="1"/>
          <c:order val="1"/>
          <c:tx>
            <c:strRef>
              <c:f>'1.EDF 仏'!$E$33</c:f>
              <c:strCache>
                <c:ptCount val="1"/>
                <c:pt idx="0">
                  <c:v>石炭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仏'!$F$33:$G$33</c:f>
              <c:numCache>
                <c:formatCode>#,##0_);[Red]\(#,##0\)</c:formatCode>
                <c:ptCount val="2"/>
                <c:pt idx="0">
                  <c:v>1250.8</c:v>
                </c:pt>
                <c:pt idx="1">
                  <c:v>1490</c:v>
                </c:pt>
              </c:numCache>
            </c:numRef>
          </c:val>
        </c:ser>
        <c:ser>
          <c:idx val="2"/>
          <c:order val="2"/>
          <c:tx>
            <c:strRef>
              <c:f>'1.EDF 仏'!$E$34</c:f>
              <c:strCache>
                <c:ptCount val="1"/>
                <c:pt idx="0">
                  <c:v>ガス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仏'!$F$34:$G$34</c:f>
              <c:numCache>
                <c:formatCode>#,##0_);[Red]\(#,##0\)</c:formatCode>
                <c:ptCount val="2"/>
                <c:pt idx="0">
                  <c:v>497</c:v>
                </c:pt>
                <c:pt idx="1">
                  <c:v>1510</c:v>
                </c:pt>
              </c:numCache>
            </c:numRef>
          </c:val>
        </c:ser>
        <c:ser>
          <c:idx val="3"/>
          <c:order val="3"/>
          <c:tx>
            <c:strRef>
              <c:f>'1.EDF 仏'!$E$35</c:f>
              <c:strCache>
                <c:ptCount val="1"/>
                <c:pt idx="0">
                  <c:v>石油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仏'!$F$35:$G$35</c:f>
              <c:numCache>
                <c:formatCode>#,##0_);[Red]\(#,##0\)</c:formatCode>
                <c:ptCount val="2"/>
                <c:pt idx="0">
                  <c:v>740.3</c:v>
                </c:pt>
                <c:pt idx="1">
                  <c:v>990</c:v>
                </c:pt>
              </c:numCache>
            </c:numRef>
          </c:val>
        </c:ser>
        <c:ser>
          <c:idx val="4"/>
          <c:order val="4"/>
          <c:tx>
            <c:strRef>
              <c:f>'1.EDF 仏'!$E$36</c:f>
              <c:strCache>
                <c:ptCount val="1"/>
                <c:pt idx="0">
                  <c:v>水力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仏'!$F$36:$G$36</c:f>
              <c:numCache>
                <c:formatCode>#,##0_);[Red]\(#,##0\)</c:formatCode>
                <c:ptCount val="2"/>
                <c:pt idx="0">
                  <c:v>2317</c:v>
                </c:pt>
                <c:pt idx="1">
                  <c:v>2550</c:v>
                </c:pt>
              </c:numCache>
            </c:numRef>
          </c:val>
        </c:ser>
        <c:ser>
          <c:idx val="5"/>
          <c:order val="5"/>
          <c:tx>
            <c:strRef>
              <c:f>'1.EDF 仏'!$E$37</c:f>
              <c:strCache>
                <c:ptCount val="1"/>
                <c:pt idx="0">
                  <c:v>再エネ他</c:v>
                </c:pt>
              </c:strCache>
            </c:strRef>
          </c:tx>
          <c:invertIfNegative val="0"/>
          <c:cat>
            <c:strRef>
              <c:f>'1.EDF 仏'!$F$31:$G$31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仏'!$F$37:$G$37</c:f>
              <c:numCache>
                <c:formatCode>#,##0_);[Red]\(#,##0\)</c:formatCode>
                <c:ptCount val="2"/>
                <c:pt idx="0">
                  <c:v>164</c:v>
                </c:pt>
                <c:pt idx="1">
                  <c:v>800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90071040"/>
        <c:axId val="90072576"/>
      </c:barChart>
      <c:catAx>
        <c:axId val="90071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0072576"/>
        <c:crosses val="autoZero"/>
        <c:auto val="1"/>
        <c:lblAlgn val="ctr"/>
        <c:lblOffset val="100"/>
        <c:noMultiLvlLbl val="0"/>
      </c:catAx>
      <c:valAx>
        <c:axId val="90072576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#,##0_);[Red]\(#,##0\)" sourceLinked="1"/>
        <c:majorTickMark val="none"/>
        <c:minorTickMark val="none"/>
        <c:tickLblPos val="nextTo"/>
        <c:crossAx val="90071040"/>
        <c:crosses val="autoZero"/>
        <c:crossBetween val="between"/>
        <c:majorUnit val="40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+mj-lt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ja-JP" sz="1600"/>
              <a:t>発電電力量（億</a:t>
            </a:r>
            <a:r>
              <a:rPr lang="en-US" sz="1600"/>
              <a:t>kWh</a:t>
            </a:r>
            <a:r>
              <a:rPr lang="ja-JP" sz="1600"/>
              <a:t>）</a:t>
            </a:r>
            <a:endParaRPr lang="en-US" sz="1600"/>
          </a:p>
        </c:rich>
      </c:tx>
      <c:layout>
        <c:manualLayout>
          <c:xMode val="edge"/>
          <c:yMode val="edge"/>
          <c:x val="6.556286449101012E-2"/>
          <c:y val="5.0434168650907697E-2"/>
        </c:manualLayout>
      </c:layout>
      <c:overlay val="0"/>
      <c:spPr>
        <a:ln>
          <a:solidFill>
            <a:srgbClr val="4F81BD"/>
          </a:solidFill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'1.EDF 仏'!$I$32</c:f>
              <c:strCache>
                <c:ptCount val="1"/>
                <c:pt idx="0">
                  <c:v>原子力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仏'!$J$32:$K$32</c:f>
              <c:numCache>
                <c:formatCode>#,##0_);[Red]\(#,##0\)</c:formatCode>
                <c:ptCount val="2"/>
                <c:pt idx="0">
                  <c:v>4385.18</c:v>
                </c:pt>
                <c:pt idx="1">
                  <c:v>4287</c:v>
                </c:pt>
              </c:numCache>
            </c:numRef>
          </c:val>
        </c:ser>
        <c:ser>
          <c:idx val="1"/>
          <c:order val="1"/>
          <c:tx>
            <c:strRef>
              <c:f>'1.EDF 仏'!$I$33</c:f>
              <c:strCache>
                <c:ptCount val="1"/>
                <c:pt idx="0">
                  <c:v>石炭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仏'!$J$33:$K$33</c:f>
              <c:numCache>
                <c:formatCode>#,##0_);[Red]\(#,##0\)</c:formatCode>
                <c:ptCount val="2"/>
                <c:pt idx="0">
                  <c:v>345</c:v>
                </c:pt>
                <c:pt idx="1">
                  <c:v>379</c:v>
                </c:pt>
              </c:numCache>
            </c:numRef>
          </c:val>
        </c:ser>
        <c:ser>
          <c:idx val="2"/>
          <c:order val="2"/>
          <c:tx>
            <c:strRef>
              <c:f>'1.EDF 仏'!$I$34</c:f>
              <c:strCache>
                <c:ptCount val="1"/>
                <c:pt idx="0">
                  <c:v>ガス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仏'!$J$34:$K$34</c:f>
              <c:numCache>
                <c:formatCode>#,##0_);[Red]\(#,##0\)</c:formatCode>
                <c:ptCount val="2"/>
                <c:pt idx="0">
                  <c:v>262.26</c:v>
                </c:pt>
                <c:pt idx="1">
                  <c:v>417</c:v>
                </c:pt>
              </c:numCache>
            </c:numRef>
          </c:val>
        </c:ser>
        <c:ser>
          <c:idx val="3"/>
          <c:order val="3"/>
          <c:tx>
            <c:strRef>
              <c:f>'1.EDF 仏'!$I$35</c:f>
              <c:strCache>
                <c:ptCount val="1"/>
                <c:pt idx="0">
                  <c:v>石油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仏'!$J$35:$K$35</c:f>
              <c:numCache>
                <c:formatCode>#,##0_);[Red]\(#,##0\)</c:formatCode>
                <c:ptCount val="2"/>
                <c:pt idx="0">
                  <c:v>25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'1.EDF 仏'!$I$36</c:f>
              <c:strCache>
                <c:ptCount val="1"/>
                <c:pt idx="0">
                  <c:v>水力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仏'!$J$36:$K$36</c:f>
              <c:numCache>
                <c:formatCode>#,##0_);[Red]\(#,##0\)</c:formatCode>
                <c:ptCount val="2"/>
                <c:pt idx="0">
                  <c:v>530.61</c:v>
                </c:pt>
                <c:pt idx="1">
                  <c:v>435</c:v>
                </c:pt>
              </c:numCache>
            </c:numRef>
          </c:val>
        </c:ser>
        <c:ser>
          <c:idx val="5"/>
          <c:order val="5"/>
          <c:tx>
            <c:strRef>
              <c:f>'1.EDF 仏'!$I$37</c:f>
              <c:strCache>
                <c:ptCount val="1"/>
                <c:pt idx="0">
                  <c:v>再エネ他</c:v>
                </c:pt>
              </c:strCache>
            </c:strRef>
          </c:tx>
          <c:invertIfNegative val="0"/>
          <c:cat>
            <c:strRef>
              <c:f>'1.EDF 仏'!$J$31:$K$31</c:f>
              <c:strCache>
                <c:ptCount val="2"/>
                <c:pt idx="0">
                  <c:v>2009</c:v>
                </c:pt>
                <c:pt idx="1">
                  <c:v>2015</c:v>
                </c:pt>
              </c:strCache>
            </c:strRef>
          </c:cat>
          <c:val>
            <c:numRef>
              <c:f>'1.EDF 仏'!$J$37:$K$37</c:f>
              <c:numCache>
                <c:formatCode>#,##0_);[Red]\(#,##0\)</c:formatCode>
                <c:ptCount val="2"/>
                <c:pt idx="0">
                  <c:v>42.690000000000012</c:v>
                </c:pt>
                <c:pt idx="1">
                  <c:v>135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90104960"/>
        <c:axId val="90106496"/>
      </c:barChart>
      <c:catAx>
        <c:axId val="90104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0106496"/>
        <c:crosses val="autoZero"/>
        <c:auto val="1"/>
        <c:lblAlgn val="ctr"/>
        <c:lblOffset val="100"/>
        <c:noMultiLvlLbl val="0"/>
      </c:catAx>
      <c:valAx>
        <c:axId val="90106496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#,##0_);[Red]\(#,##0\)" sourceLinked="1"/>
        <c:majorTickMark val="none"/>
        <c:minorTickMark val="none"/>
        <c:tickLblPos val="nextTo"/>
        <c:crossAx val="90104960"/>
        <c:crosses val="autoZero"/>
        <c:crossBetween val="between"/>
        <c:majorUnit val="2000"/>
      </c:valAx>
    </c:plotArea>
    <c:legend>
      <c:legendPos val="r"/>
      <c:layout>
        <c:manualLayout>
          <c:xMode val="edge"/>
          <c:yMode val="edge"/>
          <c:x val="0.67169352658991865"/>
          <c:y val="0.28470813655985538"/>
          <c:w val="0.23835446855111389"/>
          <c:h val="0.62411144798981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+mj-lt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6700" cy="37020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63D988-8A88-4400-BEF4-60C0AC4A7721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361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12750" y="990600"/>
            <a:ext cx="9075341" cy="5410200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358732" marR="0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358732" marR="0" lvl="1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 smtClean="0"/>
              <a:t>第 </a:t>
            </a:r>
            <a:r>
              <a:rPr lang="en-GB" altLang="ja-JP" dirty="0" smtClean="0"/>
              <a:t>1 </a:t>
            </a:r>
            <a:r>
              <a:rPr lang="ja-JP" altLang="en-GB" dirty="0" smtClean="0"/>
              <a:t>レベル</a:t>
            </a:r>
            <a:endParaRPr lang="en-US" altLang="ja-JP" dirty="0" smtClean="0"/>
          </a:p>
        </p:txBody>
      </p:sp>
      <p:sp>
        <p:nvSpPr>
          <p:cNvPr id="10" name="メモ 9"/>
          <p:cNvSpPr/>
          <p:nvPr userDrawn="1"/>
        </p:nvSpPr>
        <p:spPr>
          <a:xfrm flipV="1">
            <a:off x="0" y="0"/>
            <a:ext cx="9906000" cy="863600"/>
          </a:xfrm>
          <a:prstGeom prst="foldedCorner">
            <a:avLst>
              <a:gd name="adj" fmla="val 50000"/>
            </a:avLst>
          </a:prstGeom>
          <a:gradFill>
            <a:gsLst>
              <a:gs pos="0">
                <a:srgbClr val="254872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1" name="直角三角形 10"/>
          <p:cNvSpPr/>
          <p:nvPr userDrawn="1"/>
        </p:nvSpPr>
        <p:spPr>
          <a:xfrm flipH="1" flipV="1">
            <a:off x="9438498" y="-1"/>
            <a:ext cx="467502" cy="41366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5231" y="38101"/>
            <a:ext cx="21153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863715"/>
          </a:xfrm>
          <a:noFill/>
        </p:spPr>
        <p:txBody>
          <a:bodyPr/>
          <a:lstStyle>
            <a:lvl1pPr>
              <a:defRPr sz="3200" baseline="0">
                <a:solidFill>
                  <a:schemeClr val="bg1"/>
                </a:solidFill>
                <a:latin typeface="源真ゴシックP Heavy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964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/>
          <p:cNvGraphicFramePr/>
          <p:nvPr>
            <p:extLst>
              <p:ext uri="{D42A27DB-BD31-4B8C-83A1-F6EECF244321}">
                <p14:modId xmlns:p14="http://schemas.microsoft.com/office/powerpoint/2010/main" val="3431496892"/>
              </p:ext>
            </p:extLst>
          </p:nvPr>
        </p:nvGraphicFramePr>
        <p:xfrm>
          <a:off x="2513729" y="2651102"/>
          <a:ext cx="2430269" cy="2438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1428491344"/>
              </p:ext>
            </p:extLst>
          </p:nvPr>
        </p:nvGraphicFramePr>
        <p:xfrm>
          <a:off x="4808984" y="2636912"/>
          <a:ext cx="3015335" cy="2453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26657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438</TotalTime>
  <Words>14</Words>
  <Application>Microsoft Office PowerPoint</Application>
  <PresentationFormat>A4 210 x 297 mm</PresentationFormat>
  <Paragraphs>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Engie／フランス　 基本情報</dc:title>
  <dc:creator>METI</dc:creator>
  <cp:lastModifiedBy>METI</cp:lastModifiedBy>
  <cp:revision>26</cp:revision>
  <cp:lastPrinted>2015-08-21T06:55:03Z</cp:lastPrinted>
  <dcterms:created xsi:type="dcterms:W3CDTF">2017-03-30T11:44:52Z</dcterms:created>
  <dcterms:modified xsi:type="dcterms:W3CDTF">2017-04-11T10:22:21Z</dcterms:modified>
</cp:coreProperties>
</file>