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01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4C8"/>
    <a:srgbClr val="FF5A00"/>
    <a:srgbClr val="F5750B"/>
    <a:srgbClr val="FFBE3C"/>
    <a:srgbClr val="FFCC00"/>
    <a:srgbClr val="FFFF99"/>
    <a:srgbClr val="E3EBD1"/>
    <a:srgbClr val="DAE5C1"/>
    <a:srgbClr val="B197D3"/>
    <a:srgbClr val="99D6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320" autoAdjust="0"/>
    <p:restoredTop sz="98545" autoAdjust="0"/>
  </p:normalViewPr>
  <p:slideViewPr>
    <p:cSldViewPr>
      <p:cViewPr>
        <p:scale>
          <a:sx n="80" d="100"/>
          <a:sy n="80" d="100"/>
        </p:scale>
        <p:origin x="-1098" y="186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64" y="-72"/>
      </p:cViewPr>
      <p:guideLst>
        <p:guide orient="horz" pos="3108"/>
        <p:guide pos="212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r">
              <a:defRPr sz="1200"/>
            </a:lvl1pPr>
          </a:lstStyle>
          <a:p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3" rIns="91425" bIns="457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25" tIns="45713" rIns="91425" bIns="4571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2017/4/11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2017/4/11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2017/4/11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2017/4/11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グループ化 55"/>
          <p:cNvGrpSpPr/>
          <p:nvPr/>
        </p:nvGrpSpPr>
        <p:grpSpPr>
          <a:xfrm>
            <a:off x="8220271" y="2549264"/>
            <a:ext cx="1584000" cy="298800"/>
            <a:chOff x="15928182" y="2828239"/>
            <a:chExt cx="1188000" cy="298800"/>
          </a:xfrm>
        </p:grpSpPr>
        <p:grpSp>
          <p:nvGrpSpPr>
            <p:cNvPr id="57" name="グループ化 56"/>
            <p:cNvGrpSpPr/>
            <p:nvPr/>
          </p:nvGrpSpPr>
          <p:grpSpPr>
            <a:xfrm>
              <a:off x="15928182" y="2828239"/>
              <a:ext cx="792000" cy="298800"/>
              <a:chOff x="15928182" y="2828239"/>
              <a:chExt cx="792000" cy="298800"/>
            </a:xfrm>
          </p:grpSpPr>
          <p:sp>
            <p:nvSpPr>
              <p:cNvPr id="61" name="正方形/長方形 60"/>
              <p:cNvSpPr/>
              <p:nvPr/>
            </p:nvSpPr>
            <p:spPr bwMode="auto">
              <a:xfrm>
                <a:off x="15928182" y="2828239"/>
                <a:ext cx="396000" cy="298800"/>
              </a:xfrm>
              <a:prstGeom prst="rect">
                <a:avLst/>
              </a:prstGeom>
              <a:solidFill>
                <a:srgbClr val="FFFF66"/>
              </a:solidFill>
              <a:ln w="12700">
                <a:noFill/>
              </a:ln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600" dirty="0">
                  <a:latin typeface="+mn-ea"/>
                </a:endParaRPr>
              </a:p>
            </p:txBody>
          </p:sp>
          <p:sp>
            <p:nvSpPr>
              <p:cNvPr id="62" name="直角三角形 61"/>
              <p:cNvSpPr/>
              <p:nvPr/>
            </p:nvSpPr>
            <p:spPr bwMode="auto">
              <a:xfrm>
                <a:off x="16324182" y="2828239"/>
                <a:ext cx="396000" cy="298800"/>
              </a:xfrm>
              <a:prstGeom prst="rtTriangle">
                <a:avLst/>
              </a:prstGeom>
              <a:solidFill>
                <a:srgbClr val="FFFF66"/>
              </a:solidFill>
              <a:ln w="12700">
                <a:noFill/>
              </a:ln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600" dirty="0">
                  <a:solidFill>
                    <a:schemeClr val="lt1"/>
                  </a:solidFill>
                  <a:latin typeface="+mn-ea"/>
                </a:endParaRPr>
              </a:p>
            </p:txBody>
          </p:sp>
        </p:grpSp>
        <p:grpSp>
          <p:nvGrpSpPr>
            <p:cNvPr id="58" name="グループ化 57"/>
            <p:cNvGrpSpPr/>
            <p:nvPr/>
          </p:nvGrpSpPr>
          <p:grpSpPr>
            <a:xfrm rot="10800000">
              <a:off x="16324182" y="2828239"/>
              <a:ext cx="792000" cy="298800"/>
              <a:chOff x="15928182" y="2828239"/>
              <a:chExt cx="792000" cy="298800"/>
            </a:xfrm>
          </p:grpSpPr>
          <p:sp>
            <p:nvSpPr>
              <p:cNvPr id="59" name="正方形/長方形 58"/>
              <p:cNvSpPr/>
              <p:nvPr/>
            </p:nvSpPr>
            <p:spPr bwMode="auto">
              <a:xfrm>
                <a:off x="15928182" y="2828239"/>
                <a:ext cx="396000" cy="2988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2700">
                <a:noFill/>
              </a:ln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600" dirty="0">
                  <a:solidFill>
                    <a:schemeClr val="tx1"/>
                  </a:solidFill>
                  <a:latin typeface="+mn-ea"/>
                </a:endParaRPr>
              </a:p>
            </p:txBody>
          </p:sp>
          <p:sp>
            <p:nvSpPr>
              <p:cNvPr id="60" name="直角三角形 59"/>
              <p:cNvSpPr/>
              <p:nvPr/>
            </p:nvSpPr>
            <p:spPr bwMode="auto">
              <a:xfrm>
                <a:off x="16324182" y="2828239"/>
                <a:ext cx="396000" cy="298800"/>
              </a:xfrm>
              <a:prstGeom prst="rt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2700">
                <a:noFill/>
              </a:ln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600" dirty="0">
                  <a:solidFill>
                    <a:schemeClr val="tx1"/>
                  </a:solidFill>
                  <a:latin typeface="+mn-ea"/>
                </a:endParaRPr>
              </a:p>
            </p:txBody>
          </p:sp>
        </p:grpSp>
      </p:grpSp>
      <p:grpSp>
        <p:nvGrpSpPr>
          <p:cNvPr id="49" name="グループ化 48"/>
          <p:cNvGrpSpPr/>
          <p:nvPr/>
        </p:nvGrpSpPr>
        <p:grpSpPr>
          <a:xfrm rot="10800000">
            <a:off x="8212119" y="4429745"/>
            <a:ext cx="1584000" cy="298800"/>
            <a:chOff x="15928182" y="2828239"/>
            <a:chExt cx="1188000" cy="298800"/>
          </a:xfrm>
        </p:grpSpPr>
        <p:grpSp>
          <p:nvGrpSpPr>
            <p:cNvPr id="50" name="グループ化 49"/>
            <p:cNvGrpSpPr/>
            <p:nvPr/>
          </p:nvGrpSpPr>
          <p:grpSpPr>
            <a:xfrm>
              <a:off x="15928182" y="2828239"/>
              <a:ext cx="792000" cy="298800"/>
              <a:chOff x="15928182" y="2828239"/>
              <a:chExt cx="792000" cy="298800"/>
            </a:xfrm>
          </p:grpSpPr>
          <p:sp>
            <p:nvSpPr>
              <p:cNvPr id="54" name="正方形/長方形 53"/>
              <p:cNvSpPr/>
              <p:nvPr/>
            </p:nvSpPr>
            <p:spPr bwMode="auto">
              <a:xfrm>
                <a:off x="15928182" y="2828239"/>
                <a:ext cx="396000" cy="298800"/>
              </a:xfrm>
              <a:prstGeom prst="rect">
                <a:avLst/>
              </a:prstGeom>
              <a:solidFill>
                <a:srgbClr val="FFFF66"/>
              </a:solidFill>
              <a:ln w="12700">
                <a:noFill/>
              </a:ln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600" dirty="0">
                  <a:latin typeface="+mn-ea"/>
                </a:endParaRPr>
              </a:p>
            </p:txBody>
          </p:sp>
          <p:sp>
            <p:nvSpPr>
              <p:cNvPr id="55" name="直角三角形 54"/>
              <p:cNvSpPr/>
              <p:nvPr/>
            </p:nvSpPr>
            <p:spPr bwMode="auto">
              <a:xfrm>
                <a:off x="16324182" y="2828239"/>
                <a:ext cx="396000" cy="298800"/>
              </a:xfrm>
              <a:prstGeom prst="rtTriangle">
                <a:avLst/>
              </a:prstGeom>
              <a:solidFill>
                <a:srgbClr val="FFFF66"/>
              </a:solidFill>
              <a:ln w="12700">
                <a:noFill/>
              </a:ln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600" dirty="0">
                  <a:solidFill>
                    <a:schemeClr val="lt1"/>
                  </a:solidFill>
                  <a:latin typeface="+mn-ea"/>
                </a:endParaRPr>
              </a:p>
            </p:txBody>
          </p:sp>
        </p:grpSp>
        <p:grpSp>
          <p:nvGrpSpPr>
            <p:cNvPr id="51" name="グループ化 50"/>
            <p:cNvGrpSpPr/>
            <p:nvPr/>
          </p:nvGrpSpPr>
          <p:grpSpPr>
            <a:xfrm rot="10800000">
              <a:off x="16324182" y="2828239"/>
              <a:ext cx="792000" cy="298800"/>
              <a:chOff x="15928182" y="2828239"/>
              <a:chExt cx="792000" cy="298800"/>
            </a:xfrm>
          </p:grpSpPr>
          <p:sp>
            <p:nvSpPr>
              <p:cNvPr id="52" name="正方形/長方形 51"/>
              <p:cNvSpPr/>
              <p:nvPr/>
            </p:nvSpPr>
            <p:spPr bwMode="auto">
              <a:xfrm>
                <a:off x="15928182" y="2828239"/>
                <a:ext cx="396000" cy="2988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2700">
                <a:noFill/>
              </a:ln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600" dirty="0">
                  <a:solidFill>
                    <a:schemeClr val="tx1"/>
                  </a:solidFill>
                  <a:latin typeface="+mn-ea"/>
                </a:endParaRPr>
              </a:p>
            </p:txBody>
          </p:sp>
          <p:sp>
            <p:nvSpPr>
              <p:cNvPr id="53" name="直角三角形 52"/>
              <p:cNvSpPr/>
              <p:nvPr/>
            </p:nvSpPr>
            <p:spPr bwMode="auto">
              <a:xfrm>
                <a:off x="16324182" y="2828239"/>
                <a:ext cx="396000" cy="298800"/>
              </a:xfrm>
              <a:prstGeom prst="rt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2700">
                <a:noFill/>
              </a:ln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600" dirty="0">
                  <a:solidFill>
                    <a:schemeClr val="tx1"/>
                  </a:solidFill>
                  <a:latin typeface="+mn-ea"/>
                </a:endParaRPr>
              </a:p>
            </p:txBody>
          </p:sp>
        </p:grpSp>
      </p:grpSp>
      <p:sp>
        <p:nvSpPr>
          <p:cNvPr id="85" name="正方形/長方形 84"/>
          <p:cNvSpPr/>
          <p:nvPr/>
        </p:nvSpPr>
        <p:spPr>
          <a:xfrm>
            <a:off x="111043" y="2540559"/>
            <a:ext cx="1584176" cy="334800"/>
          </a:xfrm>
          <a:prstGeom prst="rect">
            <a:avLst/>
          </a:prstGeom>
          <a:solidFill>
            <a:srgbClr val="FFFF66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>
                <a:solidFill>
                  <a:schemeClr val="tx1"/>
                </a:solidFill>
                <a:latin typeface="+mn-ea"/>
              </a:rPr>
              <a:t>EDF</a:t>
            </a:r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111043" y="2360815"/>
            <a:ext cx="11521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 smtClean="0">
                <a:latin typeface="+mn-ea"/>
              </a:rPr>
              <a:t>1946</a:t>
            </a:r>
            <a:r>
              <a:rPr lang="ja-JP" altLang="en-US" sz="900" dirty="0" smtClean="0">
                <a:latin typeface="+mn-ea"/>
              </a:rPr>
              <a:t>年</a:t>
            </a:r>
            <a:endParaRPr kumimoji="1" lang="ja-JP" altLang="en-US" sz="900" dirty="0">
              <a:latin typeface="+mn-ea"/>
            </a:endParaRPr>
          </a:p>
        </p:txBody>
      </p:sp>
      <p:sp>
        <p:nvSpPr>
          <p:cNvPr id="87" name="正方形/長方形 86"/>
          <p:cNvSpPr/>
          <p:nvPr/>
        </p:nvSpPr>
        <p:spPr>
          <a:xfrm>
            <a:off x="8211943" y="2540559"/>
            <a:ext cx="1584176" cy="3348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>
                <a:solidFill>
                  <a:schemeClr val="tx1"/>
                </a:solidFill>
                <a:latin typeface="+mn-ea"/>
              </a:rPr>
              <a:t>EDF</a:t>
            </a:r>
          </a:p>
        </p:txBody>
      </p:sp>
      <p:cxnSp>
        <p:nvCxnSpPr>
          <p:cNvPr id="88" name="直線矢印コネクタ 87"/>
          <p:cNvCxnSpPr>
            <a:stCxn id="85" idx="3"/>
            <a:endCxn id="87" idx="1"/>
          </p:cNvCxnSpPr>
          <p:nvPr/>
        </p:nvCxnSpPr>
        <p:spPr>
          <a:xfrm>
            <a:off x="1695219" y="2707959"/>
            <a:ext cx="6516724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正方形/長方形 88"/>
          <p:cNvSpPr/>
          <p:nvPr/>
        </p:nvSpPr>
        <p:spPr>
          <a:xfrm>
            <a:off x="8211943" y="3512943"/>
            <a:ext cx="1584176" cy="3348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100" dirty="0">
                <a:solidFill>
                  <a:schemeClr val="tx1"/>
                </a:solidFill>
                <a:latin typeface="+mn-ea"/>
              </a:rPr>
              <a:t>RTE</a:t>
            </a:r>
            <a:r>
              <a:rPr lang="ja-JP" altLang="en-US" sz="1100" dirty="0">
                <a:solidFill>
                  <a:schemeClr val="tx1"/>
                </a:solidFill>
                <a:latin typeface="+mn-ea"/>
              </a:rPr>
              <a:t>（送）</a:t>
            </a:r>
            <a:endParaRPr lang="en-US" altLang="ja-JP" sz="1100" dirty="0">
              <a:solidFill>
                <a:schemeClr val="tx1"/>
              </a:solidFill>
              <a:latin typeface="+mn-ea"/>
            </a:endParaRPr>
          </a:p>
        </p:txBody>
      </p:sp>
      <p:cxnSp>
        <p:nvCxnSpPr>
          <p:cNvPr id="90" name="カギ線コネクタ 89"/>
          <p:cNvCxnSpPr>
            <a:stCxn id="85" idx="3"/>
            <a:endCxn id="89" idx="1"/>
          </p:cNvCxnSpPr>
          <p:nvPr/>
        </p:nvCxnSpPr>
        <p:spPr>
          <a:xfrm>
            <a:off x="1695219" y="2707959"/>
            <a:ext cx="6516724" cy="972384"/>
          </a:xfrm>
          <a:prstGeom prst="bentConnector3">
            <a:avLst>
              <a:gd name="adj1" fmla="val 31959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テキスト ボックス 90"/>
          <p:cNvSpPr txBox="1"/>
          <p:nvPr/>
        </p:nvSpPr>
        <p:spPr>
          <a:xfrm>
            <a:off x="2991363" y="2324811"/>
            <a:ext cx="122413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sz="900" dirty="0" smtClean="0">
                <a:latin typeface="+mn-ea"/>
              </a:rPr>
              <a:t>2004</a:t>
            </a:r>
            <a:r>
              <a:rPr lang="ja-JP" altLang="en-US" sz="900" dirty="0" smtClean="0">
                <a:latin typeface="+mn-ea"/>
              </a:rPr>
              <a:t>年</a:t>
            </a:r>
            <a:endParaRPr lang="en-US" altLang="ja-JP" sz="900" dirty="0" smtClean="0">
              <a:latin typeface="+mn-ea"/>
            </a:endParaRPr>
          </a:p>
          <a:p>
            <a:r>
              <a:rPr lang="ja-JP" altLang="en-US" sz="900" dirty="0" smtClean="0">
                <a:latin typeface="+mn-ea"/>
              </a:rPr>
              <a:t>株式公開</a:t>
            </a:r>
            <a:endParaRPr kumimoji="1" lang="ja-JP" altLang="en-US" sz="900" dirty="0">
              <a:latin typeface="+mn-ea"/>
            </a:endParaRPr>
          </a:p>
        </p:txBody>
      </p:sp>
      <p:sp>
        <p:nvSpPr>
          <p:cNvPr id="92" name="正方形/長方形 91"/>
          <p:cNvSpPr/>
          <p:nvPr/>
        </p:nvSpPr>
        <p:spPr>
          <a:xfrm>
            <a:off x="5835679" y="3053396"/>
            <a:ext cx="1584176" cy="3348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100" dirty="0" err="1">
                <a:solidFill>
                  <a:schemeClr val="tx1"/>
                </a:solidFill>
                <a:latin typeface="+mn-ea"/>
              </a:rPr>
              <a:t>eRDF</a:t>
            </a:r>
            <a:r>
              <a:rPr lang="ja-JP" altLang="en-US" sz="1100" dirty="0">
                <a:solidFill>
                  <a:schemeClr val="tx1"/>
                </a:solidFill>
                <a:latin typeface="+mn-ea"/>
              </a:rPr>
              <a:t>（配）</a:t>
            </a:r>
            <a:endParaRPr lang="en-US" altLang="ja-JP" sz="1100" dirty="0">
              <a:solidFill>
                <a:schemeClr val="tx1"/>
              </a:solidFill>
              <a:latin typeface="+mn-ea"/>
            </a:endParaRPr>
          </a:p>
        </p:txBody>
      </p:sp>
      <p:cxnSp>
        <p:nvCxnSpPr>
          <p:cNvPr id="93" name="カギ線コネクタ 92"/>
          <p:cNvCxnSpPr>
            <a:stCxn id="85" idx="3"/>
            <a:endCxn id="92" idx="1"/>
          </p:cNvCxnSpPr>
          <p:nvPr/>
        </p:nvCxnSpPr>
        <p:spPr>
          <a:xfrm>
            <a:off x="1695219" y="2707959"/>
            <a:ext cx="4140460" cy="512837"/>
          </a:xfrm>
          <a:prstGeom prst="bentConnector3">
            <a:avLst>
              <a:gd name="adj1" fmla="val 76387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テキスト ボックス 93"/>
          <p:cNvSpPr txBox="1"/>
          <p:nvPr/>
        </p:nvSpPr>
        <p:spPr>
          <a:xfrm>
            <a:off x="4863571" y="2977811"/>
            <a:ext cx="8779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 smtClean="0">
                <a:latin typeface="+mn-ea"/>
              </a:rPr>
              <a:t>2008</a:t>
            </a:r>
            <a:r>
              <a:rPr lang="ja-JP" altLang="en-US" sz="900" dirty="0" smtClean="0">
                <a:latin typeface="+mn-ea"/>
              </a:rPr>
              <a:t>年</a:t>
            </a:r>
            <a:r>
              <a:rPr lang="ja-JP" altLang="en-US" sz="900" dirty="0">
                <a:latin typeface="+mn-ea"/>
              </a:rPr>
              <a:t>分離</a:t>
            </a:r>
            <a:endParaRPr kumimoji="1" lang="ja-JP" altLang="en-US" sz="900" dirty="0">
              <a:latin typeface="+mn-ea"/>
            </a:endParaRPr>
          </a:p>
        </p:txBody>
      </p:sp>
      <p:sp>
        <p:nvSpPr>
          <p:cNvPr id="95" name="正方形/長方形 94"/>
          <p:cNvSpPr/>
          <p:nvPr/>
        </p:nvSpPr>
        <p:spPr>
          <a:xfrm>
            <a:off x="111123" y="4411745"/>
            <a:ext cx="1584176" cy="33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>
                <a:solidFill>
                  <a:schemeClr val="tx1"/>
                </a:solidFill>
                <a:latin typeface="+mn-ea"/>
              </a:rPr>
              <a:t>GDF</a:t>
            </a: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160472" y="4178849"/>
            <a:ext cx="7920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 smtClean="0">
                <a:latin typeface="+mn-ea"/>
              </a:rPr>
              <a:t>1946</a:t>
            </a:r>
            <a:r>
              <a:rPr lang="ja-JP" altLang="en-US" sz="900" dirty="0" smtClean="0">
                <a:latin typeface="+mn-ea"/>
              </a:rPr>
              <a:t>年</a:t>
            </a:r>
            <a:endParaRPr kumimoji="1" lang="ja-JP" altLang="en-US" sz="900" dirty="0">
              <a:latin typeface="+mn-ea"/>
            </a:endParaRPr>
          </a:p>
        </p:txBody>
      </p:sp>
      <p:sp>
        <p:nvSpPr>
          <p:cNvPr id="97" name="正方形/長方形 96"/>
          <p:cNvSpPr/>
          <p:nvPr/>
        </p:nvSpPr>
        <p:spPr>
          <a:xfrm>
            <a:off x="5835679" y="4409681"/>
            <a:ext cx="1584176" cy="33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>
                <a:solidFill>
                  <a:schemeClr val="tx1"/>
                </a:solidFill>
                <a:latin typeface="+mn-ea"/>
              </a:rPr>
              <a:t>GDF</a:t>
            </a:r>
            <a:r>
              <a:rPr lang="ja-JP" altLang="en-US" sz="16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ja-JP" sz="1600" dirty="0">
                <a:solidFill>
                  <a:schemeClr val="tx1"/>
                </a:solidFill>
                <a:latin typeface="+mn-ea"/>
              </a:rPr>
              <a:t>Suez</a:t>
            </a:r>
          </a:p>
        </p:txBody>
      </p:sp>
      <p:cxnSp>
        <p:nvCxnSpPr>
          <p:cNvPr id="98" name="直線矢印コネクタ 97"/>
          <p:cNvCxnSpPr>
            <a:stCxn id="95" idx="3"/>
            <a:endCxn id="97" idx="1"/>
          </p:cNvCxnSpPr>
          <p:nvPr/>
        </p:nvCxnSpPr>
        <p:spPr>
          <a:xfrm flipV="1">
            <a:off x="1695299" y="4577081"/>
            <a:ext cx="4140380" cy="206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正方形/長方形 98"/>
          <p:cNvSpPr/>
          <p:nvPr/>
        </p:nvSpPr>
        <p:spPr>
          <a:xfrm>
            <a:off x="8211943" y="5503927"/>
            <a:ext cx="1584176" cy="3348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100" dirty="0">
                <a:solidFill>
                  <a:schemeClr val="tx1"/>
                </a:solidFill>
                <a:latin typeface="+mn-ea"/>
              </a:rPr>
              <a:t>GRT </a:t>
            </a:r>
            <a:r>
              <a:rPr lang="en-US" altLang="ja-JP" sz="1100" dirty="0" err="1">
                <a:solidFill>
                  <a:schemeClr val="tx1"/>
                </a:solidFill>
                <a:latin typeface="+mn-ea"/>
              </a:rPr>
              <a:t>Gaz</a:t>
            </a:r>
            <a:r>
              <a:rPr lang="ja-JP" altLang="en-US" sz="1100" dirty="0">
                <a:solidFill>
                  <a:schemeClr val="tx1"/>
                </a:solidFill>
                <a:latin typeface="+mn-ea"/>
              </a:rPr>
              <a:t>（</a:t>
            </a:r>
            <a:r>
              <a:rPr lang="en-US" altLang="ja-JP" sz="1100" dirty="0">
                <a:solidFill>
                  <a:schemeClr val="tx1"/>
                </a:solidFill>
                <a:latin typeface="+mn-ea"/>
              </a:rPr>
              <a:t>PL</a:t>
            </a:r>
            <a:r>
              <a:rPr lang="ja-JP" altLang="en-US" sz="1100" dirty="0">
                <a:solidFill>
                  <a:schemeClr val="tx1"/>
                </a:solidFill>
                <a:latin typeface="+mn-ea"/>
              </a:rPr>
              <a:t>）</a:t>
            </a:r>
            <a:endParaRPr lang="en-US" altLang="ja-JP" sz="11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3783451" y="3440935"/>
            <a:ext cx="14830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 smtClean="0">
                <a:latin typeface="+mn-ea"/>
              </a:rPr>
              <a:t>2005</a:t>
            </a:r>
            <a:r>
              <a:rPr lang="ja-JP" altLang="en-US" sz="900" dirty="0" smtClean="0">
                <a:latin typeface="+mn-ea"/>
              </a:rPr>
              <a:t>年分離</a:t>
            </a:r>
            <a:endParaRPr kumimoji="1" lang="ja-JP" altLang="en-US" sz="900" dirty="0">
              <a:latin typeface="+mn-ea"/>
            </a:endParaRPr>
          </a:p>
        </p:txBody>
      </p:sp>
      <p:sp>
        <p:nvSpPr>
          <p:cNvPr id="101" name="正方形/長方形 100"/>
          <p:cNvSpPr/>
          <p:nvPr/>
        </p:nvSpPr>
        <p:spPr>
          <a:xfrm>
            <a:off x="8211943" y="3053396"/>
            <a:ext cx="1584176" cy="3348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100" dirty="0" err="1" smtClean="0">
                <a:solidFill>
                  <a:schemeClr val="tx1"/>
                </a:solidFill>
                <a:latin typeface="+mn-ea"/>
              </a:rPr>
              <a:t>Enedis</a:t>
            </a:r>
            <a:r>
              <a:rPr lang="ja-JP" altLang="en-US" sz="1100" dirty="0" smtClean="0">
                <a:solidFill>
                  <a:schemeClr val="tx1"/>
                </a:solidFill>
                <a:latin typeface="+mn-ea"/>
              </a:rPr>
              <a:t>（</a:t>
            </a:r>
            <a:r>
              <a:rPr lang="ja-JP" altLang="en-US" sz="1100" dirty="0">
                <a:solidFill>
                  <a:schemeClr val="tx1"/>
                </a:solidFill>
                <a:latin typeface="+mn-ea"/>
              </a:rPr>
              <a:t>配）</a:t>
            </a:r>
            <a:endParaRPr lang="en-US" altLang="ja-JP" sz="1100" dirty="0">
              <a:solidFill>
                <a:schemeClr val="tx1"/>
              </a:solidFill>
              <a:latin typeface="+mn-ea"/>
            </a:endParaRPr>
          </a:p>
        </p:txBody>
      </p:sp>
      <p:cxnSp>
        <p:nvCxnSpPr>
          <p:cNvPr id="102" name="直線矢印コネクタ 101"/>
          <p:cNvCxnSpPr>
            <a:stCxn id="92" idx="3"/>
            <a:endCxn id="101" idx="1"/>
          </p:cNvCxnSpPr>
          <p:nvPr/>
        </p:nvCxnSpPr>
        <p:spPr>
          <a:xfrm>
            <a:off x="7419855" y="3220796"/>
            <a:ext cx="792088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テキスト ボックス 102"/>
          <p:cNvSpPr txBox="1"/>
          <p:nvPr/>
        </p:nvSpPr>
        <p:spPr>
          <a:xfrm>
            <a:off x="7419855" y="2964377"/>
            <a:ext cx="7920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 smtClean="0">
                <a:latin typeface="+mn-ea"/>
              </a:rPr>
              <a:t>2016</a:t>
            </a:r>
            <a:r>
              <a:rPr lang="ja-JP" altLang="en-US" sz="900" dirty="0" smtClean="0">
                <a:latin typeface="+mn-ea"/>
              </a:rPr>
              <a:t>年</a:t>
            </a:r>
            <a:endParaRPr kumimoji="1" lang="ja-JP" altLang="en-US" sz="900" dirty="0">
              <a:latin typeface="+mn-ea"/>
            </a:endParaRPr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7455859" y="3246107"/>
            <a:ext cx="7920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>
                <a:latin typeface="+mn-ea"/>
              </a:rPr>
              <a:t>名称変更</a:t>
            </a:r>
            <a:endParaRPr kumimoji="1" lang="ja-JP" altLang="en-US" sz="900" dirty="0">
              <a:latin typeface="+mn-ea"/>
            </a:endParaRPr>
          </a:p>
        </p:txBody>
      </p:sp>
      <p:sp>
        <p:nvSpPr>
          <p:cNvPr id="105" name="正方形/長方形 104"/>
          <p:cNvSpPr/>
          <p:nvPr/>
        </p:nvSpPr>
        <p:spPr>
          <a:xfrm>
            <a:off x="8211943" y="4411745"/>
            <a:ext cx="1584176" cy="3348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err="1">
                <a:solidFill>
                  <a:schemeClr val="tx1"/>
                </a:solidFill>
                <a:latin typeface="+mn-ea"/>
              </a:rPr>
              <a:t>Engie</a:t>
            </a:r>
            <a:endParaRPr lang="en-US" altLang="ja-JP" sz="1600" dirty="0">
              <a:solidFill>
                <a:schemeClr val="tx1"/>
              </a:solidFill>
              <a:latin typeface="+mn-ea"/>
            </a:endParaRPr>
          </a:p>
        </p:txBody>
      </p:sp>
      <p:cxnSp>
        <p:nvCxnSpPr>
          <p:cNvPr id="106" name="直線矢印コネクタ 105"/>
          <p:cNvCxnSpPr>
            <a:stCxn id="97" idx="3"/>
            <a:endCxn id="105" idx="1"/>
          </p:cNvCxnSpPr>
          <p:nvPr/>
        </p:nvCxnSpPr>
        <p:spPr>
          <a:xfrm>
            <a:off x="7419855" y="4577081"/>
            <a:ext cx="792088" cy="206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テキスト ボックス 106"/>
          <p:cNvSpPr txBox="1"/>
          <p:nvPr/>
        </p:nvSpPr>
        <p:spPr>
          <a:xfrm>
            <a:off x="7419855" y="4347335"/>
            <a:ext cx="7920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 smtClean="0">
                <a:latin typeface="+mn-ea"/>
              </a:rPr>
              <a:t>2015</a:t>
            </a:r>
            <a:r>
              <a:rPr lang="ja-JP" altLang="en-US" sz="900" dirty="0" smtClean="0">
                <a:latin typeface="+mn-ea"/>
              </a:rPr>
              <a:t>年</a:t>
            </a:r>
            <a:endParaRPr kumimoji="1" lang="ja-JP" altLang="en-US" sz="900" dirty="0">
              <a:latin typeface="+mn-ea"/>
            </a:endParaRPr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7455859" y="4629065"/>
            <a:ext cx="7920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>
                <a:latin typeface="+mn-ea"/>
              </a:rPr>
              <a:t>名称変更</a:t>
            </a:r>
            <a:endParaRPr kumimoji="1" lang="ja-JP" altLang="en-US" sz="900" dirty="0">
              <a:latin typeface="+mn-ea"/>
            </a:endParaRPr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3459415" y="4178849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 smtClean="0">
                <a:latin typeface="+mn-ea"/>
              </a:rPr>
              <a:t>2005</a:t>
            </a:r>
            <a:r>
              <a:rPr lang="ja-JP" altLang="en-US" sz="900" dirty="0" smtClean="0">
                <a:latin typeface="+mn-ea"/>
              </a:rPr>
              <a:t>年</a:t>
            </a:r>
            <a:endParaRPr lang="en-US" altLang="ja-JP" sz="900" dirty="0" smtClean="0">
              <a:latin typeface="+mn-ea"/>
            </a:endParaRPr>
          </a:p>
          <a:p>
            <a:r>
              <a:rPr lang="ja-JP" altLang="en-US" sz="900" dirty="0" smtClean="0">
                <a:latin typeface="+mn-ea"/>
              </a:rPr>
              <a:t>株式公開</a:t>
            </a:r>
            <a:endParaRPr kumimoji="1" lang="ja-JP" altLang="en-US" sz="900" dirty="0">
              <a:latin typeface="+mn-ea"/>
            </a:endParaRPr>
          </a:p>
        </p:txBody>
      </p:sp>
      <p:sp>
        <p:nvSpPr>
          <p:cNvPr id="110" name="正方形/長方形 109"/>
          <p:cNvSpPr/>
          <p:nvPr/>
        </p:nvSpPr>
        <p:spPr>
          <a:xfrm>
            <a:off x="2739335" y="3811739"/>
            <a:ext cx="1584176" cy="33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solidFill>
                  <a:schemeClr val="tx1"/>
                </a:solidFill>
                <a:latin typeface="+mn-ea"/>
              </a:rPr>
              <a:t>Suez</a:t>
            </a:r>
            <a:endParaRPr lang="en-US" altLang="ja-JP" sz="16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11" name="フリーフォーム 110"/>
          <p:cNvSpPr/>
          <p:nvPr/>
        </p:nvSpPr>
        <p:spPr>
          <a:xfrm flipV="1">
            <a:off x="4323511" y="3979139"/>
            <a:ext cx="540060" cy="597942"/>
          </a:xfrm>
          <a:custGeom>
            <a:avLst/>
            <a:gdLst>
              <a:gd name="connsiteX0" fmla="*/ 0 w 3137338"/>
              <a:gd name="connsiteY0" fmla="*/ 835572 h 835572"/>
              <a:gd name="connsiteX1" fmla="*/ 3137338 w 3137338"/>
              <a:gd name="connsiteY1" fmla="*/ 835572 h 835572"/>
              <a:gd name="connsiteX2" fmla="*/ 3137338 w 3137338"/>
              <a:gd name="connsiteY2" fmla="*/ 0 h 835572"/>
              <a:gd name="connsiteX3" fmla="*/ 3137338 w 3137338"/>
              <a:gd name="connsiteY3" fmla="*/ 0 h 835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37338" h="835572">
                <a:moveTo>
                  <a:pt x="0" y="835572"/>
                </a:moveTo>
                <a:lnTo>
                  <a:pt x="3137338" y="835572"/>
                </a:lnTo>
                <a:lnTo>
                  <a:pt x="3137338" y="0"/>
                </a:lnTo>
                <a:lnTo>
                  <a:pt x="3137338" y="0"/>
                </a:lnTo>
              </a:path>
            </a:pathLst>
          </a:cu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latin typeface="+mn-ea"/>
            </a:endParaRPr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4863571" y="3775735"/>
            <a:ext cx="7560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 smtClean="0">
                <a:latin typeface="+mn-ea"/>
              </a:rPr>
              <a:t>2008</a:t>
            </a:r>
            <a:r>
              <a:rPr lang="ja-JP" altLang="en-US" sz="900" dirty="0" smtClean="0">
                <a:latin typeface="+mn-ea"/>
              </a:rPr>
              <a:t>年</a:t>
            </a:r>
            <a:endParaRPr kumimoji="1" lang="ja-JP" altLang="en-US" sz="900" dirty="0">
              <a:latin typeface="+mn-ea"/>
            </a:endParaRPr>
          </a:p>
        </p:txBody>
      </p:sp>
      <p:sp>
        <p:nvSpPr>
          <p:cNvPr id="113" name="フリーフォーム 112"/>
          <p:cNvSpPr/>
          <p:nvPr/>
        </p:nvSpPr>
        <p:spPr>
          <a:xfrm>
            <a:off x="3819455" y="4579145"/>
            <a:ext cx="4392487" cy="1092182"/>
          </a:xfrm>
          <a:custGeom>
            <a:avLst/>
            <a:gdLst>
              <a:gd name="connsiteX0" fmla="*/ 0 w 2364827"/>
              <a:gd name="connsiteY0" fmla="*/ 0 h 1087821"/>
              <a:gd name="connsiteX1" fmla="*/ 15765 w 2364827"/>
              <a:gd name="connsiteY1" fmla="*/ 1087821 h 1087821"/>
              <a:gd name="connsiteX2" fmla="*/ 2364827 w 2364827"/>
              <a:gd name="connsiteY2" fmla="*/ 1087821 h 1087821"/>
              <a:gd name="connsiteX3" fmla="*/ 2364827 w 2364827"/>
              <a:gd name="connsiteY3" fmla="*/ 1087821 h 1087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64827" h="1087821">
                <a:moveTo>
                  <a:pt x="0" y="0"/>
                </a:moveTo>
                <a:lnTo>
                  <a:pt x="15765" y="1087821"/>
                </a:lnTo>
                <a:lnTo>
                  <a:pt x="2364827" y="1087821"/>
                </a:lnTo>
                <a:lnTo>
                  <a:pt x="2364827" y="1087821"/>
                </a:lnTo>
              </a:path>
            </a:pathLst>
          </a:cu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latin typeface="+mn-ea"/>
            </a:endParaRPr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3831564" y="5431919"/>
            <a:ext cx="103200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 smtClean="0">
                <a:latin typeface="+mn-ea"/>
              </a:rPr>
              <a:t>2005</a:t>
            </a:r>
            <a:r>
              <a:rPr lang="ja-JP" altLang="en-US" sz="900" dirty="0" smtClean="0">
                <a:latin typeface="+mn-ea"/>
              </a:rPr>
              <a:t>年分離</a:t>
            </a:r>
            <a:endParaRPr kumimoji="1" lang="ja-JP" altLang="en-US" sz="900" dirty="0">
              <a:latin typeface="+mn-ea"/>
            </a:endParaRPr>
          </a:p>
        </p:txBody>
      </p:sp>
      <p:sp>
        <p:nvSpPr>
          <p:cNvPr id="115" name="正方形/長方形 114"/>
          <p:cNvSpPr/>
          <p:nvPr/>
        </p:nvSpPr>
        <p:spPr>
          <a:xfrm>
            <a:off x="8211943" y="4917099"/>
            <a:ext cx="1584176" cy="3348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100" dirty="0" smtClean="0">
                <a:solidFill>
                  <a:schemeClr val="tx1"/>
                </a:solidFill>
                <a:latin typeface="+mn-ea"/>
              </a:rPr>
              <a:t>GRDF</a:t>
            </a:r>
            <a:r>
              <a:rPr lang="ja-JP" altLang="en-US" sz="1100" dirty="0" smtClean="0">
                <a:solidFill>
                  <a:schemeClr val="tx1"/>
                </a:solidFill>
                <a:latin typeface="+mn-ea"/>
              </a:rPr>
              <a:t>（配）</a:t>
            </a:r>
            <a:endParaRPr lang="en-US" altLang="ja-JP" sz="11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16" name="フリーフォーム 115"/>
          <p:cNvSpPr/>
          <p:nvPr/>
        </p:nvSpPr>
        <p:spPr>
          <a:xfrm>
            <a:off x="4863570" y="4603827"/>
            <a:ext cx="3356701" cy="482860"/>
          </a:xfrm>
          <a:custGeom>
            <a:avLst/>
            <a:gdLst>
              <a:gd name="connsiteX0" fmla="*/ 0 w 2364827"/>
              <a:gd name="connsiteY0" fmla="*/ 0 h 1087821"/>
              <a:gd name="connsiteX1" fmla="*/ 15765 w 2364827"/>
              <a:gd name="connsiteY1" fmla="*/ 1087821 h 1087821"/>
              <a:gd name="connsiteX2" fmla="*/ 2364827 w 2364827"/>
              <a:gd name="connsiteY2" fmla="*/ 1087821 h 1087821"/>
              <a:gd name="connsiteX3" fmla="*/ 2364827 w 2364827"/>
              <a:gd name="connsiteY3" fmla="*/ 1087821 h 1087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64827" h="1087821">
                <a:moveTo>
                  <a:pt x="0" y="0"/>
                </a:moveTo>
                <a:lnTo>
                  <a:pt x="15765" y="1087821"/>
                </a:lnTo>
                <a:lnTo>
                  <a:pt x="2364827" y="1087821"/>
                </a:lnTo>
                <a:lnTo>
                  <a:pt x="2364827" y="1087821"/>
                </a:lnTo>
              </a:path>
            </a:pathLst>
          </a:cu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latin typeface="+mn-ea"/>
            </a:endParaRPr>
          </a:p>
        </p:txBody>
      </p:sp>
      <p:sp>
        <p:nvSpPr>
          <p:cNvPr id="117" name="テキスト ボックス 116"/>
          <p:cNvSpPr txBox="1"/>
          <p:nvPr/>
        </p:nvSpPr>
        <p:spPr>
          <a:xfrm>
            <a:off x="4881572" y="4855855"/>
            <a:ext cx="132757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 smtClean="0">
                <a:latin typeface="+mn-ea"/>
              </a:rPr>
              <a:t>2008</a:t>
            </a:r>
            <a:r>
              <a:rPr lang="ja-JP" altLang="en-US" sz="900" dirty="0" smtClean="0">
                <a:latin typeface="+mn-ea"/>
              </a:rPr>
              <a:t>年分離</a:t>
            </a:r>
            <a:endParaRPr kumimoji="1" lang="ja-JP" altLang="en-US" sz="900" dirty="0">
              <a:latin typeface="+mn-ea"/>
            </a:endParaRPr>
          </a:p>
        </p:txBody>
      </p:sp>
      <p:cxnSp>
        <p:nvCxnSpPr>
          <p:cNvPr id="118" name="直線コネクタ 117"/>
          <p:cNvCxnSpPr/>
          <p:nvPr/>
        </p:nvCxnSpPr>
        <p:spPr>
          <a:xfrm>
            <a:off x="4610820" y="2360815"/>
            <a:ext cx="36727" cy="3604791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テキスト ボックス 118"/>
          <p:cNvSpPr txBox="1"/>
          <p:nvPr/>
        </p:nvSpPr>
        <p:spPr>
          <a:xfrm>
            <a:off x="3603431" y="5719951"/>
            <a:ext cx="2484276" cy="2539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sz="1050" b="1" dirty="0" smtClean="0">
                <a:latin typeface="+mn-ea"/>
              </a:rPr>
              <a:t>2007</a:t>
            </a:r>
            <a:r>
              <a:rPr lang="ja-JP" altLang="en-US" sz="1050" b="1" dirty="0" smtClean="0">
                <a:latin typeface="+mn-ea"/>
              </a:rPr>
              <a:t>年 電力・ガス小売全面自由化</a:t>
            </a:r>
            <a:endParaRPr lang="en-US" altLang="ja-JP" sz="1050" b="1" dirty="0" smtClean="0">
              <a:latin typeface="+mn-ea"/>
            </a:endParaRPr>
          </a:p>
        </p:txBody>
      </p:sp>
      <p:sp>
        <p:nvSpPr>
          <p:cNvPr id="4" name="正方形/長方形 3"/>
          <p:cNvSpPr/>
          <p:nvPr/>
        </p:nvSpPr>
        <p:spPr bwMode="auto">
          <a:xfrm>
            <a:off x="8067927" y="2964377"/>
            <a:ext cx="1836204" cy="104219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67" name="正方形/長方形 66"/>
          <p:cNvSpPr/>
          <p:nvPr/>
        </p:nvSpPr>
        <p:spPr bwMode="auto">
          <a:xfrm>
            <a:off x="8094169" y="4845257"/>
            <a:ext cx="1836204" cy="1201366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8" name="角丸四角形 7"/>
          <p:cNvSpPr/>
          <p:nvPr/>
        </p:nvSpPr>
        <p:spPr bwMode="auto">
          <a:xfrm>
            <a:off x="8556016" y="3872382"/>
            <a:ext cx="912510" cy="306467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>
            <a:spAutoFit/>
          </a:bodyPr>
          <a:lstStyle/>
          <a:p>
            <a:pPr algn="l"/>
            <a:r>
              <a:rPr kumimoji="0" lang="en-US" altLang="ja-JP" sz="1200" dirty="0" smtClean="0"/>
              <a:t>EDF</a:t>
            </a:r>
            <a:r>
              <a:rPr kumimoji="0" lang="ja-JP" altLang="en-US" sz="1200" dirty="0" smtClean="0"/>
              <a:t>子会社</a:t>
            </a:r>
            <a:endParaRPr kumimoji="0" lang="ja-JP" altLang="en-US" sz="1200" dirty="0"/>
          </a:p>
        </p:txBody>
      </p:sp>
      <p:sp>
        <p:nvSpPr>
          <p:cNvPr id="70" name="角丸四角形 69"/>
          <p:cNvSpPr/>
          <p:nvPr/>
        </p:nvSpPr>
        <p:spPr bwMode="auto">
          <a:xfrm>
            <a:off x="8461963" y="5851867"/>
            <a:ext cx="1100616" cy="38951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>
            <a:spAutoFit/>
          </a:bodyPr>
          <a:lstStyle/>
          <a:p>
            <a:pPr algn="l"/>
            <a:r>
              <a:rPr kumimoji="0" lang="en-US" altLang="ja-JP" sz="1200" dirty="0" err="1" smtClean="0"/>
              <a:t>Engie</a:t>
            </a:r>
            <a:r>
              <a:rPr kumimoji="0" lang="ja-JP" altLang="en-US" sz="1200" dirty="0" smtClean="0"/>
              <a:t>子会社</a:t>
            </a:r>
            <a:endParaRPr kumimoji="0" lang="ja-JP" altLang="en-US" sz="1200" dirty="0"/>
          </a:p>
        </p:txBody>
      </p:sp>
      <p:sp>
        <p:nvSpPr>
          <p:cNvPr id="68" name="正方形/長方形 67"/>
          <p:cNvSpPr/>
          <p:nvPr/>
        </p:nvSpPr>
        <p:spPr>
          <a:xfrm>
            <a:off x="88471" y="4930836"/>
            <a:ext cx="432000" cy="252000"/>
          </a:xfrm>
          <a:prstGeom prst="rect">
            <a:avLst/>
          </a:prstGeom>
          <a:solidFill>
            <a:srgbClr val="FFFF66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6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69" name="正方形/長方形 68"/>
          <p:cNvSpPr/>
          <p:nvPr/>
        </p:nvSpPr>
        <p:spPr>
          <a:xfrm>
            <a:off x="88471" y="5249051"/>
            <a:ext cx="432000" cy="25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6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520472" y="4923420"/>
            <a:ext cx="15841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電力企業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520472" y="5241635"/>
            <a:ext cx="15841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ガス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企業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73" name="グループ化 72"/>
          <p:cNvGrpSpPr/>
          <p:nvPr/>
        </p:nvGrpSpPr>
        <p:grpSpPr>
          <a:xfrm rot="10800000">
            <a:off x="88472" y="5580853"/>
            <a:ext cx="432000" cy="252000"/>
            <a:chOff x="8133159" y="3438110"/>
            <a:chExt cx="360000" cy="218279"/>
          </a:xfrm>
        </p:grpSpPr>
        <p:sp>
          <p:nvSpPr>
            <p:cNvPr id="74" name="直角三角形 73"/>
            <p:cNvSpPr/>
            <p:nvPr/>
          </p:nvSpPr>
          <p:spPr bwMode="auto">
            <a:xfrm rot="10800000">
              <a:off x="8133159" y="3438110"/>
              <a:ext cx="360000" cy="216000"/>
            </a:xfrm>
            <a:prstGeom prst="rtTriangle">
              <a:avLst/>
            </a:prstGeom>
            <a:solidFill>
              <a:srgbClr val="FFFF66"/>
            </a:solidFill>
            <a:ln w="12700">
              <a:noFill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00" dirty="0">
                <a:latin typeface="+mn-ea"/>
              </a:endParaRPr>
            </a:p>
          </p:txBody>
        </p:sp>
        <p:sp>
          <p:nvSpPr>
            <p:cNvPr id="75" name="直角三角形 74"/>
            <p:cNvSpPr/>
            <p:nvPr/>
          </p:nvSpPr>
          <p:spPr bwMode="auto">
            <a:xfrm>
              <a:off x="8133159" y="3440389"/>
              <a:ext cx="360000" cy="216000"/>
            </a:xfrm>
            <a:prstGeom prst="rtTriangl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noFill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00" dirty="0">
                <a:solidFill>
                  <a:schemeClr val="tx1"/>
                </a:solidFill>
                <a:latin typeface="+mn-ea"/>
              </a:endParaRPr>
            </a:p>
          </p:txBody>
        </p:sp>
      </p:grpSp>
      <p:sp>
        <p:nvSpPr>
          <p:cNvPr id="76" name="テキスト ボックス 75"/>
          <p:cNvSpPr txBox="1"/>
          <p:nvPr/>
        </p:nvSpPr>
        <p:spPr>
          <a:xfrm>
            <a:off x="523384" y="5599743"/>
            <a:ext cx="15841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エネルギー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企業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686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none" rtlCol="0">
        <a:spAutoFit/>
      </a:bodyPr>
      <a:lstStyle>
        <a:defPPr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3690</TotalTime>
  <Words>80</Words>
  <Application>Microsoft Office PowerPoint</Application>
  <PresentationFormat>A4 210 x 297 mm</PresentationFormat>
  <Paragraphs>32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blank</vt:lpstr>
      <vt:lpstr>PowerPoint プレゼンテーション</vt:lpstr>
    </vt:vector>
  </TitlesOfParts>
  <Company>METI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METI</cp:lastModifiedBy>
  <cp:revision>474</cp:revision>
  <cp:lastPrinted>2017-04-06T07:52:53Z</cp:lastPrinted>
  <dcterms:created xsi:type="dcterms:W3CDTF">2017-03-19T17:10:27Z</dcterms:created>
  <dcterms:modified xsi:type="dcterms:W3CDTF">2017-04-11T10:17:03Z</dcterms:modified>
</cp:coreProperties>
</file>